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6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846" r:id="rId2"/>
    <p:sldMasterId id="2147483715" r:id="rId3"/>
    <p:sldMasterId id="2147483728" r:id="rId4"/>
    <p:sldMasterId id="2147483741" r:id="rId5"/>
    <p:sldMasterId id="2147483754" r:id="rId6"/>
    <p:sldMasterId id="2147483767" r:id="rId7"/>
    <p:sldMasterId id="2147483780" r:id="rId8"/>
    <p:sldMasterId id="2147483793" r:id="rId9"/>
    <p:sldMasterId id="2147483806" r:id="rId10"/>
    <p:sldMasterId id="2147483819" r:id="rId11"/>
    <p:sldMasterId id="2147483832" r:id="rId12"/>
    <p:sldMasterId id="2147484177" r:id="rId13"/>
    <p:sldMasterId id="2147484192" r:id="rId14"/>
    <p:sldMasterId id="2147484204" r:id="rId15"/>
    <p:sldMasterId id="2147484219" r:id="rId16"/>
    <p:sldMasterId id="2147484234" r:id="rId17"/>
  </p:sldMasterIdLst>
  <p:notesMasterIdLst>
    <p:notesMasterId r:id="rId40"/>
  </p:notesMasterIdLst>
  <p:handoutMasterIdLst>
    <p:handoutMasterId r:id="rId41"/>
  </p:handoutMasterIdLst>
  <p:sldIdLst>
    <p:sldId id="401" r:id="rId18"/>
    <p:sldId id="407" r:id="rId19"/>
    <p:sldId id="403" r:id="rId20"/>
    <p:sldId id="404" r:id="rId21"/>
    <p:sldId id="406" r:id="rId22"/>
    <p:sldId id="411" r:id="rId23"/>
    <p:sldId id="408" r:id="rId24"/>
    <p:sldId id="409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10" r:id="rId37"/>
    <p:sldId id="424" r:id="rId38"/>
    <p:sldId id="423" r:id="rId39"/>
  </p:sldIdLst>
  <p:sldSz cx="15087600" cy="96012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050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101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151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202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525272" algn="l" defTabSz="14101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230324" algn="l" defTabSz="14101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935380" algn="l" defTabSz="14101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640434" algn="l" defTabSz="14101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vington, Blake E" initials="B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91FE"/>
    <a:srgbClr val="C55A39"/>
    <a:srgbClr val="1E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297" autoAdjust="0"/>
    <p:restoredTop sz="81069" autoAdjust="0"/>
  </p:normalViewPr>
  <p:slideViewPr>
    <p:cSldViewPr>
      <p:cViewPr>
        <p:scale>
          <a:sx n="70" d="100"/>
          <a:sy n="70" d="100"/>
        </p:scale>
        <p:origin x="-1842" y="-510"/>
      </p:cViewPr>
      <p:guideLst>
        <p:guide orient="horz" pos="3264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82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4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490158517215635E-2"/>
          <c:y val="0.10012549212598423"/>
          <c:w val="0.57831205329452628"/>
          <c:h val="0.82693651574803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Manpower</c:v>
                </c:pt>
              </c:strCache>
            </c:strRef>
          </c:tx>
          <c:dPt>
            <c:idx val="0"/>
            <c:bubble3D val="0"/>
            <c:spPr>
              <a:solidFill>
                <a:srgbClr val="808080">
                  <a:lumMod val="75000"/>
                </a:srgbClr>
              </a:solidFill>
            </c:spPr>
          </c:dPt>
          <c:dPt>
            <c:idx val="2"/>
            <c:bubble3D val="0"/>
            <c:spPr>
              <a:solidFill>
                <a:srgbClr val="2D2DB9"/>
              </a:solidFill>
            </c:spPr>
          </c:dPt>
          <c:dPt>
            <c:idx val="3"/>
            <c:bubble3D val="0"/>
            <c:spPr>
              <a:solidFill>
                <a:srgbClr val="000000"/>
              </a:solidFill>
            </c:spPr>
          </c:dPt>
          <c:dLbls>
            <c:dLbl>
              <c:idx val="0"/>
              <c:layout>
                <c:manualLayout>
                  <c:x val="-9.4310830667616058E-2"/>
                  <c:y val="-0.1947732119422572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Mil: 15%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530486444456053E-2"/>
                  <c:y val="0.1765477362204724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Civ: 56% 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0.11329041054691773"/>
                  <c:y val="-0.1256434547244094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Other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: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Military: 291</c:v>
                </c:pt>
                <c:pt idx="1">
                  <c:v>Civilian: 1043</c:v>
                </c:pt>
                <c:pt idx="2">
                  <c:v>Contractor: 427</c:v>
                </c:pt>
                <c:pt idx="3">
                  <c:v>Other: 117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General">
                  <c:v>293</c:v>
                </c:pt>
                <c:pt idx="1">
                  <c:v>1043</c:v>
                </c:pt>
                <c:pt idx="2" formatCode="General">
                  <c:v>427</c:v>
                </c:pt>
                <c:pt idx="3" formatCode="General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1984364109214385"/>
          <c:y val="0.33971977767484945"/>
          <c:w val="0.38015635890785621"/>
          <c:h val="0.47830228443028761"/>
        </c:manualLayout>
      </c:layout>
      <c:overlay val="0"/>
      <c:txPr>
        <a:bodyPr/>
        <a:lstStyle/>
        <a:p>
          <a:pPr>
            <a:defRPr sz="11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C000"/>
    </a:solidFill>
    <a:scene3d>
      <a:camera prst="orthographicFront"/>
      <a:lightRig rig="threePt" dir="t"/>
    </a:scene3d>
    <a:sp3d>
      <a:bevelT/>
      <a:bevelB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2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02685334336218E-2"/>
          <c:y val="6.4316921125548196E-2"/>
          <c:w val="0.55484431277890456"/>
          <c:h val="0.9041182199242194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$15.6 Active Year Funding (FY 16)</c:v>
                </c:pt>
              </c:strCache>
            </c:strRef>
          </c:tx>
          <c:dPt>
            <c:idx val="0"/>
            <c:bubble3D val="0"/>
            <c:spPr>
              <a:solidFill>
                <a:srgbClr val="2D2DB9"/>
              </a:solidFill>
            </c:spPr>
          </c:dPt>
          <c:dPt>
            <c:idx val="2"/>
            <c:bubble3D val="0"/>
            <c:spPr>
              <a:solidFill>
                <a:srgbClr val="FFFFFF"/>
              </a:solidFill>
            </c:spPr>
          </c:dPt>
          <c:dPt>
            <c:idx val="3"/>
            <c:bubble3D val="0"/>
            <c:spPr>
              <a:solidFill>
                <a:srgbClr val="808080">
                  <a:lumMod val="75000"/>
                </a:srgbClr>
              </a:solidFill>
            </c:spPr>
          </c:dPt>
          <c:dPt>
            <c:idx val="4"/>
            <c:bubble3D val="0"/>
            <c:spPr>
              <a:solidFill>
                <a:srgbClr val="000000"/>
              </a:solidFill>
            </c:spPr>
          </c:dPt>
          <c:dLbls>
            <c:dLbl>
              <c:idx val="0"/>
              <c:layout>
                <c:manualLayout>
                  <c:x val="-0.17520029097486409"/>
                  <c:y val="0.1215946718374813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R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DT&amp;E:</a:t>
                    </a:r>
                    <a:r>
                      <a:rPr lang="en-US" sz="1200" baseline="0" dirty="0" smtClean="0">
                        <a:solidFill>
                          <a:schemeClr val="bg1"/>
                        </a:solidFill>
                      </a:rPr>
                      <a:t>  12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29042794574069"/>
                  <c:y val="-0.1709782324807118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roc: 32%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73432189719901E-2"/>
                  <c:y val="-0.2017162886007267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&amp;M:18%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881358931257188"/>
                  <c:y val="0.1474530817725517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FMS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: 39%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100839877725765"/>
                  <c:y val="2.7894719182528099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</a:rPr>
                      <a:t>F</a:t>
                    </a:r>
                    <a:r>
                      <a:rPr lang="en-US" sz="900" dirty="0">
                        <a:solidFill>
                          <a:schemeClr val="bg1"/>
                        </a:solidFill>
                      </a:rPr>
                      <a:t>MS: </a:t>
                    </a:r>
                    <a:r>
                      <a:rPr lang="en-US" sz="900" dirty="0" smtClean="0">
                        <a:solidFill>
                          <a:schemeClr val="bg1"/>
                        </a:solidFill>
                      </a:rPr>
                      <a:t>54</a:t>
                    </a:r>
                    <a:r>
                      <a:rPr lang="en-US" sz="90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RDT&amp;E: $1.9B</c:v>
                </c:pt>
                <c:pt idx="1">
                  <c:v>Procurement: $4.96B</c:v>
                </c:pt>
                <c:pt idx="2">
                  <c:v>O&amp;M: 2.78B</c:v>
                </c:pt>
                <c:pt idx="3">
                  <c:v>FMS: $6.06B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1.9339999999999999</c:v>
                </c:pt>
                <c:pt idx="1">
                  <c:v>4.9630000000000001</c:v>
                </c:pt>
                <c:pt idx="2">
                  <c:v>2.7770000000000001</c:v>
                </c:pt>
                <c:pt idx="3">
                  <c:v>6.0590000000000002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RDT&amp;E: $1.9B</c:v>
                </c:pt>
                <c:pt idx="1">
                  <c:v>Procurement: $4.96B</c:v>
                </c:pt>
                <c:pt idx="2">
                  <c:v>O&amp;M: 2.78B</c:v>
                </c:pt>
                <c:pt idx="3">
                  <c:v>FMS: $6.06B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0.12378392217101894</c:v>
                </c:pt>
                <c:pt idx="1">
                  <c:v>0.31765232974910396</c:v>
                </c:pt>
                <c:pt idx="2">
                  <c:v>0.17773937532002049</c:v>
                </c:pt>
                <c:pt idx="3">
                  <c:v>0.38780081925243215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r"/>
      <c:legendEntry>
        <c:idx val="0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3949996983840607"/>
          <c:y val="0.14658563086430135"/>
          <c:w val="0.33597244875487459"/>
          <c:h val="0.71373448319999744"/>
        </c:manualLayout>
      </c:layout>
      <c:overlay val="0"/>
      <c:txPr>
        <a:bodyPr/>
        <a:lstStyle/>
        <a:p>
          <a:pPr>
            <a:defRPr sz="11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C000"/>
    </a:solidFill>
    <a:ln>
      <a:noFill/>
    </a:ln>
    <a:effectLst/>
    <a:scene3d>
      <a:camera prst="orthographicFront"/>
      <a:lightRig rig="threePt" dir="t"/>
    </a:scene3d>
    <a:sp3d>
      <a:bevelT/>
      <a:bevelB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0.35675</cdr:x>
      <cdr:y>0.45337</cdr:y>
    </cdr:from>
    <cdr:to>
      <cdr:x>0.62067</cdr:x>
      <cdr:y>0.52917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6025" y="1105493"/>
          <a:ext cx="914400" cy="184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0.13283</cdr:x>
      <cdr:y>0.86392</cdr:y>
    </cdr:from>
    <cdr:to>
      <cdr:x>1</cdr:x>
      <cdr:y>0.96112</cdr:y>
    </cdr:to>
    <cdr:sp macro="" textlink="">
      <cdr:nvSpPr>
        <cdr:cNvPr id="3" name="TextBox 34"/>
        <cdr:cNvSpPr txBox="1"/>
      </cdr:nvSpPr>
      <cdr:spPr>
        <a:xfrm xmlns:a="http://schemas.openxmlformats.org/drawingml/2006/main">
          <a:off x="743970" y="2462041"/>
          <a:ext cx="485695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en-US" sz="1200" b="1" dirty="0" smtClean="0">
              <a:cs typeface="Arial" pitchFamily="34" charset="0"/>
            </a:rPr>
            <a:t>1,878 Total Manpower</a:t>
          </a:r>
          <a:endParaRPr lang="en-US" sz="1200" b="1" dirty="0"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0.29134</cdr:x>
      <cdr:y>0.84476</cdr:y>
    </cdr:from>
    <cdr:to>
      <cdr:x>1</cdr:x>
      <cdr:y>0.94346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1630043" y="2370837"/>
          <a:ext cx="3964942" cy="276999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matte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en-US" sz="1200" b="1" dirty="0" smtClean="0">
              <a:cs typeface="Arial" pitchFamily="34" charset="0"/>
            </a:rPr>
            <a:t>$15.62B Total Active Year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D476-FF26-446A-A317-A76A3515C82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99424-3BB8-46E5-98B0-3595036B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F15467-15C1-4FA5-8FDA-73F0A02D7034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696913"/>
            <a:ext cx="5476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9215C6-F596-4A33-9E4F-99D2D345A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05053" algn="l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10107" algn="l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15160" algn="l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20218" algn="l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525272" algn="l" defTabSz="14101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230324" algn="l" defTabSz="14101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4935380" algn="l" defTabSz="14101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640434" algn="l" defTabSz="14101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696913"/>
            <a:ext cx="5476875" cy="3486150"/>
          </a:xfrm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8295C-74A1-470C-8DAB-94ED60F5BBA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4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52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96EF2-341C-45D9-B6E4-2B2653C90A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68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CFF05B-777C-4D73-830A-D45E1C1F322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1838" y="688975"/>
            <a:ext cx="5546725" cy="3530600"/>
          </a:xfrm>
          <a:ln/>
        </p:spPr>
      </p:sp>
      <p:sp>
        <p:nvSpPr>
          <p:cNvPr id="2150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56F7E17-BBFC-4AF5-96CB-C1DD0894EA40}" type="datetime8">
              <a:rPr lang="en-US" smtClean="0">
                <a:solidFill>
                  <a:prstClr val="black"/>
                </a:solidFill>
              </a:rPr>
              <a:pPr/>
              <a:t>3/23/2016 3:21 PM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7967C-5E87-4643-A1BA-F6F107B2F84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1509" name="Notes Placeholder 2"/>
          <p:cNvSpPr>
            <a:spLocks noGrp="1"/>
          </p:cNvSpPr>
          <p:nvPr>
            <p:ph type="body" idx="3"/>
          </p:nvPr>
        </p:nvSpPr>
        <p:spPr>
          <a:xfrm>
            <a:off x="182107" y="4415723"/>
            <a:ext cx="6518761" cy="4181615"/>
          </a:xfrm>
          <a:ln/>
        </p:spPr>
        <p:txBody>
          <a:bodyPr>
            <a:normAutofit fontScale="25000" lnSpcReduction="20000"/>
          </a:bodyPr>
          <a:lstStyle/>
          <a:p>
            <a:pPr marL="0" indent="0">
              <a:buFontTx/>
              <a:buNone/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5488" y="685800"/>
            <a:ext cx="5476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/>
            <a:endParaRPr lang="en-US" sz="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70247-08A8-48FB-98B6-BE70F099BAE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696913"/>
            <a:ext cx="5476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696913"/>
            <a:ext cx="5476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/>
        </p:spPr>
        <p:txBody>
          <a:bodyPr wrap="none" lIns="141012" tIns="70506" rIns="141012" bIns="70506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95500" y="1726889"/>
            <a:ext cx="10812780" cy="619443"/>
          </a:xfrm>
          <a:prstGeom prst="rect">
            <a:avLst/>
          </a:prstGeom>
          <a:noFill/>
          <a:ln>
            <a:noFill/>
          </a:ln>
          <a:extLst/>
        </p:spPr>
        <p:txBody>
          <a:bodyPr lIns="141012" tIns="70506" rIns="141012" bIns="705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100" b="1" i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/>
        </p:spPr>
        <p:txBody>
          <a:bodyPr wrap="none" lIns="141012" tIns="70506" rIns="141012" bIns="70506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22" y="5178425"/>
            <a:ext cx="5453539" cy="364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320769" y="700091"/>
            <a:ext cx="9832841" cy="10041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1012" tIns="70506" rIns="141012" bIns="705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5600" b="1" i="1" smtClean="0">
                <a:solidFill>
                  <a:srgbClr val="000000"/>
                </a:solidFill>
                <a:cs typeface="Arial" charset="0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55779" y="2747010"/>
            <a:ext cx="14003179" cy="2240280"/>
          </a:xfrm>
        </p:spPr>
        <p:txBody>
          <a:bodyPr/>
          <a:lstStyle>
            <a:lvl1pPr>
              <a:defRPr sz="6800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F13F-27BB-4113-8FB5-8293B1D75038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071A-AFC3-4E3F-97CE-D7F097FF9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31C77-9E63-4294-8B80-685CFC9399AC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E723-5DA4-4683-A6CC-A98CB6D5F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85A824C-5C26-470F-95E8-ADFD01402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3E07F4B-75DB-459A-AE01-2D21EB896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9422BC3-B414-40EF-86CE-1D6694970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81E260B-687A-4195-8474-F16E9A855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8FC00DE-88BE-409E-B6BC-687BD4FE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6DCA0DB-AC99-40B8-AA99-CB061C9DB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4E88D4A-52DE-4046-98E0-E010E0B7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B8C619B-BC6F-4468-884F-BCAC313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263A032-C08B-4627-8697-96FCB653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9496C76-D80F-4E96-BE0F-1DD84BF14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14473" y="106680"/>
            <a:ext cx="3517820" cy="8641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779" y="106680"/>
            <a:ext cx="10307241" cy="8641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85889-9745-4BAC-AB72-7D39DC267E6A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7D7C-512F-46DC-A041-D6A4C0BE9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ED2E010-5E4D-4801-8173-FE6C1894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E471041-7560-4440-8E78-824807DF3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EB3908B-6A7B-4225-B65C-94BCCF31C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2EC3FDD-6AC4-428C-A92D-79D5DE78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FB6DD3E-B3EF-40FB-912C-A19DDE7EC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50F1145-B5D5-48B5-8AD4-BAE1BE6CD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B36FF2F-CEAE-4E44-8552-DE699C3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0313CB1-87A3-4C7A-B437-76743BA3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D0C5C4D-D0BC-4039-BA79-33049FC52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04A5E7F-B349-4631-A1E5-2295D27EA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C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9" y="2975935"/>
            <a:ext cx="14437995" cy="41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047551"/>
            <a:ext cx="15087600" cy="1281162"/>
          </a:xfrm>
          <a:prstGeom prst="rect">
            <a:avLst/>
          </a:prstGeom>
          <a:noFill/>
          <a:ln>
            <a:noFill/>
          </a:ln>
          <a:extLst/>
        </p:spPr>
        <p:txBody>
          <a:bodyPr lIns="141012" tIns="70506" rIns="141012" bIns="70506">
            <a:spAutoFit/>
          </a:bodyPr>
          <a:lstStyle/>
          <a:p>
            <a:pPr>
              <a:defRPr/>
            </a:pPr>
            <a:r>
              <a:rPr lang="en-US" sz="7400" i="1">
                <a:solidFill>
                  <a:srgbClr val="00308F"/>
                </a:solidFill>
                <a:latin typeface="+mn-lt"/>
                <a:cs typeface="Arial" charset="0"/>
              </a:rPr>
              <a:t>BACK UP SLIDES</a:t>
            </a:r>
            <a:endParaRPr lang="en-US" sz="74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4" name="Picture 40" descr="AF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767" y="833438"/>
            <a:ext cx="3530918" cy="257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4466D1D-409E-455E-9960-A6E3379E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4E6EA8C-F655-4EB5-A780-A510B4707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F81235-A89C-4E6A-B1E4-11ABA71A8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1B3D732-4259-4BC7-A171-9E157415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2173B6E-B0CA-43F6-A7DF-218A13AF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C2ED182-EC78-4085-ABCF-8C005E86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CCF4460-1ED1-4575-88E6-84A095D3D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C502CD4-88F2-4533-A921-A17318A52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EEDFEBD-17E0-4F36-9922-FC8394FF1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184685-3603-4268-A5CF-E6D8DC85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8898896"/>
            <a:ext cx="352044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9078-D58D-4912-A0A4-3E8C3C7C888B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4930" y="8898896"/>
            <a:ext cx="4777740" cy="511175"/>
          </a:xfrm>
          <a:prstGeom prst="rect">
            <a:avLst/>
          </a:prstGeom>
        </p:spPr>
        <p:txBody>
          <a:bodyPr lIns="141012" tIns="70506" rIns="141012" bIns="7050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67C1-F623-483D-B954-BD0BCE7C5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C74049B-C32A-4036-8F22-C763BF299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8047D55-B7F7-4ACE-BF8C-B19CA104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85F834E-CC96-4334-8362-47C58A4DA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11828A4-81C7-4CED-ADEB-BCB43B8F8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6C20843-9018-4554-A9FB-8455AB055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737532D-FEFB-4F00-9EC6-352340AD8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71E7228-A7A4-4815-B8F5-5CF52BB0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11AB0F4-C893-446F-9605-9873418D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F5CA51B-96CC-4FD2-A3C4-928694E1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8CDDC1A-0818-4AA8-8854-3123A665A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5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0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5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9391-1542-43A7-AB02-112EC2DC1E50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3553-CDFC-40DB-92AC-AD3AB519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A8D9C5C-13CF-42BC-A36A-46FF0E403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A973DFB-C7E0-437C-9D5F-C4D3593B2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458738E-A13A-4613-A9BD-6BB4B06E6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82FF24A-3CD3-4539-965B-2E38354D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6E4934C-E4E4-43DE-8FEC-24BCDB979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 rot="5400000">
            <a:off x="4083172" y="5398261"/>
            <a:ext cx="6918642" cy="261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1570" y="2240280"/>
            <a:ext cx="6286500" cy="65800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9030" y="2240280"/>
            <a:ext cx="6286500" cy="65928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99472" y="0"/>
            <a:ext cx="9469987" cy="18178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07679" y="8961120"/>
            <a:ext cx="3143250" cy="640080"/>
          </a:xfrm>
        </p:spPr>
        <p:txBody>
          <a:bodyPr anchor="b"/>
          <a:lstStyle>
            <a:lvl1pPr algn="r" fontAlgn="auto">
              <a:spcAft>
                <a:spcPts val="0"/>
              </a:spcAft>
              <a:buFontTx/>
              <a:buNone/>
              <a:defRPr sz="1500" b="1" smtClean="0">
                <a:latin typeface="+mj-lt"/>
              </a:defRPr>
            </a:lvl1pPr>
          </a:lstStyle>
          <a:p>
            <a:pPr>
              <a:defRPr/>
            </a:pPr>
            <a:fld id="{D1E7715B-FE21-44AE-BCC5-C012CCC6B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1380" y="288046"/>
            <a:ext cx="12844847" cy="1096452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 lIns="140972" tIns="70484" rIns="140972" bIns="70484">
            <a:spAutoFit/>
          </a:bodyPr>
          <a:lstStyle/>
          <a:p>
            <a:pPr algn="ctr" defTabSz="1578661">
              <a:defRPr/>
            </a:pPr>
            <a:r>
              <a:rPr lang="en-US" sz="6200" b="1" dirty="0">
                <a:solidFill>
                  <a:prstClr val="black"/>
                </a:solidFill>
                <a:latin typeface="Tahoma" charset="0"/>
              </a:rPr>
              <a:t>Air Force Materiel Command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785813" y="2278065"/>
            <a:ext cx="6831330" cy="5665152"/>
            <a:chOff x="198" y="1025"/>
            <a:chExt cx="2710" cy="2649"/>
          </a:xfrm>
        </p:grpSpPr>
        <p:pic>
          <p:nvPicPr>
            <p:cNvPr id="10" name="Picture 32" descr="AFMC logo revise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" y="1025"/>
              <a:ext cx="2710" cy="26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209" y="1027"/>
              <a:ext cx="2688" cy="2529"/>
            </a:xfrm>
            <a:prstGeom prst="ellipse">
              <a:avLst/>
            </a:prstGeom>
            <a:noFill/>
            <a:ln w="57150" algn="ctr">
              <a:solidFill>
                <a:srgbClr val="000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578661">
                <a:spcBef>
                  <a:spcPct val="20000"/>
                </a:spcBef>
                <a:buFontTx/>
                <a:buChar char="•"/>
              </a:pPr>
              <a:endParaRPr lang="en-US" sz="74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628650" y="894334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lIns="140972" tIns="70484" rIns="140972" bIns="70484" anchor="ctr"/>
          <a:lstStyle/>
          <a:p>
            <a:pPr defTabSz="1578661">
              <a:spcBef>
                <a:spcPct val="20000"/>
              </a:spcBef>
              <a:buFontTx/>
              <a:buChar char="•"/>
            </a:pPr>
            <a:endParaRPr lang="en-US" sz="3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28650" y="9068486"/>
            <a:ext cx="13830300" cy="5270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40972" tIns="70484" rIns="140972" bIns="70484">
            <a:spAutoFit/>
          </a:bodyPr>
          <a:lstStyle/>
          <a:p>
            <a:pPr algn="ctr" defTabSz="1578661">
              <a:spcBef>
                <a:spcPct val="20000"/>
              </a:spcBef>
              <a:defRPr/>
            </a:pPr>
            <a:r>
              <a:rPr lang="en-US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One Team, Delivering Capabilities to Fly, Fight &amp; Win…Today &amp; Tomorrow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588336" y="6251899"/>
            <a:ext cx="7118682" cy="1602422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19299" y="2571438"/>
            <a:ext cx="6960528" cy="2975928"/>
          </a:xfrm>
        </p:spPr>
        <p:txBody>
          <a:bodyPr/>
          <a:lstStyle>
            <a:lvl1pPr marL="0" indent="0" algn="ctr">
              <a:buNone/>
              <a:defRPr sz="68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7731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96092"/>
            <a:ext cx="1627306" cy="13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9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8" y="6169668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8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4853" indent="0">
              <a:buNone/>
              <a:defRPr sz="2800"/>
            </a:lvl2pPr>
            <a:lvl3pPr marL="1409706" indent="0">
              <a:buNone/>
              <a:defRPr sz="2500"/>
            </a:lvl3pPr>
            <a:lvl4pPr marL="2114557" indent="0">
              <a:buNone/>
              <a:defRPr sz="2200"/>
            </a:lvl4pPr>
            <a:lvl5pPr marL="2819411" indent="0">
              <a:buNone/>
              <a:defRPr sz="2200"/>
            </a:lvl5pPr>
            <a:lvl6pPr marL="3524266" indent="0">
              <a:buNone/>
              <a:defRPr sz="2200"/>
            </a:lvl6pPr>
            <a:lvl7pPr marL="4229117" indent="0">
              <a:buNone/>
              <a:defRPr sz="2200"/>
            </a:lvl7pPr>
            <a:lvl8pPr marL="4933972" indent="0">
              <a:buNone/>
              <a:defRPr sz="2200"/>
            </a:lvl8pPr>
            <a:lvl9pPr marL="563882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611"/>
            <a:ext cx="1498283" cy="127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04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46"/>
            <a:ext cx="6915150" cy="502285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46"/>
            <a:ext cx="6915150" cy="502285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611"/>
            <a:ext cx="1498283" cy="127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81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C741-1928-45D2-9B88-2326EA36EC92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8B91-6E1F-41CF-A253-4F7D8202D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6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63"/>
            <a:ext cx="6666310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4853" indent="0">
              <a:buNone/>
              <a:defRPr sz="3100" b="1"/>
            </a:lvl2pPr>
            <a:lvl3pPr marL="1409706" indent="0">
              <a:buNone/>
              <a:defRPr sz="2800" b="1"/>
            </a:lvl3pPr>
            <a:lvl4pPr marL="2114557" indent="0">
              <a:buNone/>
              <a:defRPr sz="2500" b="1"/>
            </a:lvl4pPr>
            <a:lvl5pPr marL="2819411" indent="0">
              <a:buNone/>
              <a:defRPr sz="2500" b="1"/>
            </a:lvl5pPr>
            <a:lvl6pPr marL="3524266" indent="0">
              <a:buNone/>
              <a:defRPr sz="2500" b="1"/>
            </a:lvl6pPr>
            <a:lvl7pPr marL="4229117" indent="0">
              <a:buNone/>
              <a:defRPr sz="2500" b="1"/>
            </a:lvl7pPr>
            <a:lvl8pPr marL="4933972" indent="0">
              <a:buNone/>
              <a:defRPr sz="2500" b="1"/>
            </a:lvl8pPr>
            <a:lvl9pPr marL="563882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302" y="2149163"/>
            <a:ext cx="6668929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4853" indent="0">
              <a:buNone/>
              <a:defRPr sz="3100" b="1"/>
            </a:lvl2pPr>
            <a:lvl3pPr marL="1409706" indent="0">
              <a:buNone/>
              <a:defRPr sz="2800" b="1"/>
            </a:lvl3pPr>
            <a:lvl4pPr marL="2114557" indent="0">
              <a:buNone/>
              <a:defRPr sz="2500" b="1"/>
            </a:lvl4pPr>
            <a:lvl5pPr marL="2819411" indent="0">
              <a:buNone/>
              <a:defRPr sz="2500" b="1"/>
            </a:lvl5pPr>
            <a:lvl6pPr marL="3524266" indent="0">
              <a:buNone/>
              <a:defRPr sz="2500" b="1"/>
            </a:lvl6pPr>
            <a:lvl7pPr marL="4229117" indent="0">
              <a:buNone/>
              <a:defRPr sz="2500" b="1"/>
            </a:lvl7pPr>
            <a:lvl8pPr marL="4933972" indent="0">
              <a:buNone/>
              <a:defRPr sz="2500" b="1"/>
            </a:lvl8pPr>
            <a:lvl9pPr marL="563882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302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611"/>
            <a:ext cx="1498283" cy="127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4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611"/>
            <a:ext cx="1498283" cy="127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17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4" y="382278"/>
            <a:ext cx="4963716" cy="162687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6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4" y="2009146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4853" indent="0">
              <a:buNone/>
              <a:defRPr sz="1900"/>
            </a:lvl2pPr>
            <a:lvl3pPr marL="1409706" indent="0">
              <a:buNone/>
              <a:defRPr sz="1500"/>
            </a:lvl3pPr>
            <a:lvl4pPr marL="2114557" indent="0">
              <a:buNone/>
              <a:defRPr sz="1400"/>
            </a:lvl4pPr>
            <a:lvl5pPr marL="2819411" indent="0">
              <a:buNone/>
              <a:defRPr sz="1400"/>
            </a:lvl5pPr>
            <a:lvl6pPr marL="3524266" indent="0">
              <a:buNone/>
              <a:defRPr sz="1400"/>
            </a:lvl6pPr>
            <a:lvl7pPr marL="4229117" indent="0">
              <a:buNone/>
              <a:defRPr sz="1400"/>
            </a:lvl7pPr>
            <a:lvl8pPr marL="4933972" indent="0">
              <a:buNone/>
              <a:defRPr sz="1400"/>
            </a:lvl8pPr>
            <a:lvl9pPr marL="563882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611"/>
            <a:ext cx="1498283" cy="127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93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9"/>
            <a:ext cx="9052560" cy="793435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4853" indent="0">
              <a:buNone/>
              <a:defRPr sz="4300"/>
            </a:lvl2pPr>
            <a:lvl3pPr marL="1409706" indent="0">
              <a:buNone/>
              <a:defRPr sz="3700"/>
            </a:lvl3pPr>
            <a:lvl4pPr marL="2114557" indent="0">
              <a:buNone/>
              <a:defRPr sz="3100"/>
            </a:lvl4pPr>
            <a:lvl5pPr marL="2819411" indent="0">
              <a:buNone/>
              <a:defRPr sz="3100"/>
            </a:lvl5pPr>
            <a:lvl6pPr marL="3524266" indent="0">
              <a:buNone/>
              <a:defRPr sz="3100"/>
            </a:lvl6pPr>
            <a:lvl7pPr marL="4229117" indent="0">
              <a:buNone/>
              <a:defRPr sz="3100"/>
            </a:lvl7pPr>
            <a:lvl8pPr marL="4933972" indent="0">
              <a:buNone/>
              <a:defRPr sz="3100"/>
            </a:lvl8pPr>
            <a:lvl9pPr marL="5638823" indent="0">
              <a:buNone/>
              <a:defRPr sz="31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8"/>
            <a:ext cx="9052560" cy="1126808"/>
          </a:xfrm>
        </p:spPr>
        <p:txBody>
          <a:bodyPr/>
          <a:lstStyle>
            <a:lvl1pPr marL="0" indent="0">
              <a:buNone/>
              <a:defRPr sz="2200"/>
            </a:lvl1pPr>
            <a:lvl2pPr marL="704853" indent="0">
              <a:buNone/>
              <a:defRPr sz="1900"/>
            </a:lvl2pPr>
            <a:lvl3pPr marL="1409706" indent="0">
              <a:buNone/>
              <a:defRPr sz="1500"/>
            </a:lvl3pPr>
            <a:lvl4pPr marL="2114557" indent="0">
              <a:buNone/>
              <a:defRPr sz="1400"/>
            </a:lvl4pPr>
            <a:lvl5pPr marL="2819411" indent="0">
              <a:buNone/>
              <a:defRPr sz="1400"/>
            </a:lvl5pPr>
            <a:lvl6pPr marL="3524266" indent="0">
              <a:buNone/>
              <a:defRPr sz="1400"/>
            </a:lvl6pPr>
            <a:lvl7pPr marL="4229117" indent="0">
              <a:buNone/>
              <a:defRPr sz="1400"/>
            </a:lvl7pPr>
            <a:lvl8pPr marL="4933972" indent="0">
              <a:buNone/>
              <a:defRPr sz="1400"/>
            </a:lvl8pPr>
            <a:lvl9pPr marL="563882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611"/>
            <a:ext cx="1498283" cy="127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86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611"/>
            <a:ext cx="1498283" cy="127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8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2" y="106692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A80B-99BB-40F6-873A-EF3D74ECA0D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29" descr="AFG-061218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611"/>
            <a:ext cx="1498283" cy="127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76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6"/>
            <a:ext cx="1357884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1412"/>
      </p:ext>
    </p:extLst>
  </p:cSld>
  <p:clrMapOvr>
    <a:masterClrMapping/>
  </p:clrMapOvr>
  <p:transition>
    <p:split orient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51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iefing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361267" y="2100263"/>
            <a:ext cx="5807154" cy="5120640"/>
            <a:chOff x="198" y="1025"/>
            <a:chExt cx="2710" cy="2649"/>
          </a:xfrm>
        </p:grpSpPr>
        <p:pic>
          <p:nvPicPr>
            <p:cNvPr id="8" name="Picture 32" descr="AFMC logo revise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" y="1025"/>
              <a:ext cx="2710" cy="26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209" y="1027"/>
              <a:ext cx="2688" cy="2529"/>
            </a:xfrm>
            <a:prstGeom prst="ellipse">
              <a:avLst/>
            </a:prstGeom>
            <a:noFill/>
            <a:ln w="57150" algn="ctr">
              <a:solidFill>
                <a:srgbClr val="000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578661">
                <a:spcBef>
                  <a:spcPct val="20000"/>
                </a:spcBef>
                <a:buFontTx/>
                <a:buChar char="•"/>
              </a:pPr>
              <a:endParaRPr lang="en-US" sz="74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01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40972" tIns="70484" rIns="140972" bIns="7048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95500" y="1726888"/>
            <a:ext cx="10812780" cy="619398"/>
          </a:xfrm>
          <a:prstGeom prst="rect">
            <a:avLst/>
          </a:prstGeom>
          <a:noFill/>
          <a:ln>
            <a:noFill/>
          </a:ln>
          <a:extLst/>
        </p:spPr>
        <p:txBody>
          <a:bodyPr lIns="140972" tIns="70484" rIns="140972" bIns="70484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i="1" dirty="0" smtClean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40972" tIns="70484" rIns="140972" bIns="7048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673789" y="375603"/>
            <a:ext cx="11740039" cy="1004119"/>
          </a:xfrm>
          <a:prstGeom prst="rect">
            <a:avLst/>
          </a:prstGeom>
          <a:noFill/>
          <a:ln>
            <a:noFill/>
          </a:ln>
          <a:extLst/>
        </p:spPr>
        <p:txBody>
          <a:bodyPr lIns="140972" tIns="70484" rIns="140972" bIns="70484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i="1" dirty="0" smtClean="0">
                <a:solidFill>
                  <a:srgbClr val="000000"/>
                </a:solidFill>
              </a:rPr>
              <a:t>Business &amp; Enterprise Systems</a:t>
            </a:r>
          </a:p>
        </p:txBody>
      </p:sp>
      <p:pic>
        <p:nvPicPr>
          <p:cNvPr id="9" name="Picture 3" descr="C:\Users\Thomas.Corum\Desktop\BES-AFLCMC_Logo (2)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15" y="3840480"/>
            <a:ext cx="5272801" cy="449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757988" y="5494025"/>
            <a:ext cx="7418070" cy="2341443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4300">
                <a:solidFill>
                  <a:srgbClr val="151D7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3604810" y="2502006"/>
            <a:ext cx="11404759" cy="13090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1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53110" y="9126061"/>
            <a:ext cx="1221195" cy="3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5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0" y="2"/>
            <a:ext cx="15087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500" b="1" dirty="0" smtClean="0">
                <a:solidFill>
                  <a:srgbClr val="FFFFFF">
                    <a:lumMod val="50000"/>
                  </a:srgbClr>
                </a:solidFill>
              </a:rPr>
              <a:t>FOUO – NOT RELEASABLE</a:t>
            </a:r>
            <a:endParaRPr lang="en-US" sz="25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0" y="9069307"/>
            <a:ext cx="15087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500" b="1" dirty="0" smtClean="0">
                <a:solidFill>
                  <a:srgbClr val="FFFFFF">
                    <a:lumMod val="50000"/>
                  </a:srgbClr>
                </a:solidFill>
              </a:rPr>
              <a:t>FOUO – NOT RELEASABLE</a:t>
            </a:r>
            <a:endParaRPr lang="en-US" sz="25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05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1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5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021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52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032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53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043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C707-4050-41AF-B006-CD90F953B183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5C3C-8175-488A-8DBC-D4AEE61F3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53110" y="9126061"/>
            <a:ext cx="1221195" cy="3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5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1703" y="1843416"/>
            <a:ext cx="13856494" cy="7097244"/>
          </a:xfrm>
        </p:spPr>
        <p:txBody>
          <a:bodyPr/>
          <a:lstStyle>
            <a:lvl1pPr>
              <a:defRPr b="0"/>
            </a:lvl1pPr>
            <a:lvl2pPr marL="974070" indent="-450320">
              <a:tabLst/>
              <a:defRPr b="0"/>
            </a:lvl2pPr>
            <a:lvl3pPr marL="1402365" indent="-345084">
              <a:defRPr b="0"/>
            </a:lvl3pPr>
            <a:lvl4pPr marL="1762134" indent="-352423">
              <a:defRPr b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292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53110" y="9126061"/>
            <a:ext cx="1221195" cy="3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5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03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53110" y="9126061"/>
            <a:ext cx="1221195" cy="3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5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223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ma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53110" y="9126061"/>
            <a:ext cx="1221195" cy="3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5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143410" y="9281168"/>
            <a:ext cx="13836283" cy="64007"/>
          </a:xfrm>
          <a:prstGeom prst="rect">
            <a:avLst/>
          </a:prstGeom>
          <a:solidFill>
            <a:srgbClr val="00308F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140972" tIns="70484" rIns="140972" bIns="70484" anchor="ctr"/>
          <a:lstStyle/>
          <a:p>
            <a:endParaRPr lang="en-US" sz="2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 rot="-10800000" flipV="1">
            <a:off x="1191096" y="811610"/>
            <a:ext cx="12990742" cy="64007"/>
          </a:xfrm>
          <a:prstGeom prst="rect">
            <a:avLst/>
          </a:prstGeom>
          <a:solidFill>
            <a:srgbClr val="00308F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140972" tIns="70484" rIns="140972" bIns="7048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6659" y="140182"/>
            <a:ext cx="13035178" cy="6816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682" y="73634"/>
            <a:ext cx="713958" cy="605783"/>
          </a:xfrm>
          <a:prstGeom prst="rect">
            <a:avLst/>
          </a:prstGeom>
        </p:spPr>
      </p:pic>
      <p:pic>
        <p:nvPicPr>
          <p:cNvPr id="14" name="Picture 16" descr="af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12" y="78652"/>
            <a:ext cx="798628" cy="5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9855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ma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7"/>
          <p:cNvSpPr>
            <a:spLocks noChangeArrowheads="1"/>
          </p:cNvSpPr>
          <p:nvPr userDrawn="1"/>
        </p:nvSpPr>
        <p:spPr bwMode="auto">
          <a:xfrm>
            <a:off x="143410" y="9281168"/>
            <a:ext cx="13836283" cy="64007"/>
          </a:xfrm>
          <a:prstGeom prst="rect">
            <a:avLst/>
          </a:prstGeom>
          <a:solidFill>
            <a:srgbClr val="00308F"/>
          </a:solidFill>
          <a:ln w="9525">
            <a:solidFill>
              <a:srgbClr val="00308F"/>
            </a:solidFill>
            <a:miter lim="800000"/>
            <a:headEnd/>
            <a:tailEnd/>
          </a:ln>
          <a:effectLst/>
        </p:spPr>
        <p:txBody>
          <a:bodyPr wrap="none" lIns="140972" tIns="70484" rIns="140972" bIns="70484" anchor="ctr"/>
          <a:lstStyle/>
          <a:p>
            <a:endParaRPr lang="en-US" sz="2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53110" y="9126061"/>
            <a:ext cx="1221195" cy="3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5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 rot="-10800000" flipV="1">
            <a:off x="1191096" y="811610"/>
            <a:ext cx="12990742" cy="64007"/>
          </a:xfrm>
          <a:prstGeom prst="rect">
            <a:avLst/>
          </a:prstGeom>
          <a:solidFill>
            <a:srgbClr val="00308F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140972" tIns="70484" rIns="140972" bIns="7048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6659" y="140182"/>
            <a:ext cx="13035178" cy="6816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682" y="73634"/>
            <a:ext cx="713958" cy="605783"/>
          </a:xfrm>
          <a:prstGeom prst="rect">
            <a:avLst/>
          </a:prstGeom>
        </p:spPr>
      </p:pic>
      <p:pic>
        <p:nvPicPr>
          <p:cNvPr id="15" name="Picture 16" descr="af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12" y="78652"/>
            <a:ext cx="798628" cy="5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2848" y="875610"/>
            <a:ext cx="14012049" cy="8339008"/>
          </a:xfrm>
          <a:prstGeom prst="rect">
            <a:avLst/>
          </a:prstGeom>
        </p:spPr>
        <p:txBody>
          <a:bodyPr/>
          <a:lstStyle>
            <a:lvl1pPr marL="440531" indent="-440531">
              <a:buClr>
                <a:srgbClr val="002060"/>
              </a:buClr>
              <a:buFont typeface="Wingdings" pitchFamily="2" charset="2"/>
              <a:buChar char="§"/>
              <a:defRPr/>
            </a:lvl1pPr>
            <a:lvl2pPr marL="971621" indent="-447875">
              <a:buClr>
                <a:srgbClr val="002060"/>
              </a:buClr>
              <a:buFont typeface="Wingdings" pitchFamily="2" charset="2"/>
              <a:buChar char="§"/>
              <a:defRPr/>
            </a:lvl2pPr>
            <a:lvl3pPr marL="1326492" indent="-345084">
              <a:buClr>
                <a:srgbClr val="002060"/>
              </a:buClr>
              <a:buFont typeface="Wingdings" pitchFamily="2" charset="2"/>
              <a:buChar char="§"/>
              <a:defRPr/>
            </a:lvl3pPr>
            <a:lvl4pPr marL="1762134" indent="-337744">
              <a:buClr>
                <a:srgbClr val="002060"/>
              </a:buClr>
              <a:buFont typeface="Wingdings" pitchFamily="2" charset="2"/>
              <a:buChar char="§"/>
              <a:defRPr/>
            </a:lvl4pPr>
            <a:lvl5pPr marL="2197771" indent="-352423">
              <a:buClr>
                <a:srgbClr val="002060"/>
              </a:buClr>
              <a:buFont typeface="Wingdings" pitchFamily="2" charset="2"/>
              <a:buChar char="§"/>
              <a:defRPr sz="2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434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ma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 userDrawn="1"/>
        </p:nvSpPr>
        <p:spPr bwMode="auto">
          <a:xfrm rot="-10800000" flipV="1">
            <a:off x="1191096" y="811610"/>
            <a:ext cx="12990742" cy="64007"/>
          </a:xfrm>
          <a:prstGeom prst="rect">
            <a:avLst/>
          </a:prstGeom>
          <a:solidFill>
            <a:srgbClr val="00308F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140972" tIns="70484" rIns="140972" bIns="7048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6659" y="140182"/>
            <a:ext cx="13035178" cy="6816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682" y="73634"/>
            <a:ext cx="713958" cy="605783"/>
          </a:xfrm>
          <a:prstGeom prst="rect">
            <a:avLst/>
          </a:prstGeom>
        </p:spPr>
      </p:pic>
      <p:pic>
        <p:nvPicPr>
          <p:cNvPr id="12" name="Picture 16" descr="af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12" y="78652"/>
            <a:ext cx="798628" cy="5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53110" y="9126061"/>
            <a:ext cx="1221195" cy="3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5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37"/>
          <p:cNvSpPr>
            <a:spLocks noChangeArrowheads="1"/>
          </p:cNvSpPr>
          <p:nvPr userDrawn="1"/>
        </p:nvSpPr>
        <p:spPr bwMode="auto">
          <a:xfrm>
            <a:off x="143410" y="9281168"/>
            <a:ext cx="13836283" cy="64007"/>
          </a:xfrm>
          <a:prstGeom prst="rect">
            <a:avLst/>
          </a:prstGeom>
          <a:solidFill>
            <a:srgbClr val="00308F"/>
          </a:solidFill>
          <a:ln w="9525">
            <a:solidFill>
              <a:srgbClr val="00308F"/>
            </a:solidFill>
            <a:miter lim="800000"/>
            <a:headEnd/>
            <a:tailEnd/>
          </a:ln>
          <a:effectLst/>
        </p:spPr>
        <p:txBody>
          <a:bodyPr wrap="none" lIns="140972" tIns="70484" rIns="140972" bIns="70484" anchor="ctr"/>
          <a:lstStyle/>
          <a:p>
            <a:endParaRPr lang="en-US" sz="2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22848" y="875610"/>
            <a:ext cx="14012049" cy="8339008"/>
          </a:xfrm>
          <a:prstGeom prst="rect">
            <a:avLst/>
          </a:prstGeom>
        </p:spPr>
        <p:txBody>
          <a:bodyPr/>
          <a:lstStyle>
            <a:lvl1pPr marL="440531" indent="-440531">
              <a:buClr>
                <a:srgbClr val="002060"/>
              </a:buClr>
              <a:buFont typeface="Wingdings" pitchFamily="2" charset="2"/>
              <a:buChar char="§"/>
              <a:defRPr/>
            </a:lvl1pPr>
            <a:lvl2pPr marL="971621" indent="-447875">
              <a:buClr>
                <a:srgbClr val="002060"/>
              </a:buClr>
              <a:buFont typeface="Wingdings" pitchFamily="2" charset="2"/>
              <a:buChar char="§"/>
              <a:defRPr/>
            </a:lvl2pPr>
            <a:lvl3pPr marL="1326492" indent="-345084">
              <a:buClr>
                <a:srgbClr val="002060"/>
              </a:buClr>
              <a:buFont typeface="Wingdings" pitchFamily="2" charset="2"/>
              <a:buChar char="§"/>
              <a:defRPr/>
            </a:lvl3pPr>
            <a:lvl4pPr marL="1762134" indent="-337744">
              <a:buClr>
                <a:srgbClr val="002060"/>
              </a:buClr>
              <a:buFont typeface="Wingdings" pitchFamily="2" charset="2"/>
              <a:buChar char="§"/>
              <a:defRPr/>
            </a:lvl4pPr>
            <a:lvl5pPr marL="2197771" indent="-352423">
              <a:buClr>
                <a:srgbClr val="002060"/>
              </a:buClr>
              <a:buFont typeface="Wingdings" pitchFamily="2" charset="2"/>
              <a:buChar char="§"/>
              <a:defRPr sz="2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387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ma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 userDrawn="1"/>
        </p:nvSpPr>
        <p:spPr bwMode="auto">
          <a:xfrm rot="-10800000" flipV="1">
            <a:off x="1191096" y="811610"/>
            <a:ext cx="12990742" cy="64007"/>
          </a:xfrm>
          <a:prstGeom prst="rect">
            <a:avLst/>
          </a:prstGeom>
          <a:solidFill>
            <a:srgbClr val="00308F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140972" tIns="70484" rIns="140972" bIns="7048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6659" y="140182"/>
            <a:ext cx="13035178" cy="6816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682" y="73634"/>
            <a:ext cx="713958" cy="605783"/>
          </a:xfrm>
          <a:prstGeom prst="rect">
            <a:avLst/>
          </a:prstGeom>
        </p:spPr>
      </p:pic>
      <p:pic>
        <p:nvPicPr>
          <p:cNvPr id="12" name="Picture 16" descr="af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12" y="78652"/>
            <a:ext cx="798628" cy="5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53110" y="9126061"/>
            <a:ext cx="1221195" cy="3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5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37"/>
          <p:cNvSpPr>
            <a:spLocks noChangeArrowheads="1"/>
          </p:cNvSpPr>
          <p:nvPr userDrawn="1"/>
        </p:nvSpPr>
        <p:spPr bwMode="auto">
          <a:xfrm>
            <a:off x="143410" y="9281168"/>
            <a:ext cx="13836283" cy="64007"/>
          </a:xfrm>
          <a:prstGeom prst="rect">
            <a:avLst/>
          </a:prstGeom>
          <a:solidFill>
            <a:srgbClr val="00308F"/>
          </a:solidFill>
          <a:ln w="9525">
            <a:solidFill>
              <a:srgbClr val="00308F"/>
            </a:solidFill>
            <a:miter lim="800000"/>
            <a:headEnd/>
            <a:tailEnd/>
          </a:ln>
          <a:effectLst/>
        </p:spPr>
        <p:txBody>
          <a:bodyPr wrap="none" lIns="140972" tIns="70484" rIns="140972" bIns="70484" anchor="ctr"/>
          <a:lstStyle/>
          <a:p>
            <a:endParaRPr lang="en-US" sz="22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1858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373" y="1728216"/>
            <a:ext cx="13754860" cy="7382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21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8" y="6169668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8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4853" indent="0">
              <a:buNone/>
              <a:defRPr sz="2800"/>
            </a:lvl2pPr>
            <a:lvl3pPr marL="1409706" indent="0">
              <a:buNone/>
              <a:defRPr sz="2500"/>
            </a:lvl3pPr>
            <a:lvl4pPr marL="2114557" indent="0">
              <a:buNone/>
              <a:defRPr sz="2200"/>
            </a:lvl4pPr>
            <a:lvl5pPr marL="2819411" indent="0">
              <a:buNone/>
              <a:defRPr sz="2200"/>
            </a:lvl5pPr>
            <a:lvl6pPr marL="3524266" indent="0">
              <a:buNone/>
              <a:defRPr sz="2200"/>
            </a:lvl6pPr>
            <a:lvl7pPr marL="4229117" indent="0">
              <a:buNone/>
              <a:defRPr sz="2200"/>
            </a:lvl7pPr>
            <a:lvl8pPr marL="4933972" indent="0">
              <a:buNone/>
              <a:defRPr sz="2200"/>
            </a:lvl8pPr>
            <a:lvl9pPr marL="563882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C6B4-5834-4A8B-BDD4-C2B5E1939E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58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3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4853" indent="0" algn="ctr">
              <a:buNone/>
              <a:defRPr/>
            </a:lvl2pPr>
            <a:lvl3pPr marL="1409706" indent="0" algn="ctr">
              <a:buNone/>
              <a:defRPr/>
            </a:lvl3pPr>
            <a:lvl4pPr marL="2114557" indent="0" algn="ctr">
              <a:buNone/>
              <a:defRPr/>
            </a:lvl4pPr>
            <a:lvl5pPr marL="2819411" indent="0" algn="ctr">
              <a:buNone/>
              <a:defRPr/>
            </a:lvl5pPr>
            <a:lvl6pPr marL="3524266" indent="0" algn="ctr">
              <a:buNone/>
              <a:defRPr/>
            </a:lvl6pPr>
            <a:lvl7pPr marL="4229117" indent="0" algn="ctr">
              <a:buNone/>
              <a:defRPr/>
            </a:lvl7pPr>
            <a:lvl8pPr marL="4933972" indent="0" algn="ctr">
              <a:buNone/>
              <a:defRPr/>
            </a:lvl8pPr>
            <a:lvl9pPr marL="56388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DCF8-CD4B-41B5-B3F9-823135457E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0282"/>
            <a:ext cx="6663690" cy="633634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9530" y="2240282"/>
            <a:ext cx="6663690" cy="633634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7633-72C9-4392-BF50-5695B6F2C1B6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442B-4E09-4A0B-80E7-6A1F348ED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0996" tIns="70498" rIns="140996" bIns="70498" anchor="ctr"/>
          <a:lstStyle/>
          <a:p>
            <a:pPr algn="ctr" defTabSz="140994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95500" y="1726891"/>
            <a:ext cx="10812780" cy="61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0996" tIns="70498" rIns="140996" bIns="70498">
            <a:spAutoFit/>
          </a:bodyPr>
          <a:lstStyle/>
          <a:p>
            <a:pPr algn="ctr" defTabSz="1409949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0996" tIns="70498" rIns="140996" bIns="70498" anchor="ctr"/>
          <a:lstStyle/>
          <a:p>
            <a:pPr algn="ctr" defTabSz="140994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585493" y="700091"/>
            <a:ext cx="9832809" cy="100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0996" tIns="70498" rIns="140996" bIns="70498">
            <a:spAutoFit/>
          </a:bodyPr>
          <a:lstStyle/>
          <a:p>
            <a:pPr algn="ctr" defTabSz="140994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i="1" dirty="0">
                <a:solidFill>
                  <a:srgbClr val="000000"/>
                </a:solidFill>
                <a:latin typeface="Arial"/>
                <a:cs typeface="Arial" pitchFamily="34" charset="0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55780" y="2747010"/>
            <a:ext cx="14003179" cy="2240280"/>
          </a:xfrm>
        </p:spPr>
        <p:txBody>
          <a:bodyPr/>
          <a:lstStyle>
            <a:lvl1pPr>
              <a:defRPr sz="6800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3A3A-A30D-4C84-877B-7B8E28CD495C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EC4D-CA69-4135-8FE5-ED53F4E3F81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807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72DF-A6AF-40F8-895E-34BFAF51C3C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1453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8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4975" indent="0">
              <a:buNone/>
              <a:defRPr sz="2800"/>
            </a:lvl2pPr>
            <a:lvl3pPr marL="1409949" indent="0">
              <a:buNone/>
              <a:defRPr sz="2500"/>
            </a:lvl3pPr>
            <a:lvl4pPr marL="2114924" indent="0">
              <a:buNone/>
              <a:defRPr sz="2200"/>
            </a:lvl4pPr>
            <a:lvl5pPr marL="2819904" indent="0">
              <a:buNone/>
              <a:defRPr sz="2200"/>
            </a:lvl5pPr>
            <a:lvl6pPr marL="3524880" indent="0">
              <a:buNone/>
              <a:defRPr sz="2200"/>
            </a:lvl6pPr>
            <a:lvl7pPr marL="4229853" indent="0">
              <a:buNone/>
              <a:defRPr sz="2200"/>
            </a:lvl7pPr>
            <a:lvl8pPr marL="4934831" indent="0">
              <a:buNone/>
              <a:defRPr sz="2200"/>
            </a:lvl8pPr>
            <a:lvl9pPr marL="5639806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5607-DF60-487C-8928-1059A6BC9F4C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312D-8C48-4444-9C64-EB341937389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175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771" y="2106930"/>
            <a:ext cx="6802518" cy="664083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751" y="2106930"/>
            <a:ext cx="6802516" cy="664083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9237-5465-4076-8A12-6D7741BE867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300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4975" indent="0">
              <a:buNone/>
              <a:defRPr sz="3100" b="1"/>
            </a:lvl2pPr>
            <a:lvl3pPr marL="1409949" indent="0">
              <a:buNone/>
              <a:defRPr sz="2800" b="1"/>
            </a:lvl3pPr>
            <a:lvl4pPr marL="2114924" indent="0">
              <a:buNone/>
              <a:defRPr sz="2500" b="1"/>
            </a:lvl4pPr>
            <a:lvl5pPr marL="2819904" indent="0">
              <a:buNone/>
              <a:defRPr sz="2500" b="1"/>
            </a:lvl5pPr>
            <a:lvl6pPr marL="3524880" indent="0">
              <a:buNone/>
              <a:defRPr sz="2500" b="1"/>
            </a:lvl6pPr>
            <a:lvl7pPr marL="4229853" indent="0">
              <a:buNone/>
              <a:defRPr sz="2500" b="1"/>
            </a:lvl7pPr>
            <a:lvl8pPr marL="4934831" indent="0">
              <a:buNone/>
              <a:defRPr sz="2500" b="1"/>
            </a:lvl8pPr>
            <a:lvl9pPr marL="563980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300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4975" indent="0">
              <a:buNone/>
              <a:defRPr sz="3100" b="1"/>
            </a:lvl2pPr>
            <a:lvl3pPr marL="1409949" indent="0">
              <a:buNone/>
              <a:defRPr sz="2800" b="1"/>
            </a:lvl3pPr>
            <a:lvl4pPr marL="2114924" indent="0">
              <a:buNone/>
              <a:defRPr sz="2500" b="1"/>
            </a:lvl4pPr>
            <a:lvl5pPr marL="2819904" indent="0">
              <a:buNone/>
              <a:defRPr sz="2500" b="1"/>
            </a:lvl5pPr>
            <a:lvl6pPr marL="3524880" indent="0">
              <a:buNone/>
              <a:defRPr sz="2500" b="1"/>
            </a:lvl6pPr>
            <a:lvl7pPr marL="4229853" indent="0">
              <a:buNone/>
              <a:defRPr sz="2500" b="1"/>
            </a:lvl7pPr>
            <a:lvl8pPr marL="4934831" indent="0">
              <a:buNone/>
              <a:defRPr sz="2500" b="1"/>
            </a:lvl8pPr>
            <a:lvl9pPr marL="563980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300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F4CB-2557-4119-A09A-DB729A19A171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9242-7884-43C3-9E21-02CA4579A8A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95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056E5-638D-4995-9902-23B087A3161D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354A3-F5BB-4CC6-8E53-349344A5102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930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98D-E332-4C02-ACF6-2426F35D9051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CA90-C5C6-4E21-9DD2-FE7DA41BCC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8432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4975" indent="0">
              <a:buNone/>
              <a:defRPr sz="1900"/>
            </a:lvl2pPr>
            <a:lvl3pPr marL="1409949" indent="0">
              <a:buNone/>
              <a:defRPr sz="1500"/>
            </a:lvl3pPr>
            <a:lvl4pPr marL="2114924" indent="0">
              <a:buNone/>
              <a:defRPr sz="1400"/>
            </a:lvl4pPr>
            <a:lvl5pPr marL="2819904" indent="0">
              <a:buNone/>
              <a:defRPr sz="1400"/>
            </a:lvl5pPr>
            <a:lvl6pPr marL="3524880" indent="0">
              <a:buNone/>
              <a:defRPr sz="1400"/>
            </a:lvl6pPr>
            <a:lvl7pPr marL="4229853" indent="0">
              <a:buNone/>
              <a:defRPr sz="1400"/>
            </a:lvl7pPr>
            <a:lvl8pPr marL="4934831" indent="0">
              <a:buNone/>
              <a:defRPr sz="1400"/>
            </a:lvl8pPr>
            <a:lvl9pPr marL="563980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CACE-4742-4FCB-95EF-6EB4E9414EE7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C883-9C61-4B36-85DB-6058C59A71F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994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4975" indent="0">
              <a:buNone/>
              <a:defRPr sz="4300"/>
            </a:lvl2pPr>
            <a:lvl3pPr marL="1409949" indent="0">
              <a:buNone/>
              <a:defRPr sz="3700"/>
            </a:lvl3pPr>
            <a:lvl4pPr marL="2114924" indent="0">
              <a:buNone/>
              <a:defRPr sz="3100"/>
            </a:lvl4pPr>
            <a:lvl5pPr marL="2819904" indent="0">
              <a:buNone/>
              <a:defRPr sz="3100"/>
            </a:lvl5pPr>
            <a:lvl6pPr marL="3524880" indent="0">
              <a:buNone/>
              <a:defRPr sz="3100"/>
            </a:lvl6pPr>
            <a:lvl7pPr marL="4229853" indent="0">
              <a:buNone/>
              <a:defRPr sz="3100"/>
            </a:lvl7pPr>
            <a:lvl8pPr marL="4934831" indent="0">
              <a:buNone/>
              <a:defRPr sz="3100"/>
            </a:lvl8pPr>
            <a:lvl9pPr marL="5639806" indent="0">
              <a:buNone/>
              <a:defRPr sz="31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4975" indent="0">
              <a:buNone/>
              <a:defRPr sz="1900"/>
            </a:lvl2pPr>
            <a:lvl3pPr marL="1409949" indent="0">
              <a:buNone/>
              <a:defRPr sz="1500"/>
            </a:lvl3pPr>
            <a:lvl4pPr marL="2114924" indent="0">
              <a:buNone/>
              <a:defRPr sz="1400"/>
            </a:lvl4pPr>
            <a:lvl5pPr marL="2819904" indent="0">
              <a:buNone/>
              <a:defRPr sz="1400"/>
            </a:lvl5pPr>
            <a:lvl6pPr marL="3524880" indent="0">
              <a:buNone/>
              <a:defRPr sz="1400"/>
            </a:lvl6pPr>
            <a:lvl7pPr marL="4229853" indent="0">
              <a:buNone/>
              <a:defRPr sz="1400"/>
            </a:lvl7pPr>
            <a:lvl8pPr marL="4934831" indent="0">
              <a:buNone/>
              <a:defRPr sz="1400"/>
            </a:lvl8pPr>
            <a:lvl9pPr marL="563980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B28A-9BEC-41AE-9D4E-7042DB2B3339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1795-179F-4F00-AFC6-D7AF6239DA7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155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6428D-8C34-4A32-81D1-A07118D65E68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1A43-BF3C-4817-AB02-218AF295937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81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4D85-AAAE-4FF3-BD6E-DF05E3356333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66CE-0BF9-4E21-96C2-F5059FE5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14473" y="106680"/>
            <a:ext cx="3517820" cy="8641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781" y="106680"/>
            <a:ext cx="10307241" cy="8641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9BDF-E9C9-4335-9515-1A7BEE398FE4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3126-2A37-4BBE-AF5D-A6DEB8D2D93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50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5" y="106680"/>
            <a:ext cx="11787188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775" y="2106930"/>
            <a:ext cx="13856494" cy="664083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189F-0B3B-4BDC-9616-E62E910126E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3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3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4975" indent="0" algn="ctr">
              <a:buNone/>
              <a:defRPr/>
            </a:lvl2pPr>
            <a:lvl3pPr marL="1409949" indent="0" algn="ctr">
              <a:buNone/>
              <a:defRPr/>
            </a:lvl3pPr>
            <a:lvl4pPr marL="2114924" indent="0" algn="ctr">
              <a:buNone/>
              <a:defRPr/>
            </a:lvl4pPr>
            <a:lvl5pPr marL="2819904" indent="0" algn="ctr">
              <a:buNone/>
              <a:defRPr/>
            </a:lvl5pPr>
            <a:lvl6pPr marL="3524880" indent="0" algn="ctr">
              <a:buNone/>
              <a:defRPr/>
            </a:lvl6pPr>
            <a:lvl7pPr marL="4229853" indent="0" algn="ctr">
              <a:buNone/>
              <a:defRPr/>
            </a:lvl7pPr>
            <a:lvl8pPr marL="4934831" indent="0" algn="ctr">
              <a:buNone/>
              <a:defRPr/>
            </a:lvl8pPr>
            <a:lvl9pPr marL="563980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67C6-6E22-464D-BEF0-CF109ED6D817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308C-2D51-4BA6-A7A7-6375039DBD2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486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9134475"/>
            <a:ext cx="2011680" cy="4267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2800" smtClean="0">
                <a:solidFill>
                  <a:srgbClr val="000000"/>
                </a:solidFill>
              </a:rPr>
              <a:t>As of: 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FD99-ADD0-41AE-B35F-152F96C3D6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9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1043" tIns="70521" rIns="141043" bIns="70521" anchor="ctr"/>
          <a:lstStyle/>
          <a:p>
            <a:pPr algn="ctr" defTabSz="141042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95500" y="1726887"/>
            <a:ext cx="10812780" cy="61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1043" tIns="70521" rIns="141043" bIns="70521">
            <a:spAutoFit/>
          </a:bodyPr>
          <a:lstStyle/>
          <a:p>
            <a:pPr algn="ctr" defTabSz="1410422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1043" tIns="70521" rIns="141043" bIns="70521" anchor="ctr"/>
          <a:lstStyle/>
          <a:p>
            <a:pPr algn="ctr" defTabSz="141042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585441" y="700091"/>
            <a:ext cx="9832904" cy="10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1043" tIns="70521" rIns="141043" bIns="70521">
            <a:spAutoFit/>
          </a:bodyPr>
          <a:lstStyle/>
          <a:p>
            <a:pPr algn="ctr" defTabSz="141042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i="1" dirty="0">
                <a:solidFill>
                  <a:srgbClr val="000000"/>
                </a:solidFill>
                <a:latin typeface="Arial"/>
                <a:cs typeface="Arial" pitchFamily="34" charset="0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55775" y="2747010"/>
            <a:ext cx="14003179" cy="2240280"/>
          </a:xfrm>
        </p:spPr>
        <p:txBody>
          <a:bodyPr/>
          <a:lstStyle>
            <a:lvl1pPr>
              <a:defRPr sz="6800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3A3A-A30D-4C84-877B-7B8E28CD495C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EC4D-CA69-4135-8FE5-ED53F4E3F81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71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72DF-A6AF-40F8-895E-34BFAF51C3C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7379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4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211" indent="0">
              <a:buNone/>
              <a:defRPr sz="2800"/>
            </a:lvl2pPr>
            <a:lvl3pPr marL="1410422" indent="0">
              <a:buNone/>
              <a:defRPr sz="2500"/>
            </a:lvl3pPr>
            <a:lvl4pPr marL="2115632" indent="0">
              <a:buNone/>
              <a:defRPr sz="2200"/>
            </a:lvl4pPr>
            <a:lvl5pPr marL="2820845" indent="0">
              <a:buNone/>
              <a:defRPr sz="2200"/>
            </a:lvl5pPr>
            <a:lvl6pPr marL="3526057" indent="0">
              <a:buNone/>
              <a:defRPr sz="2200"/>
            </a:lvl6pPr>
            <a:lvl7pPr marL="4231266" indent="0">
              <a:buNone/>
              <a:defRPr sz="2200"/>
            </a:lvl7pPr>
            <a:lvl8pPr marL="4936479" indent="0">
              <a:buNone/>
              <a:defRPr sz="2200"/>
            </a:lvl8pPr>
            <a:lvl9pPr marL="5641689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5607-DF60-487C-8928-1059A6BC9F4C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312D-8C48-4444-9C64-EB341937389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263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771" y="2106930"/>
            <a:ext cx="6802518" cy="664083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751" y="2106930"/>
            <a:ext cx="6802516" cy="664083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9237-5465-4076-8A12-6D7741BE867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934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211" indent="0">
              <a:buNone/>
              <a:defRPr sz="3100" b="1"/>
            </a:lvl2pPr>
            <a:lvl3pPr marL="1410422" indent="0">
              <a:buNone/>
              <a:defRPr sz="2800" b="1"/>
            </a:lvl3pPr>
            <a:lvl4pPr marL="2115632" indent="0">
              <a:buNone/>
              <a:defRPr sz="2500" b="1"/>
            </a:lvl4pPr>
            <a:lvl5pPr marL="2820845" indent="0">
              <a:buNone/>
              <a:defRPr sz="2500" b="1"/>
            </a:lvl5pPr>
            <a:lvl6pPr marL="3526057" indent="0">
              <a:buNone/>
              <a:defRPr sz="2500" b="1"/>
            </a:lvl6pPr>
            <a:lvl7pPr marL="4231266" indent="0">
              <a:buNone/>
              <a:defRPr sz="2500" b="1"/>
            </a:lvl7pPr>
            <a:lvl8pPr marL="4936479" indent="0">
              <a:buNone/>
              <a:defRPr sz="2500" b="1"/>
            </a:lvl8pPr>
            <a:lvl9pPr marL="5641689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5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211" indent="0">
              <a:buNone/>
              <a:defRPr sz="3100" b="1"/>
            </a:lvl2pPr>
            <a:lvl3pPr marL="1410422" indent="0">
              <a:buNone/>
              <a:defRPr sz="2800" b="1"/>
            </a:lvl3pPr>
            <a:lvl4pPr marL="2115632" indent="0">
              <a:buNone/>
              <a:defRPr sz="2500" b="1"/>
            </a:lvl4pPr>
            <a:lvl5pPr marL="2820845" indent="0">
              <a:buNone/>
              <a:defRPr sz="2500" b="1"/>
            </a:lvl5pPr>
            <a:lvl6pPr marL="3526057" indent="0">
              <a:buNone/>
              <a:defRPr sz="2500" b="1"/>
            </a:lvl6pPr>
            <a:lvl7pPr marL="4231266" indent="0">
              <a:buNone/>
              <a:defRPr sz="2500" b="1"/>
            </a:lvl7pPr>
            <a:lvl8pPr marL="4936479" indent="0">
              <a:buNone/>
              <a:defRPr sz="2500" b="1"/>
            </a:lvl8pPr>
            <a:lvl9pPr marL="5641689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5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F4CB-2557-4119-A09A-DB729A19A171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9242-7884-43C3-9E21-02CA4579A8A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32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056E5-638D-4995-9902-23B087A3161D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354A3-F5BB-4CC6-8E53-349344A5102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6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894B-61AB-4FAA-A1A0-A843C7379F27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F8FD-79C4-4648-B56A-C38FE6F6C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98D-E332-4C02-ACF6-2426F35D9051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CA90-C5C6-4E21-9DD2-FE7DA41BCC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7768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211" indent="0">
              <a:buNone/>
              <a:defRPr sz="1900"/>
            </a:lvl2pPr>
            <a:lvl3pPr marL="1410422" indent="0">
              <a:buNone/>
              <a:defRPr sz="1500"/>
            </a:lvl3pPr>
            <a:lvl4pPr marL="2115632" indent="0">
              <a:buNone/>
              <a:defRPr sz="1400"/>
            </a:lvl4pPr>
            <a:lvl5pPr marL="2820845" indent="0">
              <a:buNone/>
              <a:defRPr sz="1400"/>
            </a:lvl5pPr>
            <a:lvl6pPr marL="3526057" indent="0">
              <a:buNone/>
              <a:defRPr sz="1400"/>
            </a:lvl6pPr>
            <a:lvl7pPr marL="4231266" indent="0">
              <a:buNone/>
              <a:defRPr sz="1400"/>
            </a:lvl7pPr>
            <a:lvl8pPr marL="4936479" indent="0">
              <a:buNone/>
              <a:defRPr sz="1400"/>
            </a:lvl8pPr>
            <a:lvl9pPr marL="564168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CACE-4742-4FCB-95EF-6EB4E9414EE7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C883-9C61-4B36-85DB-6058C59A71F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032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211" indent="0">
              <a:buNone/>
              <a:defRPr sz="4300"/>
            </a:lvl2pPr>
            <a:lvl3pPr marL="1410422" indent="0">
              <a:buNone/>
              <a:defRPr sz="3700"/>
            </a:lvl3pPr>
            <a:lvl4pPr marL="2115632" indent="0">
              <a:buNone/>
              <a:defRPr sz="3100"/>
            </a:lvl4pPr>
            <a:lvl5pPr marL="2820845" indent="0">
              <a:buNone/>
              <a:defRPr sz="3100"/>
            </a:lvl5pPr>
            <a:lvl6pPr marL="3526057" indent="0">
              <a:buNone/>
              <a:defRPr sz="3100"/>
            </a:lvl6pPr>
            <a:lvl7pPr marL="4231266" indent="0">
              <a:buNone/>
              <a:defRPr sz="3100"/>
            </a:lvl7pPr>
            <a:lvl8pPr marL="4936479" indent="0">
              <a:buNone/>
              <a:defRPr sz="3100"/>
            </a:lvl8pPr>
            <a:lvl9pPr marL="5641689" indent="0">
              <a:buNone/>
              <a:defRPr sz="31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211" indent="0">
              <a:buNone/>
              <a:defRPr sz="1900"/>
            </a:lvl2pPr>
            <a:lvl3pPr marL="1410422" indent="0">
              <a:buNone/>
              <a:defRPr sz="1500"/>
            </a:lvl3pPr>
            <a:lvl4pPr marL="2115632" indent="0">
              <a:buNone/>
              <a:defRPr sz="1400"/>
            </a:lvl4pPr>
            <a:lvl5pPr marL="2820845" indent="0">
              <a:buNone/>
              <a:defRPr sz="1400"/>
            </a:lvl5pPr>
            <a:lvl6pPr marL="3526057" indent="0">
              <a:buNone/>
              <a:defRPr sz="1400"/>
            </a:lvl6pPr>
            <a:lvl7pPr marL="4231266" indent="0">
              <a:buNone/>
              <a:defRPr sz="1400"/>
            </a:lvl7pPr>
            <a:lvl8pPr marL="4936479" indent="0">
              <a:buNone/>
              <a:defRPr sz="1400"/>
            </a:lvl8pPr>
            <a:lvl9pPr marL="564168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B28A-9BEC-41AE-9D4E-7042DB2B3339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1795-179F-4F00-AFC6-D7AF6239DA7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0425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6428D-8C34-4A32-81D1-A07118D65E68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1A43-BF3C-4817-AB02-218AF295937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474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14473" y="106680"/>
            <a:ext cx="3517820" cy="8641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776" y="106680"/>
            <a:ext cx="10307241" cy="8641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9BDF-E9C9-4335-9515-1A7BEE398FE4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3126-2A37-4BBE-AF5D-A6DEB8D2D93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584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5" y="106680"/>
            <a:ext cx="11787188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775" y="2106930"/>
            <a:ext cx="13856494" cy="664083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189F-0B3B-4BDC-9616-E62E910126E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6124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599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211" indent="0" algn="ctr">
              <a:buNone/>
              <a:defRPr/>
            </a:lvl2pPr>
            <a:lvl3pPr marL="1410422" indent="0" algn="ctr">
              <a:buNone/>
              <a:defRPr/>
            </a:lvl3pPr>
            <a:lvl4pPr marL="2115632" indent="0" algn="ctr">
              <a:buNone/>
              <a:defRPr/>
            </a:lvl4pPr>
            <a:lvl5pPr marL="2820845" indent="0" algn="ctr">
              <a:buNone/>
              <a:defRPr/>
            </a:lvl5pPr>
            <a:lvl6pPr marL="3526057" indent="0" algn="ctr">
              <a:buNone/>
              <a:defRPr/>
            </a:lvl6pPr>
            <a:lvl7pPr marL="4231266" indent="0" algn="ctr">
              <a:buNone/>
              <a:defRPr/>
            </a:lvl7pPr>
            <a:lvl8pPr marL="4936479" indent="0" algn="ctr">
              <a:buNone/>
              <a:defRPr/>
            </a:lvl8pPr>
            <a:lvl9pPr marL="56416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67C6-6E22-464D-BEF0-CF109ED6D817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308C-2D51-4BA6-A7A7-6375039DBD2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1083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9134475"/>
            <a:ext cx="2011680" cy="4267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2800" smtClean="0">
                <a:solidFill>
                  <a:srgbClr val="000000"/>
                </a:solidFill>
              </a:rPr>
              <a:t>As of: 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FD99-ADD0-41AE-B35F-152F96C3D6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3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1058" tIns="70529" rIns="141058" bIns="70529" anchor="ctr"/>
          <a:lstStyle/>
          <a:p>
            <a:pPr algn="ctr" defTabSz="141057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95500" y="1726885"/>
            <a:ext cx="10812780" cy="61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1058" tIns="70529" rIns="141058" bIns="70529">
            <a:spAutoFit/>
          </a:bodyPr>
          <a:lstStyle/>
          <a:p>
            <a:pPr algn="ctr" defTabSz="1410579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1058" tIns="70529" rIns="141058" bIns="70529" anchor="ctr"/>
          <a:lstStyle/>
          <a:p>
            <a:pPr algn="ctr" defTabSz="141057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585425" y="700089"/>
            <a:ext cx="9832934" cy="100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1058" tIns="70529" rIns="141058" bIns="70529">
            <a:spAutoFit/>
          </a:bodyPr>
          <a:lstStyle/>
          <a:p>
            <a:pPr algn="ctr" defTabSz="141057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i="1" dirty="0">
                <a:solidFill>
                  <a:srgbClr val="000000"/>
                </a:solidFill>
                <a:latin typeface="Arial"/>
                <a:cs typeface="Arial" pitchFamily="34" charset="0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55774" y="2747010"/>
            <a:ext cx="14003179" cy="2240280"/>
          </a:xfrm>
        </p:spPr>
        <p:txBody>
          <a:bodyPr/>
          <a:lstStyle>
            <a:lvl1pPr>
              <a:defRPr sz="6800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3A3A-A30D-4C84-877B-7B8E28CD495C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EC4D-CA69-4135-8FE5-ED53F4E3F81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040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72DF-A6AF-40F8-895E-34BFAF51C3C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9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D4C1E-46BE-4351-885C-F547483B11BC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DE78-8586-40D7-ADF0-4142AC219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4C30-11E7-45EC-A775-BC4A7A8243AF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DE96-5200-4118-954A-5855201EB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2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289" indent="0">
              <a:buNone/>
              <a:defRPr sz="2800"/>
            </a:lvl2pPr>
            <a:lvl3pPr marL="1410579" indent="0">
              <a:buNone/>
              <a:defRPr sz="2500"/>
            </a:lvl3pPr>
            <a:lvl4pPr marL="2115868" indent="0">
              <a:buNone/>
              <a:defRPr sz="2200"/>
            </a:lvl4pPr>
            <a:lvl5pPr marL="2821159" indent="0">
              <a:buNone/>
              <a:defRPr sz="2200"/>
            </a:lvl5pPr>
            <a:lvl6pPr marL="3526449" indent="0">
              <a:buNone/>
              <a:defRPr sz="2200"/>
            </a:lvl6pPr>
            <a:lvl7pPr marL="4231738" indent="0">
              <a:buNone/>
              <a:defRPr sz="2200"/>
            </a:lvl7pPr>
            <a:lvl8pPr marL="4937028" indent="0">
              <a:buNone/>
              <a:defRPr sz="2200"/>
            </a:lvl8pPr>
            <a:lvl9pPr marL="5642317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5607-DF60-487C-8928-1059A6BC9F4C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312D-8C48-4444-9C64-EB341937389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311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771" y="2106930"/>
            <a:ext cx="6802518" cy="664083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751" y="2106930"/>
            <a:ext cx="6802516" cy="664083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9237-5465-4076-8A12-6D7741BE867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7645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289" indent="0">
              <a:buNone/>
              <a:defRPr sz="3100" b="1"/>
            </a:lvl2pPr>
            <a:lvl3pPr marL="1410579" indent="0">
              <a:buNone/>
              <a:defRPr sz="2800" b="1"/>
            </a:lvl3pPr>
            <a:lvl4pPr marL="2115868" indent="0">
              <a:buNone/>
              <a:defRPr sz="2500" b="1"/>
            </a:lvl4pPr>
            <a:lvl5pPr marL="2821159" indent="0">
              <a:buNone/>
              <a:defRPr sz="2500" b="1"/>
            </a:lvl5pPr>
            <a:lvl6pPr marL="3526449" indent="0">
              <a:buNone/>
              <a:defRPr sz="2500" b="1"/>
            </a:lvl6pPr>
            <a:lvl7pPr marL="4231738" indent="0">
              <a:buNone/>
              <a:defRPr sz="2500" b="1"/>
            </a:lvl7pPr>
            <a:lvl8pPr marL="4937028" indent="0">
              <a:buNone/>
              <a:defRPr sz="2500" b="1"/>
            </a:lvl8pPr>
            <a:lvl9pPr marL="5642317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4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289" indent="0">
              <a:buNone/>
              <a:defRPr sz="3100" b="1"/>
            </a:lvl2pPr>
            <a:lvl3pPr marL="1410579" indent="0">
              <a:buNone/>
              <a:defRPr sz="2800" b="1"/>
            </a:lvl3pPr>
            <a:lvl4pPr marL="2115868" indent="0">
              <a:buNone/>
              <a:defRPr sz="2500" b="1"/>
            </a:lvl4pPr>
            <a:lvl5pPr marL="2821159" indent="0">
              <a:buNone/>
              <a:defRPr sz="2500" b="1"/>
            </a:lvl5pPr>
            <a:lvl6pPr marL="3526449" indent="0">
              <a:buNone/>
              <a:defRPr sz="2500" b="1"/>
            </a:lvl6pPr>
            <a:lvl7pPr marL="4231738" indent="0">
              <a:buNone/>
              <a:defRPr sz="2500" b="1"/>
            </a:lvl7pPr>
            <a:lvl8pPr marL="4937028" indent="0">
              <a:buNone/>
              <a:defRPr sz="2500" b="1"/>
            </a:lvl8pPr>
            <a:lvl9pPr marL="5642317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4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F4CB-2557-4119-A09A-DB729A19A171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9242-7884-43C3-9E21-02CA4579A8A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124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056E5-638D-4995-9902-23B087A3161D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354A3-F5BB-4CC6-8E53-349344A5102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815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98D-E332-4C02-ACF6-2426F35D9051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CA90-C5C6-4E21-9DD2-FE7DA41BCC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9272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289" indent="0">
              <a:buNone/>
              <a:defRPr sz="1900"/>
            </a:lvl2pPr>
            <a:lvl3pPr marL="1410579" indent="0">
              <a:buNone/>
              <a:defRPr sz="1500"/>
            </a:lvl3pPr>
            <a:lvl4pPr marL="2115868" indent="0">
              <a:buNone/>
              <a:defRPr sz="1400"/>
            </a:lvl4pPr>
            <a:lvl5pPr marL="2821159" indent="0">
              <a:buNone/>
              <a:defRPr sz="1400"/>
            </a:lvl5pPr>
            <a:lvl6pPr marL="3526449" indent="0">
              <a:buNone/>
              <a:defRPr sz="1400"/>
            </a:lvl6pPr>
            <a:lvl7pPr marL="4231738" indent="0">
              <a:buNone/>
              <a:defRPr sz="1400"/>
            </a:lvl7pPr>
            <a:lvl8pPr marL="4937028" indent="0">
              <a:buNone/>
              <a:defRPr sz="1400"/>
            </a:lvl8pPr>
            <a:lvl9pPr marL="56423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CACE-4742-4FCB-95EF-6EB4E9414EE7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C883-9C61-4B36-85DB-6058C59A71F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450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289" indent="0">
              <a:buNone/>
              <a:defRPr sz="4300"/>
            </a:lvl2pPr>
            <a:lvl3pPr marL="1410579" indent="0">
              <a:buNone/>
              <a:defRPr sz="3700"/>
            </a:lvl3pPr>
            <a:lvl4pPr marL="2115868" indent="0">
              <a:buNone/>
              <a:defRPr sz="3100"/>
            </a:lvl4pPr>
            <a:lvl5pPr marL="2821159" indent="0">
              <a:buNone/>
              <a:defRPr sz="3100"/>
            </a:lvl5pPr>
            <a:lvl6pPr marL="3526449" indent="0">
              <a:buNone/>
              <a:defRPr sz="3100"/>
            </a:lvl6pPr>
            <a:lvl7pPr marL="4231738" indent="0">
              <a:buNone/>
              <a:defRPr sz="3100"/>
            </a:lvl7pPr>
            <a:lvl8pPr marL="4937028" indent="0">
              <a:buNone/>
              <a:defRPr sz="3100"/>
            </a:lvl8pPr>
            <a:lvl9pPr marL="5642317" indent="0">
              <a:buNone/>
              <a:defRPr sz="31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289" indent="0">
              <a:buNone/>
              <a:defRPr sz="1900"/>
            </a:lvl2pPr>
            <a:lvl3pPr marL="1410579" indent="0">
              <a:buNone/>
              <a:defRPr sz="1500"/>
            </a:lvl3pPr>
            <a:lvl4pPr marL="2115868" indent="0">
              <a:buNone/>
              <a:defRPr sz="1400"/>
            </a:lvl4pPr>
            <a:lvl5pPr marL="2821159" indent="0">
              <a:buNone/>
              <a:defRPr sz="1400"/>
            </a:lvl5pPr>
            <a:lvl6pPr marL="3526449" indent="0">
              <a:buNone/>
              <a:defRPr sz="1400"/>
            </a:lvl6pPr>
            <a:lvl7pPr marL="4231738" indent="0">
              <a:buNone/>
              <a:defRPr sz="1400"/>
            </a:lvl7pPr>
            <a:lvl8pPr marL="4937028" indent="0">
              <a:buNone/>
              <a:defRPr sz="1400"/>
            </a:lvl8pPr>
            <a:lvl9pPr marL="56423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B28A-9BEC-41AE-9D4E-7042DB2B3339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1795-179F-4F00-AFC6-D7AF6239DA7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041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6428D-8C34-4A32-81D1-A07118D65E68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1A43-BF3C-4817-AB02-218AF295937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080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14473" y="106680"/>
            <a:ext cx="3517820" cy="8641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774" y="106680"/>
            <a:ext cx="10307241" cy="8641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9BDF-E9C9-4335-9515-1A7BEE398FE4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3126-2A37-4BBE-AF5D-A6DEB8D2D93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736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5" y="106680"/>
            <a:ext cx="11787188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774" y="2106930"/>
            <a:ext cx="13856494" cy="664083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189F-0B3B-4BDC-9616-E62E910126E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73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49E7-427F-4F16-8083-6B411EFC3595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79AF-A2D9-4819-B478-5C2BBEE88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597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289" indent="0" algn="ctr">
              <a:buNone/>
              <a:defRPr/>
            </a:lvl2pPr>
            <a:lvl3pPr marL="1410579" indent="0" algn="ctr">
              <a:buNone/>
              <a:defRPr/>
            </a:lvl3pPr>
            <a:lvl4pPr marL="2115868" indent="0" algn="ctr">
              <a:buNone/>
              <a:defRPr/>
            </a:lvl4pPr>
            <a:lvl5pPr marL="2821159" indent="0" algn="ctr">
              <a:buNone/>
              <a:defRPr/>
            </a:lvl5pPr>
            <a:lvl6pPr marL="3526449" indent="0" algn="ctr">
              <a:buNone/>
              <a:defRPr/>
            </a:lvl6pPr>
            <a:lvl7pPr marL="4231738" indent="0" algn="ctr">
              <a:buNone/>
              <a:defRPr/>
            </a:lvl7pPr>
            <a:lvl8pPr marL="4937028" indent="0" algn="ctr">
              <a:buNone/>
              <a:defRPr/>
            </a:lvl8pPr>
            <a:lvl9pPr marL="56423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67C6-6E22-464D-BEF0-CF109ED6D817}" type="datetimeFigureOut">
              <a:rPr lang="en-US"/>
              <a:pPr>
                <a:defRPr/>
              </a:pPr>
              <a:t>3/23/2016</a:t>
            </a:fld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308C-2D51-4BA6-A7A7-6375039DBD2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3363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9134475"/>
            <a:ext cx="2011680" cy="4267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2800" smtClean="0">
                <a:solidFill>
                  <a:srgbClr val="000000"/>
                </a:solidFill>
              </a:rPr>
              <a:t>As of: 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FD99-ADD0-41AE-B35F-152F96C3D6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2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1A1-CD2E-462E-AB66-F238CA154A9C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8310-4B16-4E3E-97AA-1E1F6F66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44A4-69B6-498A-8F3D-52FDDB05930D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94D1-5225-4F27-8DBB-68AE2F18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38510" y="384500"/>
            <a:ext cx="339471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84500"/>
            <a:ext cx="993267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E5D5-FFCF-4E13-8910-1CAE9C7149AC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A022-FDAA-42AF-A7FD-A209651F1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F2E7B91-20F3-4432-9F6E-3BE7A8919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5F654BD-CDB7-4635-9D91-BF718D5C7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B91FA02-7A06-458C-8114-8BD2E892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DB8BB19-01F9-4E06-80A0-C694A133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AAF58C5-29F2-47E0-9FD4-B1F095B5C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C5F3-69E2-4473-AB40-4108C9167DA1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38C6-5541-4248-BB6E-39883A14A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993A853-F66C-4EC4-AE29-8BD5713F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4216E8C-40DD-41D1-8328-776AE562D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A4611A3-C480-454A-97ED-458D5ED6F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8869B42-6799-45CB-9839-678F50FE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45CCB5F-AC3E-4088-957E-24739DCFF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EA4FE71-C369-4FDE-88D1-A8617C92E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0C68F6F-D3CF-4D38-8F43-56124F6B9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2BA0323-FAD0-4863-897E-FEE1CCBD8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94A2C24-38B7-4324-8601-E49EC36A2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3D0D96-232A-4429-A746-A680D7F61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771" y="2106930"/>
            <a:ext cx="6802518" cy="664083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751" y="2106930"/>
            <a:ext cx="6802516" cy="664083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A187-4447-41CA-A526-C92204020C88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4D62-DC34-4BC6-93F8-719B02F23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D4D88E5-DEC5-44CE-8A1F-23D8FBE1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E6E84A7-F49E-40DE-918C-576E5934C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E1C4193-E961-46E9-94AD-DBAE38790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B80954E-9BA5-4247-865A-45FECEB6C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3CD5F1F-C5AA-4C4A-BB0B-C61ADB87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D4520CD-C4C6-419F-B7B5-0F205C73E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EC97836-41BB-4352-8CC4-3BD3953B7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A57CA39-2EF6-4FED-ACFC-91C13FD8E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0578A0A-B9E9-4192-8415-3ACF3165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705E82E-2C50-4FB2-AFF2-45B7A425B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2" idx="2"/>
          </p:cNvCxnSpPr>
          <p:nvPr/>
        </p:nvCxnSpPr>
        <p:spPr bwMode="auto">
          <a:xfrm rot="5400000">
            <a:off x="4111150" y="5416953"/>
            <a:ext cx="6865303" cy="5239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502922" y="5229550"/>
            <a:ext cx="14024134" cy="13335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1977857"/>
            <a:ext cx="6666310" cy="314534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1977855"/>
            <a:ext cx="6668929" cy="314534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700088" y="5284499"/>
            <a:ext cx="6666310" cy="362924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664291" y="5284499"/>
            <a:ext cx="6666310" cy="362924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1027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2FA4-58ED-4F67-A18C-0399C08959BB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A6FB-0037-4FF3-BE31-C453A4A90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F731D47-4577-4B68-9CB5-FD2615AFC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568FF73-C6BB-44A8-AFEB-FA7B8B670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1BF7FCD-0F36-4648-B7CD-B35052C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E66745D-AA83-44FA-8681-6AFA4B0A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0B7C2EB-6A2C-40D2-8E63-C91ACAFD1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849DAC9-B664-44FD-9CEE-EFE92F817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756F981-2493-46DA-9037-D55145030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0D40844-07A0-4E56-BA05-114036CCE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D5245C0-F6F4-4C6E-899C-AEF6D409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A103D5F-ED38-4C90-A4D8-F7F88136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0B0D-7058-4613-9449-925181DDEAD2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8FBA-7B4B-4CE7-89B1-13E4827A7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1EB38D2-8213-46C6-940A-65931BBA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DF0FFD9-6B92-4B56-A395-DB2506D89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4599B8E-2919-475E-8454-B314D5872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26FF082-9E79-4AF1-96AA-6DB051F9A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374F45A-5559-45F6-AC4D-8EC20B2DE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158C701-9705-4D7F-AA4D-E12532A8E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223BF1E-FBC8-419C-BB96-C3E5F64D4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4B2B443-4B19-48D2-9C40-BBBA2ACDD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13FDB3C-F717-4E19-888D-5E32E2A82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973BBFF-F3D5-4CD5-890B-218ED281F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D17C-DE26-4DA4-BACF-49B3C72124BB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82C1C-7489-4182-9C54-C9E00FE96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90C0893-4F2A-4CCC-B4B8-D133A56F3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998B7D6-2C94-431F-B8B5-1E5FE2B35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1997E6E-5AA0-48FB-8E7C-870B5A704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DB21725-0A3F-4809-956A-DD1E9E05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CD53CD1-3459-4447-A755-2742E6407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0169153-A053-4A22-B2E2-14009C2E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BFC8FC6-0409-4D82-BCAB-063F4DB3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4EFE450-34BC-4CC7-BEDD-67885510D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2126169-620C-4659-97D6-C56E7DF99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6F72D08-280B-4838-B4CB-4E91CFA2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5765-AB5F-4BA3-A50B-5ED856EF115F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834F-2413-4024-8088-C8B102A5E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1DAB5B2-B15F-4D3C-8C2E-BBF9FDFC8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24EE50D-DE87-4E5D-9671-6037B7C56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38B992A-2750-4EA7-A7B2-C92504DCA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AB5246B-F746-442C-A443-2F7DD1ABD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40AD60-1916-45A1-BDE1-D974A2C0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5404547-117D-41E8-B505-7F712BF74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6BEBF15-22B8-4B26-9467-D103FE8AD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2B9001B-3377-4B29-BC01-ED62035E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5260" y="1702435"/>
            <a:ext cx="6915150" cy="50228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F20477D-1F09-42FE-9B26-A8BE84C4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84493"/>
            <a:ext cx="135788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49158"/>
            <a:ext cx="6666310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044825"/>
            <a:ext cx="6666310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9" y="2149158"/>
            <a:ext cx="6668929" cy="89566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053" indent="0">
              <a:buNone/>
              <a:defRPr sz="3100" b="1"/>
            </a:lvl2pPr>
            <a:lvl3pPr marL="1410107" indent="0">
              <a:buNone/>
              <a:defRPr sz="2800" b="1"/>
            </a:lvl3pPr>
            <a:lvl4pPr marL="2115160" indent="0">
              <a:buNone/>
              <a:defRPr sz="2500" b="1"/>
            </a:lvl4pPr>
            <a:lvl5pPr marL="2820218" indent="0">
              <a:buNone/>
              <a:defRPr sz="2500" b="1"/>
            </a:lvl5pPr>
            <a:lvl6pPr marL="3525272" indent="0">
              <a:buNone/>
              <a:defRPr sz="2500" b="1"/>
            </a:lvl6pPr>
            <a:lvl7pPr marL="4230324" indent="0">
              <a:buNone/>
              <a:defRPr sz="2500" b="1"/>
            </a:lvl7pPr>
            <a:lvl8pPr marL="4935380" indent="0">
              <a:buNone/>
              <a:defRPr sz="2500" b="1"/>
            </a:lvl8pPr>
            <a:lvl9pPr marL="564043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9" y="3044825"/>
            <a:ext cx="6668929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45E27EE-9F0F-4DBB-A60A-7D44A9C68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9723-5CC4-4B3F-AA6C-7F81FB05F77F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412E-D3D5-40CE-A4D1-01256CAD2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6F48E9F-127C-4AC7-A1ED-F4A38DA09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69A0CEA-016E-4FA2-A42F-D044F57E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382270"/>
            <a:ext cx="4963716" cy="162687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382272"/>
            <a:ext cx="8434388" cy="8194358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2009142"/>
            <a:ext cx="4963716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836B0F3-F7E4-4F04-B483-90FF0D84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6720840"/>
            <a:ext cx="9052560" cy="79343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857885"/>
            <a:ext cx="9052560" cy="5760720"/>
          </a:xfrm>
        </p:spPr>
        <p:txBody>
          <a:bodyPr/>
          <a:lstStyle>
            <a:lvl1pPr marL="0" indent="0">
              <a:buNone/>
              <a:defRPr sz="4900"/>
            </a:lvl1pPr>
            <a:lvl2pPr marL="705053" indent="0">
              <a:buNone/>
              <a:defRPr sz="4300"/>
            </a:lvl2pPr>
            <a:lvl3pPr marL="1410107" indent="0">
              <a:buNone/>
              <a:defRPr sz="3700"/>
            </a:lvl3pPr>
            <a:lvl4pPr marL="2115160" indent="0">
              <a:buNone/>
              <a:defRPr sz="3100"/>
            </a:lvl4pPr>
            <a:lvl5pPr marL="2820218" indent="0">
              <a:buNone/>
              <a:defRPr sz="3100"/>
            </a:lvl5pPr>
            <a:lvl6pPr marL="3525272" indent="0">
              <a:buNone/>
              <a:defRPr sz="3100"/>
            </a:lvl6pPr>
            <a:lvl7pPr marL="4230324" indent="0">
              <a:buNone/>
              <a:defRPr sz="3100"/>
            </a:lvl7pPr>
            <a:lvl8pPr marL="4935380" indent="0">
              <a:buNone/>
              <a:defRPr sz="3100"/>
            </a:lvl8pPr>
            <a:lvl9pPr marL="5640434" indent="0">
              <a:buNone/>
              <a:defRPr sz="3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7514273"/>
            <a:ext cx="9052560" cy="1126807"/>
          </a:xfrm>
        </p:spPr>
        <p:txBody>
          <a:bodyPr/>
          <a:lstStyle>
            <a:lvl1pPr marL="0" indent="0">
              <a:buNone/>
              <a:defRPr sz="2200"/>
            </a:lvl1pPr>
            <a:lvl2pPr marL="705053" indent="0">
              <a:buNone/>
              <a:defRPr sz="1900"/>
            </a:lvl2pPr>
            <a:lvl3pPr marL="1410107" indent="0">
              <a:buNone/>
              <a:defRPr sz="1500"/>
            </a:lvl3pPr>
            <a:lvl4pPr marL="2115160" indent="0">
              <a:buNone/>
              <a:defRPr sz="1400"/>
            </a:lvl4pPr>
            <a:lvl5pPr marL="2820218" indent="0">
              <a:buNone/>
              <a:defRPr sz="1400"/>
            </a:lvl5pPr>
            <a:lvl6pPr marL="3525272" indent="0">
              <a:buNone/>
              <a:defRPr sz="1400"/>
            </a:lvl6pPr>
            <a:lvl7pPr marL="4230324" indent="0">
              <a:buNone/>
              <a:defRPr sz="1400"/>
            </a:lvl7pPr>
            <a:lvl8pPr marL="4935380" indent="0">
              <a:buNone/>
              <a:defRPr sz="1400"/>
            </a:lvl8pPr>
            <a:lvl9pPr marL="56404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1EB1CDA-4BEA-42B7-828D-FC75E4C4B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83DB89A-AA21-4488-8BFB-D94A7D925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970" y="106686"/>
            <a:ext cx="3520440" cy="661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6"/>
            <a:ext cx="10309860" cy="661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113A2F0-D563-4D04-956C-9002051BE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06686"/>
            <a:ext cx="14081760" cy="6618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4C71183-266D-42B2-A951-8C2D85DE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2982601"/>
            <a:ext cx="128244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5440680"/>
            <a:ext cx="105613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705053" indent="0" algn="ctr">
              <a:buNone/>
              <a:defRPr/>
            </a:lvl2pPr>
            <a:lvl3pPr marL="1410107" indent="0" algn="ctr">
              <a:buNone/>
              <a:defRPr/>
            </a:lvl3pPr>
            <a:lvl4pPr marL="2115160" indent="0" algn="ctr">
              <a:buNone/>
              <a:defRPr/>
            </a:lvl4pPr>
            <a:lvl5pPr marL="2820218" indent="0" algn="ctr">
              <a:buNone/>
              <a:defRPr/>
            </a:lvl5pPr>
            <a:lvl6pPr marL="3525272" indent="0" algn="ctr">
              <a:buNone/>
              <a:defRPr/>
            </a:lvl6pPr>
            <a:lvl7pPr marL="4230324" indent="0" algn="ctr">
              <a:buNone/>
              <a:defRPr/>
            </a:lvl7pPr>
            <a:lvl8pPr marL="4935380" indent="0" algn="ctr">
              <a:buNone/>
              <a:defRPr/>
            </a:lvl8pPr>
            <a:lvl9pPr marL="56404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3AB7FF0-2BC8-43AA-8372-6B5F3FC4B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76F53BA-C7F9-428D-A391-7781D323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6169666"/>
            <a:ext cx="12824460" cy="190690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4069400"/>
            <a:ext cx="12824460" cy="2100262"/>
          </a:xfrm>
        </p:spPr>
        <p:txBody>
          <a:bodyPr anchor="b"/>
          <a:lstStyle>
            <a:lvl1pPr marL="0" indent="0">
              <a:buNone/>
              <a:defRPr sz="3100"/>
            </a:lvl1pPr>
            <a:lvl2pPr marL="705053" indent="0">
              <a:buNone/>
              <a:defRPr sz="2800"/>
            </a:lvl2pPr>
            <a:lvl3pPr marL="1410107" indent="0">
              <a:buNone/>
              <a:defRPr sz="2500"/>
            </a:lvl3pPr>
            <a:lvl4pPr marL="2115160" indent="0">
              <a:buNone/>
              <a:defRPr sz="2200"/>
            </a:lvl4pPr>
            <a:lvl5pPr marL="2820218" indent="0">
              <a:buNone/>
              <a:defRPr sz="2200"/>
            </a:lvl5pPr>
            <a:lvl6pPr marL="3525272" indent="0">
              <a:buNone/>
              <a:defRPr sz="2200"/>
            </a:lvl6pPr>
            <a:lvl7pPr marL="4230324" indent="0">
              <a:buNone/>
              <a:defRPr sz="2200"/>
            </a:lvl7pPr>
            <a:lvl8pPr marL="4935380" indent="0">
              <a:buNone/>
              <a:defRPr sz="2200"/>
            </a:lvl8pPr>
            <a:lvl9pPr marL="5640434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4ECD647-E020-4382-BB92-8C306ED4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9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7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8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9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9134475"/>
            <a:ext cx="201168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69E6F8-D764-4B50-A8AE-7F58E3EA4DD1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568542-6A7E-482C-AA44-70704B732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ext Box 1029"/>
          <p:cNvSpPr txBox="1">
            <a:spLocks noChangeArrowheads="1"/>
          </p:cNvSpPr>
          <p:nvPr/>
        </p:nvSpPr>
        <p:spPr bwMode="auto">
          <a:xfrm>
            <a:off x="2137410" y="9087803"/>
            <a:ext cx="10812780" cy="527110"/>
          </a:xfrm>
          <a:prstGeom prst="rect">
            <a:avLst/>
          </a:prstGeom>
          <a:noFill/>
          <a:ln>
            <a:noFill/>
          </a:ln>
          <a:extLst/>
        </p:spPr>
        <p:txBody>
          <a:bodyPr lIns="141012" tIns="70506" rIns="141012" bIns="705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500" b="1" i="1" dirty="0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 n t e g r </a:t>
            </a:r>
            <a:r>
              <a:rPr lang="en-US" sz="2500" b="1" i="1" dirty="0" err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</a:t>
            </a:r>
            <a:r>
              <a:rPr lang="en-US" sz="2500" b="1" i="1" dirty="0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t y  -  S e r v </a:t>
            </a:r>
            <a:r>
              <a:rPr lang="en-US" sz="2500" b="1" i="1" dirty="0" err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</a:t>
            </a:r>
            <a:r>
              <a:rPr lang="en-US" sz="2500" b="1" i="1" dirty="0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c e  -  E x c e l </a:t>
            </a:r>
            <a:r>
              <a:rPr lang="en-US" sz="2500" b="1" i="1" dirty="0" err="1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l</a:t>
            </a:r>
            <a:r>
              <a:rPr lang="en-US" sz="2500" b="1" i="1" dirty="0" smtClean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e n c e</a:t>
            </a:r>
          </a:p>
        </p:txBody>
      </p:sp>
      <p:sp>
        <p:nvSpPr>
          <p:cNvPr id="27653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745105" y="106680"/>
            <a:ext cx="11787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/>
        </p:spPr>
        <p:txBody>
          <a:bodyPr wrap="none" lIns="141012" tIns="70506" rIns="141012" bIns="70506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/>
        </p:spPr>
        <p:txBody>
          <a:bodyPr wrap="none" lIns="141012" tIns="70506" rIns="141012" bIns="70506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27656" name="Picture 1037" descr="afsymbo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6986" y="126685"/>
            <a:ext cx="2221230" cy="148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775" y="2106930"/>
            <a:ext cx="13856494" cy="664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15" r:id="rId2"/>
    <p:sldLayoutId id="2147484014" r:id="rId3"/>
    <p:sldLayoutId id="2147484013" r:id="rId4"/>
    <p:sldLayoutId id="2147484041" r:id="rId5"/>
    <p:sldLayoutId id="2147484012" r:id="rId6"/>
    <p:sldLayoutId id="2147484011" r:id="rId7"/>
    <p:sldLayoutId id="2147484010" r:id="rId8"/>
    <p:sldLayoutId id="2147484009" r:id="rId9"/>
    <p:sldLayoutId id="2147484008" r:id="rId10"/>
    <p:sldLayoutId id="2147484007" r:id="rId11"/>
    <p:sldLayoutId id="2147484042" r:id="rId12"/>
    <p:sldLayoutId id="2147484043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pitchFamily="34" charset="0"/>
        </a:defRPr>
      </a:lvl5pPr>
      <a:lvl6pPr marL="705053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pitchFamily="34" charset="0"/>
        </a:defRPr>
      </a:lvl6pPr>
      <a:lvl7pPr marL="1410107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pitchFamily="34" charset="0"/>
        </a:defRPr>
      </a:lvl7pPr>
      <a:lvl8pPr marL="2115160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pitchFamily="34" charset="0"/>
        </a:defRPr>
      </a:lvl8pPr>
      <a:lvl9pPr marL="2820218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pitchFamily="34" charset="0"/>
        </a:defRPr>
      </a:lvl9pPr>
    </p:titleStyle>
    <p:bodyStyle>
      <a:lvl1pPr marL="440658" indent="-440658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  <a:ea typeface="+mn-ea"/>
          <a:cs typeface="+mn-cs"/>
        </a:defRPr>
      </a:lvl1pPr>
      <a:lvl2pPr marL="1062479" indent="-435764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2pPr>
      <a:lvl3pPr marL="1583926" indent="-345183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5pPr>
      <a:lvl6pPr marL="3877797" indent="-352528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6pPr>
      <a:lvl7pPr marL="4582850" indent="-352528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7pPr>
      <a:lvl8pPr marL="5287907" indent="-352528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8pPr>
      <a:lvl9pPr marL="5992957" indent="-352528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24F545B-4164-4EC9-B31F-C983451E6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974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9749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5222ABC-7C40-4447-87CA-A3D35C149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5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73061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CAF7BD5-660E-4FAD-BD8A-10A919816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637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6373" name="Picture 29" descr="AFG-061218-00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16"/>
            <a:ext cx="3520440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/>
            </a:lvl1pPr>
          </a:lstStyle>
          <a:p>
            <a:pPr defTabSz="1578661" fontAlgn="auto">
              <a:spcAft>
                <a:spcPts val="0"/>
              </a:spcAft>
            </a:pPr>
            <a:fld id="{FEF2A80B-99BB-40F6-873A-EF3D74ECA0D5}" type="slidenum">
              <a:rPr lang="en-US" smtClean="0">
                <a:solidFill>
                  <a:prstClr val="black"/>
                </a:solidFill>
                <a:latin typeface="Arial"/>
              </a:rPr>
              <a:pPr defTabSz="1578661"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23" y="106680"/>
            <a:ext cx="9359079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0972" tIns="70484" rIns="140972" bIns="70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0972" tIns="70484" rIns="140972" bIns="70484" anchor="ctr"/>
          <a:lstStyle/>
          <a:p>
            <a:pPr defTabSz="1578661">
              <a:spcBef>
                <a:spcPct val="20000"/>
              </a:spcBef>
              <a:buFontTx/>
              <a:buChar char="•"/>
              <a:defRPr/>
            </a:pPr>
            <a:endParaRPr lang="en-US" sz="3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2" y="1702446"/>
            <a:ext cx="14081760" cy="502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0972" tIns="70484" rIns="140972" bIns="70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47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4853" algn="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09706" algn="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4557" algn="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19411" algn="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640" indent="-528640" algn="l" rtl="0" eaLnBrk="1" fontAlgn="base" hangingPunct="1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384" indent="-440531" algn="l" rtl="0" eaLnBrk="1" fontAlgn="base" hangingPunct="1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134" indent="-352423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6983" indent="-352423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1836" indent="-352423" algn="l" rtl="0" eaLnBrk="1" fontAlgn="base" hangingPunct="1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6691" indent="-352423" algn="l" rtl="0" eaLnBrk="1" fontAlgn="base" hangingPunct="1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1544" indent="-352423" algn="l" rtl="0" eaLnBrk="1" fontAlgn="base" hangingPunct="1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6398" indent="-352423" algn="l" rtl="0" eaLnBrk="1" fontAlgn="base" hangingPunct="1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1249" indent="-352423" algn="l" rtl="0" eaLnBrk="1" fontAlgn="base" hangingPunct="1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3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09706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4557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9411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66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9117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3972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38823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" y="9136698"/>
            <a:ext cx="201168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As of: </a:t>
            </a:r>
            <a:endParaRPr lang="en-US" dirty="0"/>
          </a:p>
        </p:txBody>
      </p:sp>
      <p:sp>
        <p:nvSpPr>
          <p:cNvPr id="1028" name="Text Box 1029"/>
          <p:cNvSpPr txBox="1">
            <a:spLocks noChangeArrowheads="1"/>
          </p:cNvSpPr>
          <p:nvPr/>
        </p:nvSpPr>
        <p:spPr bwMode="auto">
          <a:xfrm>
            <a:off x="2137410" y="9087809"/>
            <a:ext cx="10812780" cy="5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0972" tIns="70484" rIns="140972" bIns="70484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500" b="1" i="1" dirty="0" smtClean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537707" y="340043"/>
            <a:ext cx="1041248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972" tIns="70484" rIns="140972" bIns="70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40972" tIns="70484" rIns="140972" bIns="7048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40972" tIns="70484" rIns="140972" bIns="7048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703" y="1843416"/>
            <a:ext cx="13856494" cy="709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972" tIns="70484" rIns="140972" bIns="70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2nd Bullet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206" y="407204"/>
            <a:ext cx="1389729" cy="1179164"/>
          </a:xfrm>
          <a:prstGeom prst="rect">
            <a:avLst/>
          </a:prstGeom>
        </p:spPr>
      </p:pic>
      <p:sp>
        <p:nvSpPr>
          <p:cNvPr id="1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53110" y="9126061"/>
            <a:ext cx="1221195" cy="3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72" tIns="70484" rIns="140972" bIns="7048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500" b="1">
                <a:latin typeface="+mj-lt"/>
              </a:defRPr>
            </a:lvl1pPr>
          </a:lstStyle>
          <a:p>
            <a:fld id="{1224513E-05F2-4A79-9CDD-1D7A7D25313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6" descr="afsymbo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8658" y="455029"/>
            <a:ext cx="1752209" cy="117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0" y="2"/>
            <a:ext cx="15087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500" b="1" dirty="0" smtClean="0">
                <a:solidFill>
                  <a:srgbClr val="FFFFFF">
                    <a:lumMod val="50000"/>
                  </a:srgbClr>
                </a:solidFill>
              </a:rPr>
              <a:t>FOUO – NOT RELEASABLE</a:t>
            </a:r>
            <a:endParaRPr lang="en-US" sz="25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2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5pPr>
      <a:lvl6pPr marL="704853"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6pPr>
      <a:lvl7pPr marL="1409706"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7pPr>
      <a:lvl8pPr marL="2114557"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8pPr>
      <a:lvl9pPr marL="2819411" algn="r" rtl="0" eaLnBrk="0" fontAlgn="base" hangingPunct="0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9pPr>
    </p:titleStyle>
    <p:bodyStyle>
      <a:lvl1pPr marL="440531" indent="-440531" algn="l" rtl="0" eaLnBrk="0" fontAlgn="base" hangingPunct="0">
        <a:spcBef>
          <a:spcPts val="0"/>
        </a:spcBef>
        <a:spcAft>
          <a:spcPts val="926"/>
        </a:spcAft>
        <a:buClr>
          <a:srgbClr val="002060"/>
        </a:buClr>
        <a:buSzPct val="100000"/>
        <a:buFont typeface="Wingdings" pitchFamily="2" charset="2"/>
        <a:buChar char="§"/>
        <a:defRPr sz="3700" b="0">
          <a:solidFill>
            <a:schemeClr val="tx1"/>
          </a:solidFill>
          <a:latin typeface="+mn-lt"/>
          <a:ea typeface="+mn-ea"/>
          <a:cs typeface="+mn-cs"/>
        </a:defRPr>
      </a:lvl1pPr>
      <a:lvl2pPr marL="971621" indent="-447875" algn="l" rtl="0" eaLnBrk="0" fontAlgn="base" hangingPunct="0">
        <a:spcBef>
          <a:spcPts val="0"/>
        </a:spcBef>
        <a:spcAft>
          <a:spcPts val="926"/>
        </a:spcAft>
        <a:buClr>
          <a:srgbClr val="002060"/>
        </a:buClr>
        <a:buSzPct val="100000"/>
        <a:buFont typeface="Wingdings" pitchFamily="2" charset="2"/>
        <a:buChar char="§"/>
        <a:defRPr sz="3100" b="0">
          <a:solidFill>
            <a:schemeClr val="tx1"/>
          </a:solidFill>
          <a:latin typeface="+mn-lt"/>
        </a:defRPr>
      </a:lvl2pPr>
      <a:lvl3pPr marL="1326492" indent="-345084" algn="l" rtl="0" eaLnBrk="0" fontAlgn="base" hangingPunct="0">
        <a:spcBef>
          <a:spcPts val="0"/>
        </a:spcBef>
        <a:spcAft>
          <a:spcPts val="926"/>
        </a:spcAft>
        <a:buClr>
          <a:srgbClr val="002060"/>
        </a:buClr>
        <a:buSzPct val="100000"/>
        <a:buFont typeface="Wingdings" pitchFamily="2" charset="2"/>
        <a:buChar char="§"/>
        <a:defRPr sz="2800" b="0">
          <a:solidFill>
            <a:schemeClr val="tx1"/>
          </a:solidFill>
          <a:latin typeface="+mn-lt"/>
        </a:defRPr>
      </a:lvl3pPr>
      <a:lvl4pPr marL="1762134" indent="-337744" algn="l" defTabSz="1678921" rtl="0" eaLnBrk="0" fontAlgn="base" hangingPunct="0">
        <a:spcBef>
          <a:spcPts val="0"/>
        </a:spcBef>
        <a:spcAft>
          <a:spcPts val="926"/>
        </a:spcAft>
        <a:buClr>
          <a:srgbClr val="002060"/>
        </a:buClr>
        <a:buSzPct val="100000"/>
        <a:buFont typeface="Wingdings" pitchFamily="2" charset="2"/>
        <a:buChar char="§"/>
        <a:defRPr sz="2800" b="0">
          <a:solidFill>
            <a:schemeClr val="tx1"/>
          </a:solidFill>
          <a:latin typeface="+mn-lt"/>
        </a:defRPr>
      </a:lvl4pPr>
      <a:lvl5pPr marL="3171836" indent="-35242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5pPr>
      <a:lvl6pPr marL="3876691" indent="-35242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6pPr>
      <a:lvl7pPr marL="4581544" indent="-35242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7pPr>
      <a:lvl8pPr marL="5286398" indent="-35242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8pPr>
      <a:lvl9pPr marL="5991249" indent="-35242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3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09706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4557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9411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66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9117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3972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38823" algn="l" defTabSz="140970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9134475"/>
            <a:ext cx="201168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96" tIns="70498" rIns="140996" bIns="7049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>
                <a:solidFill>
                  <a:srgbClr val="969696"/>
                </a:solidFill>
              </a:defRPr>
            </a:lvl1pPr>
          </a:lstStyle>
          <a:p>
            <a:pPr defTabSz="1409949" fontAlgn="auto">
              <a:spcBef>
                <a:spcPts val="0"/>
              </a:spcBef>
              <a:spcAft>
                <a:spcPts val="0"/>
              </a:spcAft>
              <a:defRPr/>
            </a:pPr>
            <a:fld id="{A5060CE6-F580-4742-B451-1D45BA0F68F8}" type="datetimeFigureOut">
              <a:rPr lang="en-US" smtClean="0">
                <a:latin typeface="Arial"/>
                <a:cs typeface="Arial" pitchFamily="34" charset="0"/>
              </a:rPr>
              <a:pPr defTabSz="1409949" fontAlgn="auto">
                <a:spcBef>
                  <a:spcPts val="0"/>
                </a:spcBef>
                <a:spcAft>
                  <a:spcPts val="0"/>
                </a:spcAft>
                <a:defRPr/>
              </a:pPr>
              <a:t>3/23/2016</a:t>
            </a:fld>
            <a:r>
              <a:rPr lang="en-US" smtClean="0">
                <a:latin typeface="Arial"/>
                <a:cs typeface="Arial" pitchFamily="34" charset="0"/>
              </a:rPr>
              <a:t>As of: </a:t>
            </a: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996" tIns="70498" rIns="140996" bIns="704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rgbClr val="969696"/>
                </a:solidFill>
              </a:defRPr>
            </a:lvl1pPr>
          </a:lstStyle>
          <a:p>
            <a:pPr defTabSz="1409949" fontAlgn="auto">
              <a:spcBef>
                <a:spcPts val="0"/>
              </a:spcBef>
              <a:spcAft>
                <a:spcPts val="0"/>
              </a:spcAft>
              <a:defRPr/>
            </a:pPr>
            <a:fld id="{407FD9BE-47F5-499C-A46C-758E205C6C62}" type="slidenum">
              <a:rPr lang="en-US" smtClean="0">
                <a:latin typeface="Arial"/>
                <a:cs typeface="Arial" pitchFamily="34" charset="0"/>
              </a:rPr>
              <a:pPr defTabSz="140994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808080"/>
              </a:solidFill>
              <a:latin typeface="Arial"/>
              <a:cs typeface="Arial" pitchFamily="34" charset="0"/>
            </a:endParaRP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2137410" y="9087803"/>
            <a:ext cx="10812780" cy="52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0996" tIns="70498" rIns="140996" bIns="70498">
            <a:spAutoFit/>
          </a:bodyPr>
          <a:lstStyle/>
          <a:p>
            <a:pPr algn="ctr" defTabSz="1409949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5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i t y  -  S e r v i c e  -  E x c e l l e n c e</a:t>
            </a:r>
          </a:p>
        </p:txBody>
      </p:sp>
      <p:sp>
        <p:nvSpPr>
          <p:cNvPr id="2053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745105" y="106680"/>
            <a:ext cx="11787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996" tIns="70498" rIns="140996" bIns="704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0996" tIns="70498" rIns="140996" bIns="70498" anchor="ctr"/>
          <a:lstStyle/>
          <a:p>
            <a:pPr algn="ctr" defTabSz="140994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0996" tIns="70498" rIns="140996" bIns="70498" anchor="ctr"/>
          <a:lstStyle/>
          <a:p>
            <a:pPr algn="ctr" defTabSz="140994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056" name="Picture 1037" descr="afsymbol"/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2531" y1="8984" x2="22531" y2="8984"/>
                        <a14:foregroundMark x1="78704" y1="10156" x2="78704" y2="10156"/>
                        <a14:foregroundMark x1="77778" y1="21094" x2="77778" y2="21094"/>
                        <a14:foregroundMark x1="63272" y1="47266" x2="63272" y2="47266"/>
                        <a14:foregroundMark x1="36728" y1="46094" x2="36728" y2="46094"/>
                        <a14:foregroundMark x1="40741" y1="62891" x2="40741" y2="62891"/>
                        <a14:foregroundMark x1="50617" y1="55469" x2="50617" y2="55469"/>
                        <a14:foregroundMark x1="49691" y1="72266" x2="49691" y2="72266"/>
                        <a14:foregroundMark x1="60494" y1="62500" x2="60494" y2="62500"/>
                        <a14:foregroundMark x1="1235" y1="94922" x2="1235" y2="94922"/>
                        <a14:foregroundMark x1="10185" y1="98047" x2="10185" y2="98047"/>
                        <a14:foregroundMark x1="15432" y1="94531" x2="15432" y2="94531"/>
                        <a14:foregroundMark x1="23148" y1="98047" x2="23148" y2="98047"/>
                        <a14:foregroundMark x1="28395" y1="97266" x2="28395" y2="97266"/>
                        <a14:foregroundMark x1="37654" y1="96094" x2="37654" y2="96094"/>
                        <a14:foregroundMark x1="42284" y1="94922" x2="42284" y2="94922"/>
                        <a14:foregroundMark x1="54630" y1="95703" x2="54630" y2="95703"/>
                        <a14:foregroundMark x1="62654" y1="94922" x2="62654" y2="94922"/>
                        <a14:foregroundMark x1="73148" y1="95703" x2="73148" y2="95703"/>
                        <a14:foregroundMark x1="82716" y1="94922" x2="82716" y2="94922"/>
                        <a14:foregroundMark x1="93519" y1="95313" x2="93519" y2="95313"/>
                        <a14:backgroundMark x1="31481" y1="94922" x2="31481" y2="94922"/>
                        <a14:backgroundMark x1="45062" y1="93750" x2="45062" y2="93750"/>
                        <a14:backgroundMark x1="76543" y1="93359" x2="76543" y2="93359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86" y="126685"/>
            <a:ext cx="2221230" cy="14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775" y="2106930"/>
            <a:ext cx="13856494" cy="66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996" tIns="70498" rIns="140996" bIns="70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211259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5pPr>
      <a:lvl6pPr marL="704975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6pPr>
      <a:lvl7pPr marL="1409949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7pPr>
      <a:lvl8pPr marL="2114924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8pPr>
      <a:lvl9pPr marL="2819904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9pPr>
    </p:titleStyle>
    <p:bodyStyle>
      <a:lvl1pPr marL="440608" indent="-440608" algn="l" rtl="0" eaLnBrk="1" fontAlgn="base" hangingPunct="1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  <a:ea typeface="+mn-ea"/>
          <a:cs typeface="+mn-cs"/>
        </a:defRPr>
      </a:lvl1pPr>
      <a:lvl2pPr marL="1062361" indent="-435716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2pPr>
      <a:lvl3pPr marL="1583749" indent="-345144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3pPr>
      <a:lvl4pPr marL="2467415" indent="-352488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4pPr>
      <a:lvl5pPr marL="3172390" indent="-352488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5pPr>
      <a:lvl6pPr marL="3877365" indent="-352488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6pPr>
      <a:lvl7pPr marL="4582340" indent="-352488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7pPr>
      <a:lvl8pPr marL="5287319" indent="-352488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8pPr>
      <a:lvl9pPr marL="5992289" indent="-352488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0994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4975" algn="l" defTabSz="140994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09949" algn="l" defTabSz="140994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4924" algn="l" defTabSz="140994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9904" algn="l" defTabSz="140994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880" algn="l" defTabSz="140994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9853" algn="l" defTabSz="140994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4831" algn="l" defTabSz="140994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39806" algn="l" defTabSz="140994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9134475"/>
            <a:ext cx="201168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43" tIns="70521" rIns="141043" bIns="70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>
                <a:solidFill>
                  <a:srgbClr val="969696"/>
                </a:solidFill>
              </a:defRPr>
            </a:lvl1pPr>
          </a:lstStyle>
          <a:p>
            <a:pPr defTabSz="1410422" fontAlgn="auto">
              <a:spcBef>
                <a:spcPts val="0"/>
              </a:spcBef>
              <a:spcAft>
                <a:spcPts val="0"/>
              </a:spcAft>
              <a:defRPr/>
            </a:pPr>
            <a:fld id="{A5060CE6-F580-4742-B451-1D45BA0F68F8}" type="datetimeFigureOut">
              <a:rPr lang="en-US" smtClean="0">
                <a:latin typeface="Arial"/>
                <a:cs typeface="Arial" pitchFamily="34" charset="0"/>
              </a:rPr>
              <a:pPr defTabSz="1410422" fontAlgn="auto">
                <a:spcBef>
                  <a:spcPts val="0"/>
                </a:spcBef>
                <a:spcAft>
                  <a:spcPts val="0"/>
                </a:spcAft>
                <a:defRPr/>
              </a:pPr>
              <a:t>3/23/2016</a:t>
            </a:fld>
            <a:r>
              <a:rPr lang="en-US" smtClean="0">
                <a:latin typeface="Arial"/>
                <a:cs typeface="Arial" pitchFamily="34" charset="0"/>
              </a:rPr>
              <a:t>As of: </a:t>
            </a: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43" tIns="70521" rIns="141043" bIns="70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rgbClr val="969696"/>
                </a:solidFill>
              </a:defRPr>
            </a:lvl1pPr>
          </a:lstStyle>
          <a:p>
            <a:pPr defTabSz="1410422" fontAlgn="auto">
              <a:spcBef>
                <a:spcPts val="0"/>
              </a:spcBef>
              <a:spcAft>
                <a:spcPts val="0"/>
              </a:spcAft>
              <a:defRPr/>
            </a:pPr>
            <a:fld id="{407FD9BE-47F5-499C-A46C-758E205C6C62}" type="slidenum">
              <a:rPr lang="en-US" smtClean="0">
                <a:latin typeface="Arial"/>
                <a:cs typeface="Arial" pitchFamily="34" charset="0"/>
              </a:rPr>
              <a:pPr defTabSz="141042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808080"/>
              </a:solidFill>
              <a:latin typeface="Arial"/>
              <a:cs typeface="Arial" pitchFamily="34" charset="0"/>
            </a:endParaRP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2137410" y="9087803"/>
            <a:ext cx="10812780" cy="52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1043" tIns="70521" rIns="141043" bIns="70521">
            <a:spAutoFit/>
          </a:bodyPr>
          <a:lstStyle/>
          <a:p>
            <a:pPr algn="ctr" defTabSz="1410422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5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i t y  -  S e r v i c e  -  E x c e l l e n c e</a:t>
            </a:r>
          </a:p>
        </p:txBody>
      </p:sp>
      <p:sp>
        <p:nvSpPr>
          <p:cNvPr id="2053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745105" y="106680"/>
            <a:ext cx="11787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43" tIns="70521" rIns="141043" bIns="705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1043" tIns="70521" rIns="141043" bIns="70521" anchor="ctr"/>
          <a:lstStyle/>
          <a:p>
            <a:pPr algn="ctr" defTabSz="141042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1043" tIns="70521" rIns="141043" bIns="70521" anchor="ctr"/>
          <a:lstStyle/>
          <a:p>
            <a:pPr algn="ctr" defTabSz="141042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056" name="Picture 1037" descr="afsymbol"/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2531" y1="8984" x2="22531" y2="8984"/>
                        <a14:foregroundMark x1="78704" y1="10156" x2="78704" y2="10156"/>
                        <a14:foregroundMark x1="77778" y1="21094" x2="77778" y2="21094"/>
                        <a14:foregroundMark x1="63272" y1="47266" x2="63272" y2="47266"/>
                        <a14:foregroundMark x1="36728" y1="46094" x2="36728" y2="46094"/>
                        <a14:foregroundMark x1="40741" y1="62891" x2="40741" y2="62891"/>
                        <a14:foregroundMark x1="50617" y1="55469" x2="50617" y2="55469"/>
                        <a14:foregroundMark x1="49691" y1="72266" x2="49691" y2="72266"/>
                        <a14:foregroundMark x1="60494" y1="62500" x2="60494" y2="62500"/>
                        <a14:foregroundMark x1="1235" y1="94922" x2="1235" y2="94922"/>
                        <a14:foregroundMark x1="10185" y1="98047" x2="10185" y2="98047"/>
                        <a14:foregroundMark x1="15432" y1="94531" x2="15432" y2="94531"/>
                        <a14:foregroundMark x1="23148" y1="98047" x2="23148" y2="98047"/>
                        <a14:foregroundMark x1="28395" y1="97266" x2="28395" y2="97266"/>
                        <a14:foregroundMark x1="37654" y1="96094" x2="37654" y2="96094"/>
                        <a14:foregroundMark x1="42284" y1="94922" x2="42284" y2="94922"/>
                        <a14:foregroundMark x1="54630" y1="95703" x2="54630" y2="95703"/>
                        <a14:foregroundMark x1="62654" y1="94922" x2="62654" y2="94922"/>
                        <a14:foregroundMark x1="73148" y1="95703" x2="73148" y2="95703"/>
                        <a14:foregroundMark x1="82716" y1="94922" x2="82716" y2="94922"/>
                        <a14:foregroundMark x1="93519" y1="95313" x2="93519" y2="95313"/>
                        <a14:backgroundMark x1="31481" y1="94922" x2="31481" y2="94922"/>
                        <a14:backgroundMark x1="45062" y1="93750" x2="45062" y2="93750"/>
                        <a14:backgroundMark x1="76543" y1="93359" x2="76543" y2="93359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86" y="126685"/>
            <a:ext cx="2221230" cy="14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775" y="2106930"/>
            <a:ext cx="13856494" cy="66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43" tIns="70521" rIns="141043" bIns="70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23095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5pPr>
      <a:lvl6pPr marL="705211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6pPr>
      <a:lvl7pPr marL="1410422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7pPr>
      <a:lvl8pPr marL="2115632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8pPr>
      <a:lvl9pPr marL="2820845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9pPr>
    </p:titleStyle>
    <p:bodyStyle>
      <a:lvl1pPr marL="440756" indent="-440756" algn="l" rtl="0" eaLnBrk="1" fontAlgn="base" hangingPunct="1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  <a:ea typeface="+mn-ea"/>
          <a:cs typeface="+mn-cs"/>
        </a:defRPr>
      </a:lvl1pPr>
      <a:lvl2pPr marL="1062715" indent="-435861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2pPr>
      <a:lvl3pPr marL="1584278" indent="-345260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3pPr>
      <a:lvl4pPr marL="2468239" indent="-352607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4pPr>
      <a:lvl5pPr marL="3173450" indent="-352607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5pPr>
      <a:lvl6pPr marL="3878661" indent="-352607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6pPr>
      <a:lvl7pPr marL="4583872" indent="-352607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7pPr>
      <a:lvl8pPr marL="5289083" indent="-352607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8pPr>
      <a:lvl9pPr marL="5994293" indent="-352607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42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211" algn="l" defTabSz="141042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422" algn="l" defTabSz="141042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632" algn="l" defTabSz="141042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845" algn="l" defTabSz="141042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057" algn="l" defTabSz="141042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1266" algn="l" defTabSz="141042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6479" algn="l" defTabSz="141042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1689" algn="l" defTabSz="141042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9134475"/>
            <a:ext cx="201168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>
                <a:solidFill>
                  <a:srgbClr val="969696"/>
                </a:solidFill>
              </a:defRPr>
            </a:lvl1pPr>
          </a:lstStyle>
          <a:p>
            <a:pPr defTabSz="1410579" fontAlgn="auto">
              <a:spcBef>
                <a:spcPts val="0"/>
              </a:spcBef>
              <a:spcAft>
                <a:spcPts val="0"/>
              </a:spcAft>
              <a:defRPr/>
            </a:pPr>
            <a:fld id="{A5060CE6-F580-4742-B451-1D45BA0F68F8}" type="datetimeFigureOut">
              <a:rPr lang="en-US">
                <a:latin typeface="Arial"/>
                <a:cs typeface="Arial" pitchFamily="34" charset="0"/>
              </a:rPr>
              <a:pPr defTabSz="1410579" fontAlgn="auto">
                <a:spcBef>
                  <a:spcPts val="0"/>
                </a:spcBef>
                <a:spcAft>
                  <a:spcPts val="0"/>
                </a:spcAft>
                <a:defRPr/>
              </a:pPr>
              <a:t>3/23/2016</a:t>
            </a:fld>
            <a:r>
              <a:rPr lang="en-US">
                <a:latin typeface="Arial"/>
                <a:cs typeface="Arial" pitchFamily="34" charset="0"/>
              </a:rPr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rgbClr val="969696"/>
                </a:solidFill>
              </a:defRPr>
            </a:lvl1pPr>
          </a:lstStyle>
          <a:p>
            <a:pPr defTabSz="1410579" fontAlgn="auto">
              <a:spcBef>
                <a:spcPts val="0"/>
              </a:spcBef>
              <a:spcAft>
                <a:spcPts val="0"/>
              </a:spcAft>
              <a:defRPr/>
            </a:pPr>
            <a:fld id="{407FD9BE-47F5-499C-A46C-758E205C6C62}" type="slidenum">
              <a:rPr lang="en-US">
                <a:latin typeface="Arial"/>
                <a:cs typeface="Arial" pitchFamily="34" charset="0"/>
              </a:rPr>
              <a:pPr defTabSz="141057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808080"/>
              </a:solidFill>
              <a:latin typeface="Arial"/>
              <a:cs typeface="Arial" pitchFamily="34" charset="0"/>
            </a:endParaRP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2137410" y="9087803"/>
            <a:ext cx="10812780" cy="5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1058" tIns="70529" rIns="141058" bIns="70529">
            <a:spAutoFit/>
          </a:bodyPr>
          <a:lstStyle/>
          <a:p>
            <a:pPr algn="ctr" defTabSz="1410579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5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i t y  -  S e r v i c e  -  E x c e l l e n c e</a:t>
            </a:r>
          </a:p>
        </p:txBody>
      </p:sp>
      <p:sp>
        <p:nvSpPr>
          <p:cNvPr id="2053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745105" y="106680"/>
            <a:ext cx="11787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628650" y="903224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1058" tIns="70529" rIns="141058" bIns="70529" anchor="ctr"/>
          <a:lstStyle/>
          <a:p>
            <a:pPr algn="ctr" defTabSz="141057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628650" y="1724660"/>
            <a:ext cx="138303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141058" tIns="70529" rIns="141058" bIns="70529" anchor="ctr"/>
          <a:lstStyle/>
          <a:p>
            <a:pPr algn="ctr" defTabSz="141057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056" name="Picture 1037" descr="afsymbol"/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2531" y1="8984" x2="22531" y2="8984"/>
                        <a14:foregroundMark x1="78704" y1="10156" x2="78704" y2="10156"/>
                        <a14:foregroundMark x1="77778" y1="21094" x2="77778" y2="21094"/>
                        <a14:foregroundMark x1="63272" y1="47266" x2="63272" y2="47266"/>
                        <a14:foregroundMark x1="36728" y1="46094" x2="36728" y2="46094"/>
                        <a14:foregroundMark x1="40741" y1="62891" x2="40741" y2="62891"/>
                        <a14:foregroundMark x1="50617" y1="55469" x2="50617" y2="55469"/>
                        <a14:foregroundMark x1="49691" y1="72266" x2="49691" y2="72266"/>
                        <a14:foregroundMark x1="60494" y1="62500" x2="60494" y2="62500"/>
                        <a14:foregroundMark x1="1235" y1="94922" x2="1235" y2="94922"/>
                        <a14:foregroundMark x1="10185" y1="98047" x2="10185" y2="98047"/>
                        <a14:foregroundMark x1="15432" y1="94531" x2="15432" y2="94531"/>
                        <a14:foregroundMark x1="23148" y1="98047" x2="23148" y2="98047"/>
                        <a14:foregroundMark x1="28395" y1="97266" x2="28395" y2="97266"/>
                        <a14:foregroundMark x1="37654" y1="96094" x2="37654" y2="96094"/>
                        <a14:foregroundMark x1="42284" y1="94922" x2="42284" y2="94922"/>
                        <a14:foregroundMark x1="54630" y1="95703" x2="54630" y2="95703"/>
                        <a14:foregroundMark x1="62654" y1="94922" x2="62654" y2="94922"/>
                        <a14:foregroundMark x1="73148" y1="95703" x2="73148" y2="95703"/>
                        <a14:foregroundMark x1="82716" y1="94922" x2="82716" y2="94922"/>
                        <a14:foregroundMark x1="93519" y1="95313" x2="93519" y2="95313"/>
                        <a14:backgroundMark x1="31481" y1="94922" x2="31481" y2="94922"/>
                        <a14:backgroundMark x1="45062" y1="93750" x2="45062" y2="93750"/>
                        <a14:backgroundMark x1="76543" y1="93359" x2="76543" y2="93359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86" y="126685"/>
            <a:ext cx="2221230" cy="14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774" y="2106930"/>
            <a:ext cx="13856494" cy="66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257370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5pPr>
      <a:lvl6pPr marL="705289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6pPr>
      <a:lvl7pPr marL="1410579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7pPr>
      <a:lvl8pPr marL="2115868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8pPr>
      <a:lvl9pPr marL="2821159" algn="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151C77"/>
          </a:solidFill>
          <a:latin typeface="Arial" charset="0"/>
        </a:defRPr>
      </a:lvl9pPr>
    </p:titleStyle>
    <p:bodyStyle>
      <a:lvl1pPr marL="440806" indent="-440806" algn="l" rtl="0" eaLnBrk="1" fontAlgn="base" hangingPunct="1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  <a:ea typeface="+mn-ea"/>
          <a:cs typeface="+mn-cs"/>
        </a:defRPr>
      </a:lvl1pPr>
      <a:lvl2pPr marL="1062833" indent="-435909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2pPr>
      <a:lvl3pPr marL="1584454" indent="-345299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3pPr>
      <a:lvl4pPr marL="2468514" indent="-352646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3100" b="1">
          <a:solidFill>
            <a:schemeClr val="tx1"/>
          </a:solidFill>
          <a:latin typeface="+mn-lt"/>
        </a:defRPr>
      </a:lvl4pPr>
      <a:lvl5pPr marL="3173803" indent="-35264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5pPr>
      <a:lvl6pPr marL="3879093" indent="-35264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6pPr>
      <a:lvl7pPr marL="4584382" indent="-35264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7pPr>
      <a:lvl8pPr marL="5289672" indent="-35264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8pPr>
      <a:lvl9pPr marL="5994961" indent="-35264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5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289" algn="l" defTabSz="14105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579" algn="l" defTabSz="14105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868" algn="l" defTabSz="14105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159" algn="l" defTabSz="14105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449" algn="l" defTabSz="14105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1738" algn="l" defTabSz="14105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028" algn="l" defTabSz="14105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317" algn="l" defTabSz="14105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754380" y="384493"/>
            <a:ext cx="135788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380" y="2240282"/>
            <a:ext cx="135788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8898896"/>
            <a:ext cx="3520440" cy="511175"/>
          </a:xfrm>
          <a:prstGeom prst="rect">
            <a:avLst/>
          </a:prstGeom>
        </p:spPr>
        <p:txBody>
          <a:bodyPr vert="horz" lIns="141012" tIns="70506" rIns="141012" bIns="705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085574-5E9A-46C7-87E6-9A7B1CE85D78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4930" y="8898896"/>
            <a:ext cx="4777740" cy="511175"/>
          </a:xfrm>
          <a:prstGeom prst="rect">
            <a:avLst/>
          </a:prstGeom>
        </p:spPr>
        <p:txBody>
          <a:bodyPr vert="horz" lIns="141012" tIns="70506" rIns="141012" bIns="705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2780" y="8898896"/>
            <a:ext cx="3520440" cy="511175"/>
          </a:xfrm>
          <a:prstGeom prst="rect">
            <a:avLst/>
          </a:prstGeom>
        </p:spPr>
        <p:txBody>
          <a:bodyPr vert="horz" lIns="141012" tIns="70506" rIns="141012" bIns="705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BBC04C-19D1-48B2-97C4-A5BAFD37C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5" r:id="rId2"/>
    <p:sldLayoutId id="2147484024" r:id="rId3"/>
    <p:sldLayoutId id="2147484023" r:id="rId4"/>
    <p:sldLayoutId id="2147484022" r:id="rId5"/>
    <p:sldLayoutId id="2147484021" r:id="rId6"/>
    <p:sldLayoutId id="2147484020" r:id="rId7"/>
    <p:sldLayoutId id="2147484019" r:id="rId8"/>
    <p:sldLayoutId id="2147484018" r:id="rId9"/>
    <p:sldLayoutId id="2147484017" r:id="rId10"/>
    <p:sldLayoutId id="21474840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5pPr>
      <a:lvl6pPr marL="705053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6pPr>
      <a:lvl7pPr marL="1410107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7pPr>
      <a:lvl8pPr marL="211516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8pPr>
      <a:lvl9pPr marL="2820218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9pPr>
    </p:titleStyle>
    <p:bodyStyle>
      <a:lvl1pPr marL="528792" indent="-528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2635" indent="-35252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7690" indent="-35252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2744" indent="-3525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7797" indent="-352528" algn="l" defTabSz="141010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2850" indent="-352528" algn="l" defTabSz="141010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87907" indent="-352528" algn="l" defTabSz="141010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2957" indent="-352528" algn="l" defTabSz="141010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26F435E-4F13-43CE-8B07-ED3F5E71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56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6565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532D100-DB6D-460A-AD30-D860E59DC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987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9877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3A6E33B-119F-4B3A-B6B9-A05A3F23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18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3189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99D6A62-FA92-4953-B3D1-16A4F5C2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49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6501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8EDE961-51E4-4957-9AA4-9D103DD70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9813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66D2A02-2362-4B5B-8A80-BBF2B50D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2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33125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160" y="9127808"/>
            <a:ext cx="35204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5D94DE4-0871-4D00-91A9-9C5732974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29664" y="106680"/>
            <a:ext cx="935902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28650" y="1511300"/>
            <a:ext cx="13830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141012" tIns="70506" rIns="141012" bIns="70506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7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6437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0020"/>
            <a:ext cx="1498283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02435"/>
            <a:ext cx="1408176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12" tIns="70506" rIns="141012" bIns="70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5pPr>
      <a:lvl6pPr marL="705053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6pPr>
      <a:lvl7pPr marL="1410107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7pPr>
      <a:lvl8pPr marL="2115160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8pPr>
      <a:lvl9pPr marL="2820218" algn="r" rtl="0" fontAlgn="base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charset="0"/>
        </a:defRPr>
      </a:lvl9pPr>
    </p:titleStyle>
    <p:bodyStyle>
      <a:lvl1pPr marL="528792" indent="-528792" algn="l" rtl="0" eaLnBrk="0" fontAlgn="base" hangingPunct="0">
        <a:spcBef>
          <a:spcPct val="20000"/>
        </a:spcBef>
        <a:spcAft>
          <a:spcPct val="0"/>
        </a:spcAft>
        <a:buChar char="•"/>
        <a:defRPr sz="4300" b="1">
          <a:solidFill>
            <a:schemeClr val="tx1"/>
          </a:solidFill>
          <a:latin typeface="+mn-lt"/>
          <a:ea typeface="+mn-ea"/>
          <a:cs typeface="+mn-cs"/>
        </a:defRPr>
      </a:lvl1pPr>
      <a:lvl2pPr marL="1145711" indent="-440658" algn="l" rtl="0" eaLnBrk="0" fontAlgn="base" hangingPunct="0">
        <a:spcBef>
          <a:spcPct val="20000"/>
        </a:spcBef>
        <a:spcAft>
          <a:spcPct val="0"/>
        </a:spcAft>
        <a:buChar char="–"/>
        <a:defRPr sz="3700" b="1">
          <a:solidFill>
            <a:schemeClr val="tx1"/>
          </a:solidFill>
          <a:latin typeface="+mn-lt"/>
        </a:defRPr>
      </a:lvl2pPr>
      <a:lvl3pPr marL="1762635" indent="-35252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467690" indent="-35252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172744" indent="-352528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87779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582850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28790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5992957" indent="-352528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053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107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16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218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272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32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380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434" algn="l" defTabSz="141010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9.xml"/><Relationship Id="rId5" Type="http://schemas.openxmlformats.org/officeDocument/2006/relationships/image" Target="../media/image43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9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9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9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microsoft.com/office/2007/relationships/hdphoto" Target="../media/hdphoto4.wdp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>
            <a:spLocks noGrp="1" noChangeArrowheads="1"/>
          </p:cNvSpPr>
          <p:nvPr>
            <p:ph type="subTitle" idx="1"/>
          </p:nvPr>
        </p:nvSpPr>
        <p:spPr>
          <a:xfrm>
            <a:off x="2388870" y="7360928"/>
            <a:ext cx="10231264" cy="13550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24 March 2016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Brig Gen </a:t>
            </a:r>
            <a:r>
              <a:rPr lang="en-US" dirty="0">
                <a:solidFill>
                  <a:schemeClr val="bg1"/>
                </a:solidFill>
              </a:rPr>
              <a:t>Michael Schmidt</a:t>
            </a:r>
          </a:p>
          <a:p>
            <a:pPr algn="r">
              <a:lnSpc>
                <a:spcPct val="80000"/>
              </a:lnSpc>
            </a:pPr>
            <a:endParaRPr lang="en-US" spc="7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8" name="Picture 13" descr="afsymbol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006" y1="42780" x2="32006" y2="42780"/>
                        <a14:foregroundMark x1="59602" y1="38628" x2="59602" y2="38628"/>
                        <a14:foregroundMark x1="77809" y1="7220" x2="77809" y2="7220"/>
                        <a14:foregroundMark x1="22333" y1="6318" x2="22333" y2="6318"/>
                        <a14:foregroundMark x1="40541" y1="61733" x2="40541" y2="61733"/>
                        <a14:foregroundMark x1="50782" y1="54874" x2="50782" y2="54874"/>
                        <a14:foregroundMark x1="66714" y1="44043" x2="66714" y2="44043"/>
                        <a14:foregroundMark x1="60028" y1="62094" x2="60028" y2="62094"/>
                        <a14:foregroundMark x1="51209" y1="69856" x2="51209" y2="69856"/>
                        <a14:foregroundMark x1="29872" y1="96390" x2="29872" y2="96390"/>
                        <a14:foregroundMark x1="37980" y1="94224" x2="37980" y2="94224"/>
                        <a14:foregroundMark x1="42674" y1="94585" x2="42674" y2="94585"/>
                        <a14:foregroundMark x1="54623" y1="93682" x2="54623" y2="93682"/>
                        <a14:foregroundMark x1="63869" y1="96390" x2="63869" y2="96390"/>
                        <a14:foregroundMark x1="74253" y1="95126" x2="74253" y2="95126"/>
                        <a14:foregroundMark x1="84211" y1="95487" x2="84211" y2="95487"/>
                        <a14:foregroundMark x1="94168" y1="95126" x2="94168" y2="95126"/>
                        <a14:foregroundMark x1="15220" y1="94224" x2="15220" y2="94224"/>
                        <a14:foregroundMark x1="6686" y1="94224" x2="6686" y2="94224"/>
                        <a14:foregroundMark x1="10242" y1="98195" x2="10242" y2="98195"/>
                        <a14:foregroundMark x1="22048" y1="98195" x2="22048" y2="98195"/>
                        <a14:backgroundMark x1="31294" y1="95307" x2="31294" y2="95307"/>
                        <a14:backgroundMark x1="31863" y1="98917" x2="31863" y2="98917"/>
                        <a14:backgroundMark x1="45092" y1="93502" x2="45092" y2="93502"/>
                        <a14:backgroundMark x1="44950" y1="98195" x2="44950" y2="98195"/>
                        <a14:backgroundMark x1="76529" y1="93502" x2="76529" y2="93502"/>
                        <a14:backgroundMark x1="76387" y1="98195" x2="76387" y2="98195"/>
                        <a14:backgroundMark x1="853" y1="99278" x2="853" y2="99278"/>
                        <a14:backgroundMark x1="142" y1="99819" x2="142" y2="99819"/>
                      </a14:backgroundRemoval>
                    </a14:imgEffect>
                    <a14:imgEffect>
                      <a14:colorTemperature colorTemp="575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214402" y="4850981"/>
            <a:ext cx="4550715" cy="304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ontent Placeholder 3"/>
          <p:cNvPicPr>
            <a:picLocks noGrp="1"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853" y1="32558" x2="52098" y2="36744"/>
                        <a14:foregroundMark x1="53846" y1="38605" x2="68531" y2="57674"/>
                        <a14:foregroundMark x1="65734" y1="54419" x2="54196" y2="41860"/>
                        <a14:foregroundMark x1="85664" y1="57674" x2="83566" y2="53953"/>
                        <a14:foregroundMark x1="82867" y1="49767" x2="77972" y2="59535"/>
                        <a14:foregroundMark x1="81119" y1="57674" x2="51399" y2="93953"/>
                        <a14:foregroundMark x1="81818" y1="69767" x2="62937" y2="79535"/>
                        <a14:foregroundMark x1="68881" y1="81395" x2="61538" y2="81860"/>
                        <a14:foregroundMark x1="60839" y1="79070" x2="44406" y2="82791"/>
                        <a14:foregroundMark x1="49650" y1="91163" x2="27972" y2="76279"/>
                        <a14:foregroundMark x1="36364" y1="84651" x2="18182" y2="62791"/>
                        <a14:foregroundMark x1="20280" y1="53488" x2="19231" y2="49767"/>
                        <a14:foregroundMark x1="16434" y1="48837" x2="16434" y2="48837"/>
                        <a14:foregroundMark x1="16084" y1="56279" x2="16084" y2="56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9713" y="4759572"/>
            <a:ext cx="5093101" cy="34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/>
          <p:cNvSpPr>
            <a:spLocks noGrp="1"/>
          </p:cNvSpPr>
          <p:nvPr>
            <p:ph type="ctrTitle"/>
          </p:nvPr>
        </p:nvSpPr>
        <p:spPr>
          <a:xfrm>
            <a:off x="542217" y="2240280"/>
            <a:ext cx="14003179" cy="224028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Program Executive Officer (PEO)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Review and Outlook (R&amp;O)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AFLCMC/WIU Acquisition Forecast/Opportunities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10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4876800"/>
            <a:ext cx="1471041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Description:  Install up to 65 SMFCD production kits into active duty HH-60Gs at approximately 6 locations worldwide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Acquisition Approach: competitive, small business (8(a) set aside)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RFP Release:  Fourth Quarter, FY16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Contract Award:  First Quarter, FY17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POP: 18 months</a:t>
            </a:r>
          </a:p>
        </p:txBody>
      </p:sp>
      <p:pic>
        <p:nvPicPr>
          <p:cNvPr id="1026" name="Picture 2" descr="J:\Wing Capability Integration\WIR\Photos\hh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813560"/>
            <a:ext cx="528066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7960" y="2246112"/>
            <a:ext cx="7920990" cy="1850612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/>
          <a:p>
            <a:pPr marL="440855" indent="-440855" eaLnBrk="0" hangingPunct="0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en-US" sz="3700" b="1" kern="0" dirty="0">
                <a:solidFill>
                  <a:schemeClr val="bg1"/>
                </a:solidFill>
                <a:latin typeface="+mn-lt"/>
              </a:rPr>
              <a:t>HH-60G Smart Multi-Functional Control Display (SMFCD) Production Kit Installs</a:t>
            </a:r>
          </a:p>
        </p:txBody>
      </p:sp>
    </p:spTree>
    <p:extLst>
      <p:ext uri="{BB962C8B-B14F-4D97-AF65-F5344CB8AC3E}">
        <p14:creationId xmlns:p14="http://schemas.microsoft.com/office/powerpoint/2010/main" val="322290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AFLCMC/WIU Acquisition Forecast/Opportunities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11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4693920"/>
            <a:ext cx="1471041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Description:  Integrate system capable of detecting obstacles in degraded visual environments (dust/snow/fog/…) and displaying cueing information to aircrew into HH-60G airframe &amp; avionics architecture, provide production kits and perform installations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Acquisition Approach:  Competitive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RFP Release:  Second Quarter, FY17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Contract Award:  Fourth Quarter, FY17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POP:  60 months</a:t>
            </a:r>
          </a:p>
        </p:txBody>
      </p:sp>
      <p:pic>
        <p:nvPicPr>
          <p:cNvPr id="1026" name="Picture 2" descr="J:\Wing Capability Integration\WIR\Photos\hh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813560"/>
            <a:ext cx="528066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7960" y="2246113"/>
            <a:ext cx="7920990" cy="1281225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>
            <a:defPPr>
              <a:defRPr lang="en-US"/>
            </a:defPPr>
            <a:lvl1pPr marL="440855" indent="-440855" eaLnBrk="0" hangingPunct="0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 ker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HH-60G Degraded Visual Environment (DVE)</a:t>
            </a:r>
          </a:p>
        </p:txBody>
      </p:sp>
    </p:spTree>
    <p:extLst>
      <p:ext uri="{BB962C8B-B14F-4D97-AF65-F5344CB8AC3E}">
        <p14:creationId xmlns:p14="http://schemas.microsoft.com/office/powerpoint/2010/main" val="123712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bg1"/>
                </a:solidFill>
              </a:rPr>
              <a:t>AFLCMC/WIU Acquisition Forecast/Opportunities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12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5120640"/>
            <a:ext cx="1471041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latin typeface="+mn-lt"/>
              </a:defRPr>
            </a:lvl1pPr>
            <a:lvl2pPr marL="688975" lvl="1" indent="-282575" eaLnBrk="0" hangingPunc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  <a:defRPr sz="2800" b="1" kern="0">
                <a:solidFill>
                  <a:schemeClr val="bg1"/>
                </a:solidFill>
                <a:latin typeface="+mn-lt"/>
              </a:defRPr>
            </a:lvl2pPr>
            <a:lvl3pPr marL="1027113" indent="-223838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latin typeface="+mn-lt"/>
              </a:defRPr>
            </a:lvl3pPr>
            <a:lvl4pPr marL="1600200" indent="-228600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9pPr>
          </a:lstStyle>
          <a:p>
            <a:pPr lvl="1"/>
            <a:r>
              <a:rPr lang="en-US" dirty="0"/>
              <a:t>Description:  OCONUS (Pacific Theater) Depot Maintenance for the  HH-60G helicopter airframe and repair of defects to ensure safe operation of the aircraft. </a:t>
            </a:r>
          </a:p>
          <a:p>
            <a:pPr lvl="1"/>
            <a:r>
              <a:rPr lang="en-US" dirty="0"/>
              <a:t>Acquisition Approach: competitive</a:t>
            </a:r>
          </a:p>
          <a:p>
            <a:pPr lvl="1"/>
            <a:r>
              <a:rPr lang="en-US" dirty="0"/>
              <a:t>RFP Release:  Third Quarter, 2016</a:t>
            </a:r>
          </a:p>
          <a:p>
            <a:pPr lvl="1"/>
            <a:r>
              <a:rPr lang="en-US" dirty="0"/>
              <a:t>Contract Award:  Third Quarter, 2017</a:t>
            </a:r>
          </a:p>
          <a:p>
            <a:pPr lvl="1"/>
            <a:r>
              <a:rPr lang="en-US" dirty="0"/>
              <a:t>POP:  60 months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1" y="1813560"/>
            <a:ext cx="4830205" cy="315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30" y="2667001"/>
            <a:ext cx="8084309" cy="1281225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>
            <a:defPPr>
              <a:defRPr lang="en-US"/>
            </a:defPPr>
            <a:lvl1pPr marL="440855" indent="-440855" eaLnBrk="0" hangingPunct="0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 ker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HH-60G Maintenance/TCTO Modification</a:t>
            </a:r>
          </a:p>
        </p:txBody>
      </p:sp>
    </p:spTree>
    <p:extLst>
      <p:ext uri="{BB962C8B-B14F-4D97-AF65-F5344CB8AC3E}">
        <p14:creationId xmlns:p14="http://schemas.microsoft.com/office/powerpoint/2010/main" val="31321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bg1"/>
                </a:solidFill>
              </a:rPr>
              <a:t>AFLCMC/WIU Acquisition Forecast/Opportunities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13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4238384"/>
            <a:ext cx="14710410" cy="444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Description:  Full range of engineering research, integration and technical support services, isolation and analysis of R&amp;M deficiencies, to support the development, implementation and sustainment of Reliability Centered Maintenance and Age Exploration programs.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Acquisition Approach: competitive, small business (8a set aside)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RFP Release:  Second Quarter, 2017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Contract Award: Fourth Quarter, 2017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POP:  60 months (FY17-FY21)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1856316"/>
            <a:ext cx="6789420" cy="1850612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>
            <a:defPPr>
              <a:defRPr lang="en-US"/>
            </a:defPPr>
            <a:lvl1pPr marL="440855" indent="-440855" eaLnBrk="0" hangingPunct="0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 ker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Reliability and Maintainability (R&amp;M) for UH-1N, TH-1H, and HH-60G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65" y="1966423"/>
            <a:ext cx="3373435" cy="2195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66423"/>
            <a:ext cx="3268980" cy="2195761"/>
          </a:xfrm>
          <a:prstGeom prst="rect">
            <a:avLst/>
          </a:prstGeom>
        </p:spPr>
      </p:pic>
      <p:pic>
        <p:nvPicPr>
          <p:cNvPr id="3074" name="Picture 2" descr="J:\Wing Capability Integration\WIR\Photos\hh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843" y="6827519"/>
            <a:ext cx="3544888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8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bg1"/>
                </a:solidFill>
              </a:rPr>
              <a:t>AFLCMC/WIU Acquisition Forecast/Opportunities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14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390" y="5060374"/>
            <a:ext cx="1471041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Description:  Provide Engineering Services Support for the SOF/PR Rotary Wing for Aircraft Structural Integrity Program/Mechanical Equipment and Subsystem Integrity Program and Avionics Integrity Programs (ASIP/MECSIP/AVIP)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Acquisition Approach:  Competitive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RFP Release:  Fourth Quarter, 2016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Contract Award:  Second Quarter, 2017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POP:  60 months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5" y="1813560"/>
            <a:ext cx="4830205" cy="315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6491" y="2346961"/>
            <a:ext cx="8084309" cy="1281225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>
            <a:defPPr>
              <a:defRPr lang="en-US"/>
            </a:defPPr>
            <a:lvl1pPr marL="440855" indent="-440855" eaLnBrk="0" hangingPunct="0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 ker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Rotary Aircraft integrity Programs (HH-60, TH-1H, UH-1N)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370" y="6770352"/>
            <a:ext cx="3268980" cy="2195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620" y="6770352"/>
            <a:ext cx="3268980" cy="212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9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bg1"/>
                </a:solidFill>
              </a:rPr>
              <a:t>AFLCMC/WIU Acquisition Forecast/Opportunities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15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4602480"/>
            <a:ext cx="13578840" cy="46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Description:  Procure and Install the </a:t>
            </a:r>
            <a:r>
              <a:rPr lang="en-US" sz="2800" kern="0" dirty="0" err="1">
                <a:solidFill>
                  <a:schemeClr val="bg1"/>
                </a:solidFill>
              </a:rPr>
              <a:t>NexGen</a:t>
            </a:r>
            <a:r>
              <a:rPr lang="en-US" sz="2800" kern="0" dirty="0">
                <a:solidFill>
                  <a:schemeClr val="bg1"/>
                </a:solidFill>
              </a:rPr>
              <a:t> Two-Color IR MWS sensors on 3-6  HC-130(H)N aircraft.  The </a:t>
            </a:r>
            <a:r>
              <a:rPr lang="en-US" sz="2800" kern="0" dirty="0" err="1">
                <a:solidFill>
                  <a:schemeClr val="bg1"/>
                </a:solidFill>
              </a:rPr>
              <a:t>NexGen</a:t>
            </a:r>
            <a:r>
              <a:rPr lang="en-US" sz="2800" kern="0" dirty="0">
                <a:solidFill>
                  <a:schemeClr val="bg1"/>
                </a:solidFill>
              </a:rPr>
              <a:t> MWS will have higher spatial resolution, longer range, and quicker IR missile declaration warning over the existing UV MWS spectrum currently employed on the HC-130.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Acquisition Approach:  Competitive, small business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RFP Release:  Third Quarter, FY17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Contract Award:  Second Quarter, FY18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POP:  36 months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3195" y="2035588"/>
            <a:ext cx="7732395" cy="1850612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>
            <a:defPPr>
              <a:defRPr lang="en-US"/>
            </a:defPPr>
            <a:lvl1pPr marL="440855" indent="-440855" eaLnBrk="0" hangingPunct="0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 ker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HC-130(H)N  Two-Color Infrared Missile Warning Sensor (IR MWS)</a:t>
            </a:r>
          </a:p>
        </p:txBody>
      </p:sp>
      <p:pic>
        <p:nvPicPr>
          <p:cNvPr id="1027" name="Picture 3" descr="C:\Users\1229900583C\Desktop\Picture of 2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8"/>
          <a:stretch/>
        </p:blipFill>
        <p:spPr bwMode="auto">
          <a:xfrm>
            <a:off x="685800" y="1905000"/>
            <a:ext cx="4572467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bg1"/>
                </a:solidFill>
              </a:rPr>
              <a:t>AFLCMC/WIGA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Portfolio Overview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16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650" y="2057400"/>
            <a:ext cx="138303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latin typeface="+mn-lt"/>
              </a:defRPr>
            </a:lvl1pPr>
            <a:lvl2pPr marL="688975" lvl="1" indent="-282575" eaLnBrk="0" hangingPunc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  <a:defRPr sz="2800" b="1" kern="0">
                <a:solidFill>
                  <a:schemeClr val="bg1"/>
                </a:solidFill>
                <a:latin typeface="+mn-lt"/>
              </a:defRPr>
            </a:lvl2pPr>
            <a:lvl3pPr marL="1027113" indent="-223838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latin typeface="+mn-lt"/>
              </a:defRPr>
            </a:lvl3pPr>
            <a:lvl4pPr marL="1600200" indent="-228600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9pPr>
          </a:lstStyle>
          <a:p>
            <a:pPr marL="804863" lvl="1" indent="-398463"/>
            <a:r>
              <a:rPr lang="en-US" sz="3600" dirty="0"/>
              <a:t>RQ-4 Sustainment Branch at Robins AFB</a:t>
            </a:r>
          </a:p>
          <a:p>
            <a:pPr marL="804863" lvl="1" indent="-398463"/>
            <a:r>
              <a:rPr lang="en-US" sz="3600" dirty="0"/>
              <a:t>Provides Contractor Logistics Support (CLS) for RQ-4 Weapon System</a:t>
            </a:r>
          </a:p>
          <a:p>
            <a:pPr marL="1146175" lvl="2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CLS:  Spares, Repairs, Depot Level Maintenance, Software Maintenance, Field Service Representatives (FSRs), O-Level Maintainers, Supply Chain Management (SCM)</a:t>
            </a:r>
          </a:p>
          <a:p>
            <a:pPr marL="804863" lvl="1" indent="-398463"/>
            <a:r>
              <a:rPr lang="en-US" sz="3600" dirty="0"/>
              <a:t>CLS Contractors</a:t>
            </a:r>
          </a:p>
          <a:p>
            <a:pPr marL="1146175" lvl="2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Northrop Grumman Aerospace Systems (NGAS): Prime</a:t>
            </a:r>
          </a:p>
          <a:p>
            <a:pPr marL="1719263" lvl="3" indent="-347663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10 Major Subcontractors &amp; Interdivisional Work Organizations (IWOs)</a:t>
            </a:r>
          </a:p>
        </p:txBody>
      </p:sp>
    </p:spTree>
    <p:extLst>
      <p:ext uri="{BB962C8B-B14F-4D97-AF65-F5344CB8AC3E}">
        <p14:creationId xmlns:p14="http://schemas.microsoft.com/office/powerpoint/2010/main" val="5469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bg1"/>
                </a:solidFill>
              </a:rPr>
              <a:t>AFLCMC/WIGA Acquisition Forecast/Opportunities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17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" y="5334000"/>
            <a:ext cx="14119291" cy="3527994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>
            <a:defPPr>
              <a:defRPr lang="en-US"/>
            </a:defPPr>
            <a:lvl1pPr marL="440855" indent="-440855" eaLnBrk="0" hangingPunct="0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 ker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RQ-4 Organizational Level Support (OLM) contract (ACC/A5 Assume Support 1 Jul 18)</a:t>
            </a:r>
          </a:p>
          <a:p>
            <a:pPr marL="1027113" lvl="2" indent="-223838" eaLnBrk="0" hangingPunct="0">
              <a:spcBef>
                <a:spcPct val="25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Active Duty or Competitive Contractor Support </a:t>
            </a:r>
          </a:p>
          <a:p>
            <a:r>
              <a:rPr lang="en-US" dirty="0"/>
              <a:t>RQ-4 Contractor ICP Transitioning to Organic ICP</a:t>
            </a:r>
          </a:p>
          <a:p>
            <a:r>
              <a:rPr lang="en-US" dirty="0"/>
              <a:t>WIGA is exploring other opportunities for competition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2230" y="1828800"/>
            <a:ext cx="7789412" cy="3274078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>
            <a:defPPr>
              <a:defRPr lang="en-US"/>
            </a:defPPr>
            <a:lvl1pPr marL="440855" indent="-440855" eaLnBrk="0" hangingPunct="0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 ker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RQ-4 Contractor Logistics Support and Sustainment contract (sole source)</a:t>
            </a:r>
          </a:p>
          <a:p>
            <a:r>
              <a:rPr lang="en-US" dirty="0"/>
              <a:t>RQ-4 Engine Overhaul contract (sole source)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829646"/>
            <a:ext cx="5783580" cy="329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bg1"/>
                </a:solidFill>
              </a:rPr>
              <a:t>AFLCMC/WIILR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Portfolio Overview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18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650" y="1920240"/>
            <a:ext cx="138303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900" kern="0" dirty="0">
                <a:solidFill>
                  <a:schemeClr val="bg1"/>
                </a:solidFill>
              </a:rPr>
              <a:t>MQ-1/MQ-9 Sustainment Section</a:t>
            </a:r>
          </a:p>
          <a:p>
            <a:pPr>
              <a:buClr>
                <a:schemeClr val="bg1"/>
              </a:buClr>
            </a:pPr>
            <a:r>
              <a:rPr lang="en-US" sz="3900" kern="0" dirty="0">
                <a:solidFill>
                  <a:schemeClr val="bg1"/>
                </a:solidFill>
              </a:rPr>
              <a:t>Provides Contractor Logistics Support (CLS) for MQ-1 and MQ-9 Weapon Systems</a:t>
            </a:r>
          </a:p>
          <a:p>
            <a:pPr lvl="1">
              <a:buClr>
                <a:schemeClr val="bg1"/>
              </a:buClr>
            </a:pPr>
            <a:r>
              <a:rPr lang="en-US" sz="3900" kern="0" dirty="0">
                <a:solidFill>
                  <a:schemeClr val="bg1"/>
                </a:solidFill>
              </a:rPr>
              <a:t>CLS:  Spares, Repairs, Depot Level Maintenance, Software Maintenance, Field Service Representatives, Supply Chain Management</a:t>
            </a:r>
          </a:p>
          <a:p>
            <a:pPr>
              <a:buClr>
                <a:schemeClr val="bg1"/>
              </a:buClr>
            </a:pPr>
            <a:r>
              <a:rPr lang="en-US" sz="3900" kern="0" dirty="0">
                <a:solidFill>
                  <a:schemeClr val="bg1"/>
                </a:solidFill>
              </a:rPr>
              <a:t>CLS Contractors</a:t>
            </a:r>
          </a:p>
          <a:p>
            <a:pPr lvl="1">
              <a:buClr>
                <a:schemeClr val="bg1"/>
              </a:buClr>
            </a:pPr>
            <a:r>
              <a:rPr lang="en-US" sz="3900" kern="0" dirty="0">
                <a:solidFill>
                  <a:schemeClr val="bg1"/>
                </a:solidFill>
              </a:rPr>
              <a:t>General Atomics - Aeronautical System Inc</a:t>
            </a:r>
            <a:r>
              <a:rPr lang="en-US" sz="3900" kern="0" dirty="0" smtClean="0">
                <a:solidFill>
                  <a:schemeClr val="bg1"/>
                </a:solidFill>
              </a:rPr>
              <a:t>.  (</a:t>
            </a:r>
            <a:r>
              <a:rPr lang="en-US" sz="3900" kern="0" dirty="0">
                <a:solidFill>
                  <a:schemeClr val="bg1"/>
                </a:solidFill>
              </a:rPr>
              <a:t>GA - ASI):  Aircraft and Ground Stations</a:t>
            </a:r>
          </a:p>
          <a:p>
            <a:pPr lvl="1">
              <a:buClr>
                <a:schemeClr val="bg1"/>
              </a:buClr>
            </a:pPr>
            <a:r>
              <a:rPr lang="en-US" sz="3900" kern="0" dirty="0">
                <a:solidFill>
                  <a:schemeClr val="bg1"/>
                </a:solidFill>
              </a:rPr>
              <a:t>Raytheon Space &amp; Airborne Systems (SAS</a:t>
            </a:r>
            <a:r>
              <a:rPr lang="en-US" sz="3900" kern="0" dirty="0" smtClean="0">
                <a:solidFill>
                  <a:schemeClr val="bg1"/>
                </a:solidFill>
              </a:rPr>
              <a:t>):  MTS-A/B </a:t>
            </a:r>
            <a:r>
              <a:rPr lang="en-US" sz="3900" kern="0" dirty="0">
                <a:solidFill>
                  <a:schemeClr val="bg1"/>
                </a:solidFill>
              </a:rPr>
              <a:t>and ACES-HY Sensors</a:t>
            </a:r>
          </a:p>
          <a:p>
            <a:pPr marL="1148673" lvl="1" indent="-443305">
              <a:buNone/>
            </a:pP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2421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bg1"/>
                </a:solidFill>
              </a:rPr>
              <a:t>AFLCMC/WIILR Acquisition Forecast/Opportunities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19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539" y="2073509"/>
            <a:ext cx="13815681" cy="4412851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>
            <a:defPPr>
              <a:defRPr lang="en-US"/>
            </a:defPPr>
            <a:lvl1pPr marL="440855" indent="-440855" eaLnBrk="0" hangingPunct="0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 ker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 FY17, Squadron Operations Center site installation and technical refresh activities for stateside National Guard locations will be managed by 402d Aircraft Maintenance Group</a:t>
            </a:r>
          </a:p>
          <a:p>
            <a:r>
              <a:rPr lang="en-US" dirty="0"/>
              <a:t>In FY19, increased depot workload for MQ-9 data links, communications, sensor software, and aircraft parts, pending funding decisions</a:t>
            </a:r>
          </a:p>
        </p:txBody>
      </p:sp>
      <p:pic>
        <p:nvPicPr>
          <p:cNvPr id="6" name="Picture 2" descr="J:\Wing All\WII Pics n Vids 4 WI Party\MQ-9 In Flight-17Nov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0" y="5905279"/>
            <a:ext cx="5394319" cy="30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9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14458954" y="9067800"/>
            <a:ext cx="628648" cy="4403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D3C8A5-B21D-4239-978E-E60F61523B42}" type="slidenum">
              <a:rPr lang="en-US" sz="190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8" name="Title 6"/>
          <p:cNvSpPr>
            <a:spLocks noGrp="1"/>
          </p:cNvSpPr>
          <p:nvPr>
            <p:ph type="title"/>
          </p:nvPr>
        </p:nvSpPr>
        <p:spPr>
          <a:xfrm>
            <a:off x="2294953" y="260023"/>
            <a:ext cx="12134013" cy="1309931"/>
          </a:xfrm>
          <a:prstGeom prst="rect">
            <a:avLst/>
          </a:prstGeom>
        </p:spPr>
        <p:txBody>
          <a:bodyPr/>
          <a:lstStyle/>
          <a:p>
            <a:r>
              <a:rPr lang="en-US" sz="4900" dirty="0">
                <a:solidFill>
                  <a:schemeClr val="bg1"/>
                </a:solidFill>
              </a:rPr>
              <a:t>ISR &amp; SOF</a:t>
            </a:r>
            <a:br>
              <a:rPr lang="en-US" sz="4900" dirty="0">
                <a:solidFill>
                  <a:schemeClr val="bg1"/>
                </a:solidFill>
              </a:rPr>
            </a:br>
            <a:r>
              <a:rPr lang="en-US" sz="4900" dirty="0">
                <a:solidFill>
                  <a:schemeClr val="bg1"/>
                </a:solidFill>
              </a:rPr>
              <a:t>Description and Mission</a:t>
            </a: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835463956"/>
              </p:ext>
            </p:extLst>
          </p:nvPr>
        </p:nvGraphicFramePr>
        <p:xfrm>
          <a:off x="538312" y="4910331"/>
          <a:ext cx="5600922" cy="284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3788585908"/>
              </p:ext>
            </p:extLst>
          </p:nvPr>
        </p:nvGraphicFramePr>
        <p:xfrm>
          <a:off x="572713" y="1904403"/>
          <a:ext cx="5594985" cy="280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90800" y="5773048"/>
            <a:ext cx="1248209" cy="511674"/>
          </a:xfrm>
          <a:prstGeom prst="rect">
            <a:avLst/>
          </a:prstGeom>
          <a:noFill/>
        </p:spPr>
        <p:txBody>
          <a:bodyPr wrap="square" lIns="140966" tIns="70483" rIns="140966" bIns="70483" rtlCol="0">
            <a:spAutoFit/>
          </a:bodyPr>
          <a:lstStyle/>
          <a:p>
            <a:pPr algn="ctr" defTabSz="1409635"/>
            <a:r>
              <a:rPr lang="en-US" sz="1200" b="1" dirty="0">
                <a:solidFill>
                  <a:srgbClr val="FFFFFF"/>
                </a:solidFill>
                <a:cs typeface="Arial" pitchFamily="34" charset="0"/>
              </a:rPr>
              <a:t>A&amp;AS: </a:t>
            </a:r>
          </a:p>
          <a:p>
            <a:pPr algn="ctr" defTabSz="1409635"/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23%</a:t>
            </a:r>
            <a:endParaRPr lang="en-US" sz="12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106" y="8079055"/>
            <a:ext cx="13951491" cy="783544"/>
          </a:xfrm>
          <a:prstGeom prst="rect">
            <a:avLst/>
          </a:prstGeom>
        </p:spPr>
        <p:txBody>
          <a:bodyPr wrap="square" lIns="140966" tIns="70483" rIns="140966" bIns="70483">
            <a:spAutoFit/>
          </a:bodyPr>
          <a:lstStyle/>
          <a:p>
            <a:pPr defTabSz="1409163">
              <a:lnSpc>
                <a:spcPts val="2468"/>
              </a:lnSpc>
              <a:buSzPct val="100000"/>
              <a:defRPr/>
            </a:pPr>
            <a:r>
              <a:rPr lang="en-US" sz="2500" b="1" u="sng" dirty="0">
                <a:solidFill>
                  <a:srgbClr val="FFFFFF"/>
                </a:solidFill>
                <a:cs typeface="Arial" charset="0"/>
              </a:rPr>
              <a:t>AFPEO ISR &amp; SOF Mission</a:t>
            </a:r>
            <a:r>
              <a:rPr lang="en-US" sz="2500" b="1" dirty="0">
                <a:solidFill>
                  <a:srgbClr val="FFFFFF"/>
                </a:solidFill>
                <a:cs typeface="Arial" charset="0"/>
              </a:rPr>
              <a:t>:  Equip Our ISR &amp; SOF Warfighters to Dominate the</a:t>
            </a:r>
          </a:p>
          <a:p>
            <a:pPr defTabSz="1409163">
              <a:lnSpc>
                <a:spcPts val="2468"/>
              </a:lnSpc>
              <a:buSzPct val="100000"/>
              <a:defRPr/>
            </a:pPr>
            <a:r>
              <a:rPr lang="en-US" sz="2500" b="1" dirty="0">
                <a:solidFill>
                  <a:srgbClr val="FFFFFF"/>
                </a:solidFill>
                <a:cs typeface="Arial" charset="0"/>
              </a:rPr>
              <a:t>			 Battlespace</a:t>
            </a:r>
            <a:endParaRPr lang="en-US" sz="25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92895" y="8997964"/>
            <a:ext cx="2883153" cy="665563"/>
          </a:xfrm>
          <a:prstGeom prst="rect">
            <a:avLst/>
          </a:prstGeom>
          <a:noFill/>
        </p:spPr>
        <p:txBody>
          <a:bodyPr wrap="none" lIns="140966" tIns="70483" rIns="140966" bIns="70483" rtlCol="0">
            <a:spAutoFit/>
          </a:bodyPr>
          <a:lstStyle/>
          <a:p>
            <a:pPr defTabSz="1409635"/>
            <a:r>
              <a:rPr lang="en-US" sz="1700" dirty="0">
                <a:solidFill>
                  <a:srgbClr val="FFFFFF"/>
                </a:solidFill>
                <a:cs typeface="Arial" pitchFamily="34" charset="0"/>
              </a:rPr>
              <a:t>Cleared for Public Release</a:t>
            </a:r>
          </a:p>
          <a:p>
            <a:pPr defTabSz="1409635"/>
            <a:r>
              <a:rPr lang="en-US" sz="1700" dirty="0">
                <a:solidFill>
                  <a:srgbClr val="FFFFFF"/>
                </a:solidFill>
                <a:cs typeface="Arial" pitchFamily="34" charset="0"/>
              </a:rPr>
              <a:t>88ABW-2015-2181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564" y="9120405"/>
            <a:ext cx="2084763" cy="434684"/>
          </a:xfrm>
          <a:prstGeom prst="rect">
            <a:avLst/>
          </a:prstGeom>
          <a:noFill/>
        </p:spPr>
        <p:txBody>
          <a:bodyPr wrap="none" lIns="140919" tIns="70460" rIns="140919" bIns="70460" rtlCol="0">
            <a:spAutoFit/>
          </a:bodyPr>
          <a:lstStyle/>
          <a:p>
            <a:pPr defTabSz="1409163"/>
            <a:r>
              <a:rPr lang="en-US" sz="1900" b="1" dirty="0">
                <a:solidFill>
                  <a:srgbClr val="000000"/>
                </a:solidFill>
                <a:cs typeface="Arial" charset="0"/>
              </a:rPr>
              <a:t>UNCLASSIFIED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117136" y="1917629"/>
            <a:ext cx="8881510" cy="3592976"/>
            <a:chOff x="107026" y="1856677"/>
            <a:chExt cx="8976057" cy="3588648"/>
          </a:xfrm>
        </p:grpSpPr>
        <p:sp>
          <p:nvSpPr>
            <p:cNvPr id="18" name="Rectangle 194"/>
            <p:cNvSpPr>
              <a:spLocks noChangeArrowheads="1"/>
            </p:cNvSpPr>
            <p:nvPr/>
          </p:nvSpPr>
          <p:spPr bwMode="auto">
            <a:xfrm>
              <a:off x="6831413" y="4975369"/>
              <a:ext cx="1369219" cy="46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1409163" eaLnBrk="0" hangingPunct="0"/>
              <a:r>
                <a:rPr lang="en-US" sz="1200" b="1" dirty="0" smtClean="0">
                  <a:solidFill>
                    <a:srgbClr val="FFFFFF"/>
                  </a:solidFill>
                  <a:latin typeface="Arial Narrow" pitchFamily="34" charset="0"/>
                </a:rPr>
                <a:t>WII</a:t>
              </a:r>
              <a:endParaRPr lang="en-US" sz="1200" b="1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 defTabSz="1409163" eaLnBrk="0" hangingPunct="0"/>
              <a:r>
                <a:rPr lang="en-US" sz="1200" b="1" dirty="0" err="1">
                  <a:solidFill>
                    <a:srgbClr val="FFFFFF"/>
                  </a:solidFill>
                  <a:latin typeface="Arial Narrow" pitchFamily="34" charset="0"/>
                </a:rPr>
                <a:t>Amendola</a:t>
              </a:r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</a:rPr>
                <a:t> AB, Italy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82929" y="1856677"/>
              <a:ext cx="8900154" cy="3588648"/>
              <a:chOff x="324017" y="1530301"/>
              <a:chExt cx="8900154" cy="3588648"/>
            </a:xfrm>
          </p:grpSpPr>
          <p:sp>
            <p:nvSpPr>
              <p:cNvPr id="66" name="Rectangle 180"/>
              <p:cNvSpPr>
                <a:spLocks noChangeArrowheads="1"/>
              </p:cNvSpPr>
              <p:nvPr/>
            </p:nvSpPr>
            <p:spPr bwMode="auto">
              <a:xfrm>
                <a:off x="8014495" y="2585291"/>
                <a:ext cx="1209676" cy="64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409163" eaLnBrk="0" hangingPunct="0"/>
                <a:r>
                  <a:rPr lang="en-US" sz="12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WIV</a:t>
                </a:r>
                <a:endParaRPr lang="en-US" sz="1200" b="1" dirty="0">
                  <a:solidFill>
                    <a:srgbClr val="FFFFFF"/>
                  </a:solidFill>
                  <a:latin typeface="Arial Narrow" pitchFamily="34" charset="0"/>
                </a:endParaRP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</a:rPr>
                  <a:t>Philadelphia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</a:rPr>
                  <a:t>OL</a:t>
                </a:r>
              </a:p>
            </p:txBody>
          </p:sp>
          <p:grpSp>
            <p:nvGrpSpPr>
              <p:cNvPr id="67" name="Group 5"/>
              <p:cNvGrpSpPr>
                <a:grpSpLocks/>
              </p:cNvGrpSpPr>
              <p:nvPr/>
            </p:nvGrpSpPr>
            <p:grpSpPr bwMode="auto">
              <a:xfrm>
                <a:off x="535981" y="1530301"/>
                <a:ext cx="8339138" cy="3281363"/>
                <a:chOff x="250" y="1056"/>
                <a:chExt cx="5253" cy="2067"/>
              </a:xfrm>
              <a:solidFill>
                <a:schemeClr val="bg1">
                  <a:lumMod val="75000"/>
                </a:schemeClr>
              </a:solidFill>
            </p:grpSpPr>
            <p:grpSp>
              <p:nvGrpSpPr>
                <p:cNvPr id="83" name="Group 6"/>
                <p:cNvGrpSpPr>
                  <a:grpSpLocks/>
                </p:cNvGrpSpPr>
                <p:nvPr/>
              </p:nvGrpSpPr>
              <p:grpSpPr bwMode="auto">
                <a:xfrm>
                  <a:off x="250" y="1114"/>
                  <a:ext cx="5253" cy="2009"/>
                  <a:chOff x="250" y="1114"/>
                  <a:chExt cx="5253" cy="2009"/>
                </a:xfrm>
                <a:grpFill/>
              </p:grpSpPr>
              <p:grpSp>
                <p:nvGrpSpPr>
                  <p:cNvPr id="13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5145" y="1360"/>
                    <a:ext cx="358" cy="341"/>
                    <a:chOff x="5145" y="1360"/>
                    <a:chExt cx="358" cy="341"/>
                  </a:xfrm>
                  <a:grpFill/>
                </p:grpSpPr>
                <p:sp>
                  <p:nvSpPr>
                    <p:cNvPr id="197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254" y="1360"/>
                      <a:ext cx="249" cy="279"/>
                    </a:xfrm>
                    <a:custGeom>
                      <a:avLst/>
                      <a:gdLst>
                        <a:gd name="T0" fmla="*/ 248 w 249"/>
                        <a:gd name="T1" fmla="*/ 0 h 279"/>
                        <a:gd name="T2" fmla="*/ 0 w 249"/>
                        <a:gd name="T3" fmla="*/ 132 h 279"/>
                        <a:gd name="T4" fmla="*/ 0 w 249"/>
                        <a:gd name="T5" fmla="*/ 278 h 279"/>
                        <a:gd name="T6" fmla="*/ 248 w 249"/>
                        <a:gd name="T7" fmla="*/ 149 h 279"/>
                        <a:gd name="T8" fmla="*/ 248 w 249"/>
                        <a:gd name="T9" fmla="*/ 0 h 27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9"/>
                        <a:gd name="T16" fmla="*/ 0 h 279"/>
                        <a:gd name="T17" fmla="*/ 249 w 249"/>
                        <a:gd name="T18" fmla="*/ 279 h 27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9" h="279">
                          <a:moveTo>
                            <a:pt x="248" y="0"/>
                          </a:moveTo>
                          <a:lnTo>
                            <a:pt x="0" y="132"/>
                          </a:lnTo>
                          <a:lnTo>
                            <a:pt x="0" y="278"/>
                          </a:lnTo>
                          <a:lnTo>
                            <a:pt x="248" y="149"/>
                          </a:lnTo>
                          <a:lnTo>
                            <a:pt x="248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8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5165" y="1490"/>
                      <a:ext cx="90" cy="211"/>
                    </a:xfrm>
                    <a:custGeom>
                      <a:avLst/>
                      <a:gdLst>
                        <a:gd name="T0" fmla="*/ 0 w 90"/>
                        <a:gd name="T1" fmla="*/ 61 h 211"/>
                        <a:gd name="T2" fmla="*/ 79 w 90"/>
                        <a:gd name="T3" fmla="*/ 27 h 211"/>
                        <a:gd name="T4" fmla="*/ 89 w 90"/>
                        <a:gd name="T5" fmla="*/ 0 h 211"/>
                        <a:gd name="T6" fmla="*/ 89 w 90"/>
                        <a:gd name="T7" fmla="*/ 146 h 211"/>
                        <a:gd name="T8" fmla="*/ 79 w 90"/>
                        <a:gd name="T9" fmla="*/ 182 h 211"/>
                        <a:gd name="T10" fmla="*/ 0 w 90"/>
                        <a:gd name="T11" fmla="*/ 210 h 211"/>
                        <a:gd name="T12" fmla="*/ 0 w 90"/>
                        <a:gd name="T13" fmla="*/ 61 h 21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0"/>
                        <a:gd name="T22" fmla="*/ 0 h 211"/>
                        <a:gd name="T23" fmla="*/ 90 w 90"/>
                        <a:gd name="T24" fmla="*/ 211 h 21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0" h="211">
                          <a:moveTo>
                            <a:pt x="0" y="61"/>
                          </a:moveTo>
                          <a:lnTo>
                            <a:pt x="79" y="27"/>
                          </a:lnTo>
                          <a:lnTo>
                            <a:pt x="89" y="0"/>
                          </a:lnTo>
                          <a:lnTo>
                            <a:pt x="89" y="146"/>
                          </a:lnTo>
                          <a:lnTo>
                            <a:pt x="79" y="182"/>
                          </a:lnTo>
                          <a:lnTo>
                            <a:pt x="0" y="210"/>
                          </a:lnTo>
                          <a:lnTo>
                            <a:pt x="0" y="61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9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5145" y="1592"/>
                      <a:ext cx="31" cy="56"/>
                    </a:xfrm>
                    <a:custGeom>
                      <a:avLst/>
                      <a:gdLst>
                        <a:gd name="T0" fmla="*/ 30 w 31"/>
                        <a:gd name="T1" fmla="*/ 0 h 56"/>
                        <a:gd name="T2" fmla="*/ 0 w 31"/>
                        <a:gd name="T3" fmla="*/ 21 h 56"/>
                        <a:gd name="T4" fmla="*/ 30 w 31"/>
                        <a:gd name="T5" fmla="*/ 55 h 56"/>
                        <a:gd name="T6" fmla="*/ 30 w 31"/>
                        <a:gd name="T7" fmla="*/ 0 h 5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"/>
                        <a:gd name="T13" fmla="*/ 0 h 56"/>
                        <a:gd name="T14" fmla="*/ 31 w 31"/>
                        <a:gd name="T15" fmla="*/ 56 h 5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" h="56">
                          <a:moveTo>
                            <a:pt x="30" y="0"/>
                          </a:moveTo>
                          <a:lnTo>
                            <a:pt x="0" y="21"/>
                          </a:lnTo>
                          <a:lnTo>
                            <a:pt x="30" y="5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00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5246" y="1490"/>
                      <a:ext cx="17" cy="181"/>
                    </a:xfrm>
                    <a:custGeom>
                      <a:avLst/>
                      <a:gdLst>
                        <a:gd name="T0" fmla="*/ 12 w 17"/>
                        <a:gd name="T1" fmla="*/ 0 h 181"/>
                        <a:gd name="T2" fmla="*/ 0 w 17"/>
                        <a:gd name="T3" fmla="*/ 29 h 181"/>
                        <a:gd name="T4" fmla="*/ 0 w 17"/>
                        <a:gd name="T5" fmla="*/ 180 h 181"/>
                        <a:gd name="T6" fmla="*/ 16 w 17"/>
                        <a:gd name="T7" fmla="*/ 149 h 181"/>
                        <a:gd name="T8" fmla="*/ 12 w 17"/>
                        <a:gd name="T9" fmla="*/ 0 h 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81"/>
                        <a:gd name="T17" fmla="*/ 17 w 17"/>
                        <a:gd name="T18" fmla="*/ 181 h 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81">
                          <a:moveTo>
                            <a:pt x="12" y="0"/>
                          </a:moveTo>
                          <a:lnTo>
                            <a:pt x="0" y="29"/>
                          </a:lnTo>
                          <a:lnTo>
                            <a:pt x="0" y="180"/>
                          </a:lnTo>
                          <a:lnTo>
                            <a:pt x="16" y="149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3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713" y="2574"/>
                    <a:ext cx="1632" cy="549"/>
                    <a:chOff x="2713" y="2574"/>
                    <a:chExt cx="1632" cy="549"/>
                  </a:xfrm>
                  <a:grpFill/>
                </p:grpSpPr>
                <p:sp>
                  <p:nvSpPr>
                    <p:cNvPr id="18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441" y="2580"/>
                      <a:ext cx="67" cy="162"/>
                    </a:xfrm>
                    <a:custGeom>
                      <a:avLst/>
                      <a:gdLst>
                        <a:gd name="T0" fmla="*/ 0 w 67"/>
                        <a:gd name="T1" fmla="*/ 28 h 162"/>
                        <a:gd name="T2" fmla="*/ 30 w 67"/>
                        <a:gd name="T3" fmla="*/ 91 h 162"/>
                        <a:gd name="T4" fmla="*/ 30 w 67"/>
                        <a:gd name="T5" fmla="*/ 161 h 162"/>
                        <a:gd name="T6" fmla="*/ 66 w 67"/>
                        <a:gd name="T7" fmla="*/ 144 h 162"/>
                        <a:gd name="T8" fmla="*/ 66 w 67"/>
                        <a:gd name="T9" fmla="*/ 0 h 162"/>
                        <a:gd name="T10" fmla="*/ 0 w 67"/>
                        <a:gd name="T11" fmla="*/ 28 h 16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7"/>
                        <a:gd name="T19" fmla="*/ 0 h 162"/>
                        <a:gd name="T20" fmla="*/ 67 w 67"/>
                        <a:gd name="T21" fmla="*/ 162 h 16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7" h="162">
                          <a:moveTo>
                            <a:pt x="0" y="28"/>
                          </a:moveTo>
                          <a:lnTo>
                            <a:pt x="30" y="91"/>
                          </a:lnTo>
                          <a:lnTo>
                            <a:pt x="30" y="161"/>
                          </a:lnTo>
                          <a:lnTo>
                            <a:pt x="66" y="144"/>
                          </a:lnTo>
                          <a:lnTo>
                            <a:pt x="66" y="0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4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507" y="2574"/>
                      <a:ext cx="207" cy="151"/>
                    </a:xfrm>
                    <a:custGeom>
                      <a:avLst/>
                      <a:gdLst>
                        <a:gd name="T0" fmla="*/ 0 w 207"/>
                        <a:gd name="T1" fmla="*/ 6 h 151"/>
                        <a:gd name="T2" fmla="*/ 87 w 207"/>
                        <a:gd name="T3" fmla="*/ 0 h 151"/>
                        <a:gd name="T4" fmla="*/ 206 w 207"/>
                        <a:gd name="T5" fmla="*/ 0 h 151"/>
                        <a:gd name="T6" fmla="*/ 206 w 207"/>
                        <a:gd name="T7" fmla="*/ 146 h 151"/>
                        <a:gd name="T8" fmla="*/ 87 w 207"/>
                        <a:gd name="T9" fmla="*/ 146 h 151"/>
                        <a:gd name="T10" fmla="*/ 0 w 207"/>
                        <a:gd name="T11" fmla="*/ 150 h 151"/>
                        <a:gd name="T12" fmla="*/ 0 w 207"/>
                        <a:gd name="T13" fmla="*/ 6 h 15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7"/>
                        <a:gd name="T22" fmla="*/ 0 h 151"/>
                        <a:gd name="T23" fmla="*/ 207 w 207"/>
                        <a:gd name="T24" fmla="*/ 151 h 15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7" h="151">
                          <a:moveTo>
                            <a:pt x="0" y="6"/>
                          </a:moveTo>
                          <a:lnTo>
                            <a:pt x="87" y="0"/>
                          </a:lnTo>
                          <a:lnTo>
                            <a:pt x="206" y="0"/>
                          </a:lnTo>
                          <a:lnTo>
                            <a:pt x="206" y="146"/>
                          </a:lnTo>
                          <a:lnTo>
                            <a:pt x="87" y="146"/>
                          </a:lnTo>
                          <a:lnTo>
                            <a:pt x="0" y="150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5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3717" y="2576"/>
                      <a:ext cx="98" cy="205"/>
                    </a:xfrm>
                    <a:custGeom>
                      <a:avLst/>
                      <a:gdLst>
                        <a:gd name="T0" fmla="*/ 0 w 98"/>
                        <a:gd name="T1" fmla="*/ 0 h 205"/>
                        <a:gd name="T2" fmla="*/ 0 w 98"/>
                        <a:gd name="T3" fmla="*/ 144 h 205"/>
                        <a:gd name="T4" fmla="*/ 97 w 98"/>
                        <a:gd name="T5" fmla="*/ 204 h 205"/>
                        <a:gd name="T6" fmla="*/ 97 w 98"/>
                        <a:gd name="T7" fmla="*/ 57 h 205"/>
                        <a:gd name="T8" fmla="*/ 0 w 98"/>
                        <a:gd name="T9" fmla="*/ 0 h 2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205"/>
                        <a:gd name="T17" fmla="*/ 98 w 98"/>
                        <a:gd name="T18" fmla="*/ 205 h 2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205">
                          <a:moveTo>
                            <a:pt x="0" y="0"/>
                          </a:moveTo>
                          <a:lnTo>
                            <a:pt x="0" y="144"/>
                          </a:lnTo>
                          <a:lnTo>
                            <a:pt x="97" y="204"/>
                          </a:lnTo>
                          <a:lnTo>
                            <a:pt x="97" y="5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6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3814" y="2614"/>
                      <a:ext cx="122" cy="165"/>
                    </a:xfrm>
                    <a:custGeom>
                      <a:avLst/>
                      <a:gdLst>
                        <a:gd name="T0" fmla="*/ 0 w 122"/>
                        <a:gd name="T1" fmla="*/ 21 h 165"/>
                        <a:gd name="T2" fmla="*/ 121 w 122"/>
                        <a:gd name="T3" fmla="*/ 0 h 165"/>
                        <a:gd name="T4" fmla="*/ 121 w 122"/>
                        <a:gd name="T5" fmla="*/ 146 h 165"/>
                        <a:gd name="T6" fmla="*/ 0 w 122"/>
                        <a:gd name="T7" fmla="*/ 164 h 165"/>
                        <a:gd name="T8" fmla="*/ 0 w 122"/>
                        <a:gd name="T9" fmla="*/ 21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2"/>
                        <a:gd name="T16" fmla="*/ 0 h 165"/>
                        <a:gd name="T17" fmla="*/ 122 w 122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2" h="165">
                          <a:moveTo>
                            <a:pt x="0" y="21"/>
                          </a:moveTo>
                          <a:lnTo>
                            <a:pt x="121" y="0"/>
                          </a:lnTo>
                          <a:lnTo>
                            <a:pt x="121" y="146"/>
                          </a:lnTo>
                          <a:lnTo>
                            <a:pt x="0" y="164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7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4018" y="2756"/>
                      <a:ext cx="79" cy="229"/>
                    </a:xfrm>
                    <a:custGeom>
                      <a:avLst/>
                      <a:gdLst>
                        <a:gd name="T0" fmla="*/ 0 w 79"/>
                        <a:gd name="T1" fmla="*/ 0 h 229"/>
                        <a:gd name="T2" fmla="*/ 78 w 79"/>
                        <a:gd name="T3" fmla="*/ 81 h 229"/>
                        <a:gd name="T4" fmla="*/ 78 w 79"/>
                        <a:gd name="T5" fmla="*/ 228 h 229"/>
                        <a:gd name="T6" fmla="*/ 0 w 79"/>
                        <a:gd name="T7" fmla="*/ 145 h 229"/>
                        <a:gd name="T8" fmla="*/ 0 w 79"/>
                        <a:gd name="T9" fmla="*/ 0 h 2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9"/>
                        <a:gd name="T16" fmla="*/ 0 h 229"/>
                        <a:gd name="T17" fmla="*/ 79 w 79"/>
                        <a:gd name="T18" fmla="*/ 229 h 2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9" h="229">
                          <a:moveTo>
                            <a:pt x="0" y="0"/>
                          </a:moveTo>
                          <a:lnTo>
                            <a:pt x="78" y="81"/>
                          </a:lnTo>
                          <a:lnTo>
                            <a:pt x="78" y="228"/>
                          </a:lnTo>
                          <a:lnTo>
                            <a:pt x="0" y="14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8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3935" y="2614"/>
                      <a:ext cx="104" cy="209"/>
                    </a:xfrm>
                    <a:custGeom>
                      <a:avLst/>
                      <a:gdLst>
                        <a:gd name="T0" fmla="*/ 0 w 104"/>
                        <a:gd name="T1" fmla="*/ 0 h 209"/>
                        <a:gd name="T2" fmla="*/ 103 w 104"/>
                        <a:gd name="T3" fmla="*/ 76 h 209"/>
                        <a:gd name="T4" fmla="*/ 81 w 104"/>
                        <a:gd name="T5" fmla="*/ 144 h 209"/>
                        <a:gd name="T6" fmla="*/ 81 w 104"/>
                        <a:gd name="T7" fmla="*/ 208 h 209"/>
                        <a:gd name="T8" fmla="*/ 0 w 104"/>
                        <a:gd name="T9" fmla="*/ 146 h 209"/>
                        <a:gd name="T10" fmla="*/ 0 w 104"/>
                        <a:gd name="T11" fmla="*/ 0 h 20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4"/>
                        <a:gd name="T19" fmla="*/ 0 h 209"/>
                        <a:gd name="T20" fmla="*/ 104 w 104"/>
                        <a:gd name="T21" fmla="*/ 209 h 20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4" h="209">
                          <a:moveTo>
                            <a:pt x="0" y="0"/>
                          </a:moveTo>
                          <a:lnTo>
                            <a:pt x="103" y="76"/>
                          </a:lnTo>
                          <a:lnTo>
                            <a:pt x="81" y="144"/>
                          </a:lnTo>
                          <a:lnTo>
                            <a:pt x="81" y="208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9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713" y="2633"/>
                      <a:ext cx="216" cy="258"/>
                    </a:xfrm>
                    <a:custGeom>
                      <a:avLst/>
                      <a:gdLst>
                        <a:gd name="T0" fmla="*/ 20 w 216"/>
                        <a:gd name="T1" fmla="*/ 257 h 258"/>
                        <a:gd name="T2" fmla="*/ 0 w 216"/>
                        <a:gd name="T3" fmla="*/ 178 h 258"/>
                        <a:gd name="T4" fmla="*/ 44 w 216"/>
                        <a:gd name="T5" fmla="*/ 94 h 258"/>
                        <a:gd name="T6" fmla="*/ 215 w 216"/>
                        <a:gd name="T7" fmla="*/ 0 h 258"/>
                        <a:gd name="T8" fmla="*/ 215 w 216"/>
                        <a:gd name="T9" fmla="*/ 145 h 258"/>
                        <a:gd name="T10" fmla="*/ 48 w 216"/>
                        <a:gd name="T11" fmla="*/ 236 h 258"/>
                        <a:gd name="T12" fmla="*/ 20 w 216"/>
                        <a:gd name="T13" fmla="*/ 257 h 25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6"/>
                        <a:gd name="T22" fmla="*/ 0 h 258"/>
                        <a:gd name="T23" fmla="*/ 216 w 216"/>
                        <a:gd name="T24" fmla="*/ 258 h 25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6" h="258">
                          <a:moveTo>
                            <a:pt x="20" y="257"/>
                          </a:moveTo>
                          <a:lnTo>
                            <a:pt x="0" y="178"/>
                          </a:lnTo>
                          <a:lnTo>
                            <a:pt x="44" y="94"/>
                          </a:lnTo>
                          <a:lnTo>
                            <a:pt x="215" y="0"/>
                          </a:lnTo>
                          <a:lnTo>
                            <a:pt x="215" y="145"/>
                          </a:lnTo>
                          <a:lnTo>
                            <a:pt x="48" y="236"/>
                          </a:lnTo>
                          <a:lnTo>
                            <a:pt x="20" y="257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0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928" y="2610"/>
                      <a:ext cx="122" cy="168"/>
                    </a:xfrm>
                    <a:custGeom>
                      <a:avLst/>
                      <a:gdLst>
                        <a:gd name="T0" fmla="*/ 0 w 122"/>
                        <a:gd name="T1" fmla="*/ 23 h 168"/>
                        <a:gd name="T2" fmla="*/ 0 w 122"/>
                        <a:gd name="T3" fmla="*/ 167 h 168"/>
                        <a:gd name="T4" fmla="*/ 121 w 122"/>
                        <a:gd name="T5" fmla="*/ 146 h 168"/>
                        <a:gd name="T6" fmla="*/ 121 w 122"/>
                        <a:gd name="T7" fmla="*/ 0 h 168"/>
                        <a:gd name="T8" fmla="*/ 0 w 122"/>
                        <a:gd name="T9" fmla="*/ 23 h 1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2"/>
                        <a:gd name="T16" fmla="*/ 0 h 168"/>
                        <a:gd name="T17" fmla="*/ 122 w 122"/>
                        <a:gd name="T18" fmla="*/ 168 h 1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2" h="168">
                          <a:moveTo>
                            <a:pt x="0" y="23"/>
                          </a:moveTo>
                          <a:lnTo>
                            <a:pt x="0" y="167"/>
                          </a:lnTo>
                          <a:lnTo>
                            <a:pt x="121" y="146"/>
                          </a:lnTo>
                          <a:lnTo>
                            <a:pt x="121" y="0"/>
                          </a:lnTo>
                          <a:lnTo>
                            <a:pt x="0" y="23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1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49" y="2610"/>
                      <a:ext cx="241" cy="205"/>
                    </a:xfrm>
                    <a:custGeom>
                      <a:avLst/>
                      <a:gdLst>
                        <a:gd name="T0" fmla="*/ 0 w 241"/>
                        <a:gd name="T1" fmla="*/ 0 h 205"/>
                        <a:gd name="T2" fmla="*/ 240 w 241"/>
                        <a:gd name="T3" fmla="*/ 59 h 205"/>
                        <a:gd name="T4" fmla="*/ 240 w 241"/>
                        <a:gd name="T5" fmla="*/ 204 h 205"/>
                        <a:gd name="T6" fmla="*/ 0 w 241"/>
                        <a:gd name="T7" fmla="*/ 146 h 205"/>
                        <a:gd name="T8" fmla="*/ 0 w 241"/>
                        <a:gd name="T9" fmla="*/ 0 h 2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1"/>
                        <a:gd name="T16" fmla="*/ 0 h 205"/>
                        <a:gd name="T17" fmla="*/ 241 w 241"/>
                        <a:gd name="T18" fmla="*/ 205 h 2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1" h="205">
                          <a:moveTo>
                            <a:pt x="0" y="0"/>
                          </a:moveTo>
                          <a:lnTo>
                            <a:pt x="240" y="59"/>
                          </a:lnTo>
                          <a:lnTo>
                            <a:pt x="240" y="204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89" y="2669"/>
                      <a:ext cx="187" cy="152"/>
                    </a:xfrm>
                    <a:custGeom>
                      <a:avLst/>
                      <a:gdLst>
                        <a:gd name="T0" fmla="*/ 0 w 187"/>
                        <a:gd name="T1" fmla="*/ 0 h 152"/>
                        <a:gd name="T2" fmla="*/ 0 w 187"/>
                        <a:gd name="T3" fmla="*/ 145 h 152"/>
                        <a:gd name="T4" fmla="*/ 186 w 187"/>
                        <a:gd name="T5" fmla="*/ 151 h 152"/>
                        <a:gd name="T6" fmla="*/ 186 w 187"/>
                        <a:gd name="T7" fmla="*/ 4 h 152"/>
                        <a:gd name="T8" fmla="*/ 0 w 187"/>
                        <a:gd name="T9" fmla="*/ 0 h 1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7"/>
                        <a:gd name="T16" fmla="*/ 0 h 152"/>
                        <a:gd name="T17" fmla="*/ 187 w 187"/>
                        <a:gd name="T18" fmla="*/ 152 h 1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7" h="152">
                          <a:moveTo>
                            <a:pt x="0" y="0"/>
                          </a:moveTo>
                          <a:lnTo>
                            <a:pt x="0" y="145"/>
                          </a:lnTo>
                          <a:lnTo>
                            <a:pt x="186" y="151"/>
                          </a:lnTo>
                          <a:lnTo>
                            <a:pt x="186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3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4239" y="2903"/>
                      <a:ext cx="106" cy="215"/>
                    </a:xfrm>
                    <a:custGeom>
                      <a:avLst/>
                      <a:gdLst>
                        <a:gd name="T0" fmla="*/ 0 w 106"/>
                        <a:gd name="T1" fmla="*/ 70 h 215"/>
                        <a:gd name="T2" fmla="*/ 105 w 106"/>
                        <a:gd name="T3" fmla="*/ 0 h 215"/>
                        <a:gd name="T4" fmla="*/ 105 w 106"/>
                        <a:gd name="T5" fmla="*/ 144 h 215"/>
                        <a:gd name="T6" fmla="*/ 0 w 106"/>
                        <a:gd name="T7" fmla="*/ 214 h 215"/>
                        <a:gd name="T8" fmla="*/ 0 w 106"/>
                        <a:gd name="T9" fmla="*/ 70 h 2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"/>
                        <a:gd name="T16" fmla="*/ 0 h 215"/>
                        <a:gd name="T17" fmla="*/ 106 w 106"/>
                        <a:gd name="T18" fmla="*/ 215 h 2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" h="215">
                          <a:moveTo>
                            <a:pt x="0" y="70"/>
                          </a:moveTo>
                          <a:lnTo>
                            <a:pt x="105" y="0"/>
                          </a:lnTo>
                          <a:lnTo>
                            <a:pt x="105" y="144"/>
                          </a:lnTo>
                          <a:lnTo>
                            <a:pt x="0" y="214"/>
                          </a:lnTo>
                          <a:lnTo>
                            <a:pt x="0" y="7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4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4096" y="2839"/>
                      <a:ext cx="32" cy="148"/>
                    </a:xfrm>
                    <a:custGeom>
                      <a:avLst/>
                      <a:gdLst>
                        <a:gd name="T0" fmla="*/ 0 w 32"/>
                        <a:gd name="T1" fmla="*/ 0 h 148"/>
                        <a:gd name="T2" fmla="*/ 0 w 32"/>
                        <a:gd name="T3" fmla="*/ 147 h 148"/>
                        <a:gd name="T4" fmla="*/ 31 w 32"/>
                        <a:gd name="T5" fmla="*/ 147 h 148"/>
                        <a:gd name="T6" fmla="*/ 31 w 32"/>
                        <a:gd name="T7" fmla="*/ 2 h 148"/>
                        <a:gd name="T8" fmla="*/ 0 w 32"/>
                        <a:gd name="T9" fmla="*/ 0 h 1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148"/>
                        <a:gd name="T17" fmla="*/ 32 w 32"/>
                        <a:gd name="T18" fmla="*/ 148 h 1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148">
                          <a:moveTo>
                            <a:pt x="0" y="0"/>
                          </a:moveTo>
                          <a:lnTo>
                            <a:pt x="0" y="147"/>
                          </a:lnTo>
                          <a:lnTo>
                            <a:pt x="31" y="147"/>
                          </a:lnTo>
                          <a:lnTo>
                            <a:pt x="31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4155" y="2973"/>
                      <a:ext cx="85" cy="148"/>
                    </a:xfrm>
                    <a:custGeom>
                      <a:avLst/>
                      <a:gdLst>
                        <a:gd name="T0" fmla="*/ 0 w 85"/>
                        <a:gd name="T1" fmla="*/ 4 h 148"/>
                        <a:gd name="T2" fmla="*/ 84 w 85"/>
                        <a:gd name="T3" fmla="*/ 0 h 148"/>
                        <a:gd name="T4" fmla="*/ 84 w 85"/>
                        <a:gd name="T5" fmla="*/ 142 h 148"/>
                        <a:gd name="T6" fmla="*/ 0 w 85"/>
                        <a:gd name="T7" fmla="*/ 147 h 148"/>
                        <a:gd name="T8" fmla="*/ 0 w 85"/>
                        <a:gd name="T9" fmla="*/ 4 h 1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5"/>
                        <a:gd name="T16" fmla="*/ 0 h 148"/>
                        <a:gd name="T17" fmla="*/ 85 w 85"/>
                        <a:gd name="T18" fmla="*/ 148 h 1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5" h="148">
                          <a:moveTo>
                            <a:pt x="0" y="4"/>
                          </a:moveTo>
                          <a:lnTo>
                            <a:pt x="84" y="0"/>
                          </a:lnTo>
                          <a:lnTo>
                            <a:pt x="84" y="142"/>
                          </a:lnTo>
                          <a:lnTo>
                            <a:pt x="0" y="147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126" y="2839"/>
                      <a:ext cx="30" cy="284"/>
                    </a:xfrm>
                    <a:custGeom>
                      <a:avLst/>
                      <a:gdLst>
                        <a:gd name="T0" fmla="*/ 0 w 30"/>
                        <a:gd name="T1" fmla="*/ 0 h 284"/>
                        <a:gd name="T2" fmla="*/ 29 w 30"/>
                        <a:gd name="T3" fmla="*/ 142 h 284"/>
                        <a:gd name="T4" fmla="*/ 29 w 30"/>
                        <a:gd name="T5" fmla="*/ 283 h 284"/>
                        <a:gd name="T6" fmla="*/ 0 w 30"/>
                        <a:gd name="T7" fmla="*/ 145 h 284"/>
                        <a:gd name="T8" fmla="*/ 0 w 30"/>
                        <a:gd name="T9" fmla="*/ 0 h 2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284"/>
                        <a:gd name="T17" fmla="*/ 30 w 30"/>
                        <a:gd name="T18" fmla="*/ 284 h 2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284">
                          <a:moveTo>
                            <a:pt x="0" y="0"/>
                          </a:moveTo>
                          <a:lnTo>
                            <a:pt x="29" y="142"/>
                          </a:lnTo>
                          <a:lnTo>
                            <a:pt x="29" y="283"/>
                          </a:lnTo>
                          <a:lnTo>
                            <a:pt x="0" y="14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171" y="2163"/>
                    <a:ext cx="547" cy="477"/>
                    <a:chOff x="4171" y="2163"/>
                    <a:chExt cx="547" cy="477"/>
                  </a:xfrm>
                  <a:grpFill/>
                </p:grpSpPr>
                <p:sp>
                  <p:nvSpPr>
                    <p:cNvPr id="17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239" y="2397"/>
                      <a:ext cx="88" cy="169"/>
                    </a:xfrm>
                    <a:custGeom>
                      <a:avLst/>
                      <a:gdLst>
                        <a:gd name="T0" fmla="*/ 0 w 88"/>
                        <a:gd name="T1" fmla="*/ 21 h 169"/>
                        <a:gd name="T2" fmla="*/ 87 w 88"/>
                        <a:gd name="T3" fmla="*/ 0 h 169"/>
                        <a:gd name="T4" fmla="*/ 87 w 88"/>
                        <a:gd name="T5" fmla="*/ 147 h 169"/>
                        <a:gd name="T6" fmla="*/ 0 w 88"/>
                        <a:gd name="T7" fmla="*/ 168 h 169"/>
                        <a:gd name="T8" fmla="*/ 0 w 88"/>
                        <a:gd name="T9" fmla="*/ 21 h 1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8"/>
                        <a:gd name="T16" fmla="*/ 0 h 169"/>
                        <a:gd name="T17" fmla="*/ 88 w 88"/>
                        <a:gd name="T18" fmla="*/ 169 h 1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8" h="169">
                          <a:moveTo>
                            <a:pt x="0" y="21"/>
                          </a:moveTo>
                          <a:lnTo>
                            <a:pt x="87" y="0"/>
                          </a:lnTo>
                          <a:lnTo>
                            <a:pt x="87" y="147"/>
                          </a:lnTo>
                          <a:lnTo>
                            <a:pt x="0" y="168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326" y="2314"/>
                      <a:ext cx="120" cy="233"/>
                    </a:xfrm>
                    <a:custGeom>
                      <a:avLst/>
                      <a:gdLst>
                        <a:gd name="T0" fmla="*/ 0 w 120"/>
                        <a:gd name="T1" fmla="*/ 85 h 233"/>
                        <a:gd name="T2" fmla="*/ 119 w 120"/>
                        <a:gd name="T3" fmla="*/ 0 h 233"/>
                        <a:gd name="T4" fmla="*/ 119 w 120"/>
                        <a:gd name="T5" fmla="*/ 147 h 233"/>
                        <a:gd name="T6" fmla="*/ 0 w 120"/>
                        <a:gd name="T7" fmla="*/ 232 h 233"/>
                        <a:gd name="T8" fmla="*/ 0 w 120"/>
                        <a:gd name="T9" fmla="*/ 85 h 2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0"/>
                        <a:gd name="T16" fmla="*/ 0 h 233"/>
                        <a:gd name="T17" fmla="*/ 120 w 120"/>
                        <a:gd name="T18" fmla="*/ 233 h 2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0" h="233">
                          <a:moveTo>
                            <a:pt x="0" y="85"/>
                          </a:moveTo>
                          <a:lnTo>
                            <a:pt x="119" y="0"/>
                          </a:lnTo>
                          <a:lnTo>
                            <a:pt x="119" y="147"/>
                          </a:lnTo>
                          <a:lnTo>
                            <a:pt x="0" y="232"/>
                          </a:lnTo>
                          <a:lnTo>
                            <a:pt x="0" y="85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9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445" y="2257"/>
                      <a:ext cx="52" cy="205"/>
                    </a:xfrm>
                    <a:custGeom>
                      <a:avLst/>
                      <a:gdLst>
                        <a:gd name="T0" fmla="*/ 0 w 52"/>
                        <a:gd name="T1" fmla="*/ 61 h 205"/>
                        <a:gd name="T2" fmla="*/ 0 w 52"/>
                        <a:gd name="T3" fmla="*/ 204 h 205"/>
                        <a:gd name="T4" fmla="*/ 51 w 52"/>
                        <a:gd name="T5" fmla="*/ 144 h 205"/>
                        <a:gd name="T6" fmla="*/ 51 w 52"/>
                        <a:gd name="T7" fmla="*/ 0 h 205"/>
                        <a:gd name="T8" fmla="*/ 0 w 52"/>
                        <a:gd name="T9" fmla="*/ 61 h 2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205"/>
                        <a:gd name="T17" fmla="*/ 52 w 52"/>
                        <a:gd name="T18" fmla="*/ 205 h 2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205">
                          <a:moveTo>
                            <a:pt x="0" y="61"/>
                          </a:moveTo>
                          <a:lnTo>
                            <a:pt x="0" y="204"/>
                          </a:lnTo>
                          <a:lnTo>
                            <a:pt x="51" y="144"/>
                          </a:lnTo>
                          <a:lnTo>
                            <a:pt x="51" y="0"/>
                          </a:lnTo>
                          <a:lnTo>
                            <a:pt x="0" y="61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0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171" y="2420"/>
                      <a:ext cx="69" cy="220"/>
                    </a:xfrm>
                    <a:custGeom>
                      <a:avLst/>
                      <a:gdLst>
                        <a:gd name="T0" fmla="*/ 68 w 69"/>
                        <a:gd name="T1" fmla="*/ 0 h 220"/>
                        <a:gd name="T2" fmla="*/ 68 w 69"/>
                        <a:gd name="T3" fmla="*/ 151 h 220"/>
                        <a:gd name="T4" fmla="*/ 56 w 69"/>
                        <a:gd name="T5" fmla="*/ 190 h 220"/>
                        <a:gd name="T6" fmla="*/ 40 w 69"/>
                        <a:gd name="T7" fmla="*/ 219 h 220"/>
                        <a:gd name="T8" fmla="*/ 14 w 69"/>
                        <a:gd name="T9" fmla="*/ 192 h 220"/>
                        <a:gd name="T10" fmla="*/ 0 w 69"/>
                        <a:gd name="T11" fmla="*/ 141 h 220"/>
                        <a:gd name="T12" fmla="*/ 54 w 69"/>
                        <a:gd name="T13" fmla="*/ 49 h 220"/>
                        <a:gd name="T14" fmla="*/ 68 w 69"/>
                        <a:gd name="T15" fmla="*/ 0 h 22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9"/>
                        <a:gd name="T25" fmla="*/ 0 h 220"/>
                        <a:gd name="T26" fmla="*/ 69 w 69"/>
                        <a:gd name="T27" fmla="*/ 220 h 22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9" h="220">
                          <a:moveTo>
                            <a:pt x="68" y="0"/>
                          </a:moveTo>
                          <a:lnTo>
                            <a:pt x="68" y="151"/>
                          </a:lnTo>
                          <a:lnTo>
                            <a:pt x="56" y="190"/>
                          </a:lnTo>
                          <a:lnTo>
                            <a:pt x="40" y="219"/>
                          </a:lnTo>
                          <a:lnTo>
                            <a:pt x="14" y="192"/>
                          </a:lnTo>
                          <a:lnTo>
                            <a:pt x="0" y="141"/>
                          </a:lnTo>
                          <a:lnTo>
                            <a:pt x="54" y="49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1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496" y="2229"/>
                      <a:ext cx="130" cy="175"/>
                    </a:xfrm>
                    <a:custGeom>
                      <a:avLst/>
                      <a:gdLst>
                        <a:gd name="T0" fmla="*/ 0 w 130"/>
                        <a:gd name="T1" fmla="*/ 26 h 175"/>
                        <a:gd name="T2" fmla="*/ 129 w 130"/>
                        <a:gd name="T3" fmla="*/ 0 h 175"/>
                        <a:gd name="T4" fmla="*/ 129 w 130"/>
                        <a:gd name="T5" fmla="*/ 145 h 175"/>
                        <a:gd name="T6" fmla="*/ 0 w 130"/>
                        <a:gd name="T7" fmla="*/ 174 h 175"/>
                        <a:gd name="T8" fmla="*/ 0 w 130"/>
                        <a:gd name="T9" fmla="*/ 26 h 1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0"/>
                        <a:gd name="T16" fmla="*/ 0 h 175"/>
                        <a:gd name="T17" fmla="*/ 130 w 130"/>
                        <a:gd name="T18" fmla="*/ 175 h 1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0" h="175">
                          <a:moveTo>
                            <a:pt x="0" y="26"/>
                          </a:moveTo>
                          <a:lnTo>
                            <a:pt x="129" y="0"/>
                          </a:lnTo>
                          <a:lnTo>
                            <a:pt x="129" y="145"/>
                          </a:lnTo>
                          <a:lnTo>
                            <a:pt x="0" y="174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2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625" y="2163"/>
                      <a:ext cx="93" cy="214"/>
                    </a:xfrm>
                    <a:custGeom>
                      <a:avLst/>
                      <a:gdLst>
                        <a:gd name="T0" fmla="*/ 0 w 93"/>
                        <a:gd name="T1" fmla="*/ 66 h 214"/>
                        <a:gd name="T2" fmla="*/ 0 w 93"/>
                        <a:gd name="T3" fmla="*/ 213 h 214"/>
                        <a:gd name="T4" fmla="*/ 92 w 93"/>
                        <a:gd name="T5" fmla="*/ 145 h 214"/>
                        <a:gd name="T6" fmla="*/ 92 w 93"/>
                        <a:gd name="T7" fmla="*/ 0 h 214"/>
                        <a:gd name="T8" fmla="*/ 0 w 93"/>
                        <a:gd name="T9" fmla="*/ 66 h 2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3"/>
                        <a:gd name="T16" fmla="*/ 0 h 214"/>
                        <a:gd name="T17" fmla="*/ 93 w 93"/>
                        <a:gd name="T18" fmla="*/ 214 h 2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3" h="214">
                          <a:moveTo>
                            <a:pt x="0" y="66"/>
                          </a:moveTo>
                          <a:lnTo>
                            <a:pt x="0" y="213"/>
                          </a:lnTo>
                          <a:lnTo>
                            <a:pt x="92" y="145"/>
                          </a:lnTo>
                          <a:lnTo>
                            <a:pt x="92" y="0"/>
                          </a:lnTo>
                          <a:lnTo>
                            <a:pt x="0" y="66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4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647" y="1660"/>
                    <a:ext cx="594" cy="492"/>
                    <a:chOff x="4647" y="1660"/>
                    <a:chExt cx="594" cy="492"/>
                  </a:xfrm>
                  <a:grpFill/>
                </p:grpSpPr>
                <p:sp>
                  <p:nvSpPr>
                    <p:cNvPr id="168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776" y="1834"/>
                      <a:ext cx="70" cy="209"/>
                    </a:xfrm>
                    <a:custGeom>
                      <a:avLst/>
                      <a:gdLst>
                        <a:gd name="T0" fmla="*/ 0 w 70"/>
                        <a:gd name="T1" fmla="*/ 60 h 209"/>
                        <a:gd name="T2" fmla="*/ 69 w 70"/>
                        <a:gd name="T3" fmla="*/ 0 h 209"/>
                        <a:gd name="T4" fmla="*/ 69 w 70"/>
                        <a:gd name="T5" fmla="*/ 147 h 209"/>
                        <a:gd name="T6" fmla="*/ 0 w 70"/>
                        <a:gd name="T7" fmla="*/ 208 h 209"/>
                        <a:gd name="T8" fmla="*/ 0 w 70"/>
                        <a:gd name="T9" fmla="*/ 60 h 2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209"/>
                        <a:gd name="T17" fmla="*/ 70 w 70"/>
                        <a:gd name="T18" fmla="*/ 209 h 2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209">
                          <a:moveTo>
                            <a:pt x="0" y="60"/>
                          </a:moveTo>
                          <a:lnTo>
                            <a:pt x="69" y="0"/>
                          </a:lnTo>
                          <a:lnTo>
                            <a:pt x="69" y="147"/>
                          </a:lnTo>
                          <a:lnTo>
                            <a:pt x="0" y="208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4722" y="1843"/>
                      <a:ext cx="55" cy="202"/>
                    </a:xfrm>
                    <a:custGeom>
                      <a:avLst/>
                      <a:gdLst>
                        <a:gd name="T0" fmla="*/ 0 w 55"/>
                        <a:gd name="T1" fmla="*/ 0 h 202"/>
                        <a:gd name="T2" fmla="*/ 54 w 55"/>
                        <a:gd name="T3" fmla="*/ 53 h 202"/>
                        <a:gd name="T4" fmla="*/ 54 w 55"/>
                        <a:gd name="T5" fmla="*/ 201 h 202"/>
                        <a:gd name="T6" fmla="*/ 0 w 55"/>
                        <a:gd name="T7" fmla="*/ 148 h 202"/>
                        <a:gd name="T8" fmla="*/ 0 w 55"/>
                        <a:gd name="T9" fmla="*/ 0 h 2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202"/>
                        <a:gd name="T17" fmla="*/ 55 w 55"/>
                        <a:gd name="T18" fmla="*/ 202 h 2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202">
                          <a:moveTo>
                            <a:pt x="0" y="0"/>
                          </a:moveTo>
                          <a:lnTo>
                            <a:pt x="54" y="53"/>
                          </a:lnTo>
                          <a:lnTo>
                            <a:pt x="54" y="201"/>
                          </a:lnTo>
                          <a:lnTo>
                            <a:pt x="0" y="14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0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691" y="1915"/>
                      <a:ext cx="72" cy="237"/>
                    </a:xfrm>
                    <a:custGeom>
                      <a:avLst/>
                      <a:gdLst>
                        <a:gd name="T0" fmla="*/ 71 w 72"/>
                        <a:gd name="T1" fmla="*/ 0 h 237"/>
                        <a:gd name="T2" fmla="*/ 0 w 72"/>
                        <a:gd name="T3" fmla="*/ 93 h 237"/>
                        <a:gd name="T4" fmla="*/ 0 w 72"/>
                        <a:gd name="T5" fmla="*/ 236 h 237"/>
                        <a:gd name="T6" fmla="*/ 71 w 72"/>
                        <a:gd name="T7" fmla="*/ 149 h 237"/>
                        <a:gd name="T8" fmla="*/ 71 w 72"/>
                        <a:gd name="T9" fmla="*/ 0 h 23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237"/>
                        <a:gd name="T17" fmla="*/ 72 w 72"/>
                        <a:gd name="T18" fmla="*/ 237 h 23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237">
                          <a:moveTo>
                            <a:pt x="71" y="0"/>
                          </a:moveTo>
                          <a:lnTo>
                            <a:pt x="0" y="93"/>
                          </a:lnTo>
                          <a:lnTo>
                            <a:pt x="0" y="236"/>
                          </a:lnTo>
                          <a:lnTo>
                            <a:pt x="71" y="149"/>
                          </a:lnTo>
                          <a:lnTo>
                            <a:pt x="71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1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647" y="2010"/>
                      <a:ext cx="45" cy="106"/>
                    </a:xfrm>
                    <a:custGeom>
                      <a:avLst/>
                      <a:gdLst>
                        <a:gd name="T0" fmla="*/ 44 w 45"/>
                        <a:gd name="T1" fmla="*/ 0 h 106"/>
                        <a:gd name="T2" fmla="*/ 0 w 45"/>
                        <a:gd name="T3" fmla="*/ 32 h 106"/>
                        <a:gd name="T4" fmla="*/ 44 w 45"/>
                        <a:gd name="T5" fmla="*/ 105 h 106"/>
                        <a:gd name="T6" fmla="*/ 44 w 45"/>
                        <a:gd name="T7" fmla="*/ 0 h 10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5"/>
                        <a:gd name="T13" fmla="*/ 0 h 106"/>
                        <a:gd name="T14" fmla="*/ 45 w 45"/>
                        <a:gd name="T15" fmla="*/ 106 h 10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5" h="106">
                          <a:moveTo>
                            <a:pt x="44" y="0"/>
                          </a:moveTo>
                          <a:lnTo>
                            <a:pt x="0" y="32"/>
                          </a:lnTo>
                          <a:lnTo>
                            <a:pt x="44" y="105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2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167" y="1668"/>
                      <a:ext cx="74" cy="163"/>
                    </a:xfrm>
                    <a:custGeom>
                      <a:avLst/>
                      <a:gdLst>
                        <a:gd name="T0" fmla="*/ 0 w 74"/>
                        <a:gd name="T1" fmla="*/ 19 h 163"/>
                        <a:gd name="T2" fmla="*/ 73 w 74"/>
                        <a:gd name="T3" fmla="*/ 0 h 163"/>
                        <a:gd name="T4" fmla="*/ 73 w 74"/>
                        <a:gd name="T5" fmla="*/ 143 h 163"/>
                        <a:gd name="T6" fmla="*/ 0 w 74"/>
                        <a:gd name="T7" fmla="*/ 162 h 163"/>
                        <a:gd name="T8" fmla="*/ 0 w 74"/>
                        <a:gd name="T9" fmla="*/ 19 h 1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4"/>
                        <a:gd name="T16" fmla="*/ 0 h 163"/>
                        <a:gd name="T17" fmla="*/ 74 w 74"/>
                        <a:gd name="T18" fmla="*/ 163 h 1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4" h="163">
                          <a:moveTo>
                            <a:pt x="0" y="19"/>
                          </a:moveTo>
                          <a:lnTo>
                            <a:pt x="73" y="0"/>
                          </a:lnTo>
                          <a:lnTo>
                            <a:pt x="73" y="143"/>
                          </a:lnTo>
                          <a:lnTo>
                            <a:pt x="0" y="162"/>
                          </a:lnTo>
                          <a:lnTo>
                            <a:pt x="0" y="19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3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5125" y="1660"/>
                      <a:ext cx="43" cy="169"/>
                    </a:xfrm>
                    <a:custGeom>
                      <a:avLst/>
                      <a:gdLst>
                        <a:gd name="T0" fmla="*/ 0 w 43"/>
                        <a:gd name="T1" fmla="*/ 0 h 169"/>
                        <a:gd name="T2" fmla="*/ 42 w 43"/>
                        <a:gd name="T3" fmla="*/ 29 h 169"/>
                        <a:gd name="T4" fmla="*/ 42 w 43"/>
                        <a:gd name="T5" fmla="*/ 168 h 169"/>
                        <a:gd name="T6" fmla="*/ 0 w 43"/>
                        <a:gd name="T7" fmla="*/ 144 h 169"/>
                        <a:gd name="T8" fmla="*/ 0 w 43"/>
                        <a:gd name="T9" fmla="*/ 0 h 1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169"/>
                        <a:gd name="T17" fmla="*/ 43 w 43"/>
                        <a:gd name="T18" fmla="*/ 169 h 1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169">
                          <a:moveTo>
                            <a:pt x="0" y="0"/>
                          </a:moveTo>
                          <a:lnTo>
                            <a:pt x="42" y="29"/>
                          </a:lnTo>
                          <a:lnTo>
                            <a:pt x="42" y="168"/>
                          </a:lnTo>
                          <a:lnTo>
                            <a:pt x="0" y="14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101" y="1666"/>
                      <a:ext cx="25" cy="177"/>
                    </a:xfrm>
                    <a:custGeom>
                      <a:avLst/>
                      <a:gdLst>
                        <a:gd name="T0" fmla="*/ 24 w 25"/>
                        <a:gd name="T1" fmla="*/ 0 h 177"/>
                        <a:gd name="T2" fmla="*/ 24 w 25"/>
                        <a:gd name="T3" fmla="*/ 136 h 177"/>
                        <a:gd name="T4" fmla="*/ 0 w 25"/>
                        <a:gd name="T5" fmla="*/ 176 h 177"/>
                        <a:gd name="T6" fmla="*/ 0 w 25"/>
                        <a:gd name="T7" fmla="*/ 28 h 177"/>
                        <a:gd name="T8" fmla="*/ 24 w 25"/>
                        <a:gd name="T9" fmla="*/ 0 h 17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77"/>
                        <a:gd name="T17" fmla="*/ 25 w 25"/>
                        <a:gd name="T18" fmla="*/ 177 h 17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77">
                          <a:moveTo>
                            <a:pt x="24" y="0"/>
                          </a:moveTo>
                          <a:lnTo>
                            <a:pt x="24" y="136"/>
                          </a:lnTo>
                          <a:lnTo>
                            <a:pt x="0" y="176"/>
                          </a:lnTo>
                          <a:lnTo>
                            <a:pt x="0" y="28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5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903" y="1696"/>
                      <a:ext cx="199" cy="164"/>
                    </a:xfrm>
                    <a:custGeom>
                      <a:avLst/>
                      <a:gdLst>
                        <a:gd name="T0" fmla="*/ 198 w 199"/>
                        <a:gd name="T1" fmla="*/ 0 h 164"/>
                        <a:gd name="T2" fmla="*/ 157 w 199"/>
                        <a:gd name="T3" fmla="*/ 4 h 164"/>
                        <a:gd name="T4" fmla="*/ 0 w 199"/>
                        <a:gd name="T5" fmla="*/ 19 h 164"/>
                        <a:gd name="T6" fmla="*/ 0 w 199"/>
                        <a:gd name="T7" fmla="*/ 163 h 164"/>
                        <a:gd name="T8" fmla="*/ 159 w 199"/>
                        <a:gd name="T9" fmla="*/ 149 h 164"/>
                        <a:gd name="T10" fmla="*/ 198 w 199"/>
                        <a:gd name="T11" fmla="*/ 146 h 164"/>
                        <a:gd name="T12" fmla="*/ 198 w 199"/>
                        <a:gd name="T13" fmla="*/ 0 h 1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9"/>
                        <a:gd name="T22" fmla="*/ 0 h 164"/>
                        <a:gd name="T23" fmla="*/ 199 w 199"/>
                        <a:gd name="T24" fmla="*/ 164 h 16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9" h="164">
                          <a:moveTo>
                            <a:pt x="198" y="0"/>
                          </a:moveTo>
                          <a:lnTo>
                            <a:pt x="157" y="4"/>
                          </a:lnTo>
                          <a:lnTo>
                            <a:pt x="0" y="19"/>
                          </a:lnTo>
                          <a:lnTo>
                            <a:pt x="0" y="163"/>
                          </a:lnTo>
                          <a:lnTo>
                            <a:pt x="159" y="149"/>
                          </a:lnTo>
                          <a:lnTo>
                            <a:pt x="198" y="146"/>
                          </a:lnTo>
                          <a:lnTo>
                            <a:pt x="198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6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834" y="1719"/>
                      <a:ext cx="70" cy="190"/>
                    </a:xfrm>
                    <a:custGeom>
                      <a:avLst/>
                      <a:gdLst>
                        <a:gd name="T0" fmla="*/ 69 w 70"/>
                        <a:gd name="T1" fmla="*/ 0 h 190"/>
                        <a:gd name="T2" fmla="*/ 69 w 70"/>
                        <a:gd name="T3" fmla="*/ 143 h 190"/>
                        <a:gd name="T4" fmla="*/ 25 w 70"/>
                        <a:gd name="T5" fmla="*/ 162 h 190"/>
                        <a:gd name="T6" fmla="*/ 7 w 70"/>
                        <a:gd name="T7" fmla="*/ 189 h 190"/>
                        <a:gd name="T8" fmla="*/ 7 w 70"/>
                        <a:gd name="T9" fmla="*/ 117 h 190"/>
                        <a:gd name="T10" fmla="*/ 19 w 70"/>
                        <a:gd name="T11" fmla="*/ 60 h 190"/>
                        <a:gd name="T12" fmla="*/ 0 w 70"/>
                        <a:gd name="T13" fmla="*/ 55 h 190"/>
                        <a:gd name="T14" fmla="*/ 21 w 70"/>
                        <a:gd name="T15" fmla="*/ 21 h 190"/>
                        <a:gd name="T16" fmla="*/ 69 w 70"/>
                        <a:gd name="T17" fmla="*/ 0 h 19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0"/>
                        <a:gd name="T28" fmla="*/ 0 h 190"/>
                        <a:gd name="T29" fmla="*/ 70 w 70"/>
                        <a:gd name="T30" fmla="*/ 190 h 19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0" h="190">
                          <a:moveTo>
                            <a:pt x="69" y="0"/>
                          </a:moveTo>
                          <a:lnTo>
                            <a:pt x="69" y="143"/>
                          </a:lnTo>
                          <a:lnTo>
                            <a:pt x="25" y="162"/>
                          </a:lnTo>
                          <a:lnTo>
                            <a:pt x="7" y="189"/>
                          </a:lnTo>
                          <a:lnTo>
                            <a:pt x="7" y="117"/>
                          </a:lnTo>
                          <a:lnTo>
                            <a:pt x="19" y="60"/>
                          </a:lnTo>
                          <a:lnTo>
                            <a:pt x="0" y="55"/>
                          </a:lnTo>
                          <a:lnTo>
                            <a:pt x="21" y="21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4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50" y="1141"/>
                    <a:ext cx="2488" cy="1893"/>
                    <a:chOff x="250" y="1141"/>
                    <a:chExt cx="2488" cy="1893"/>
                  </a:xfrm>
                  <a:grpFill/>
                </p:grpSpPr>
                <p:sp>
                  <p:nvSpPr>
                    <p:cNvPr id="1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10" y="1885"/>
                      <a:ext cx="318" cy="515"/>
                    </a:xfrm>
                    <a:custGeom>
                      <a:avLst/>
                      <a:gdLst>
                        <a:gd name="T0" fmla="*/ 0 w 318"/>
                        <a:gd name="T1" fmla="*/ 0 h 515"/>
                        <a:gd name="T2" fmla="*/ 0 w 318"/>
                        <a:gd name="T3" fmla="*/ 145 h 515"/>
                        <a:gd name="T4" fmla="*/ 113 w 318"/>
                        <a:gd name="T5" fmla="*/ 264 h 515"/>
                        <a:gd name="T6" fmla="*/ 317 w 318"/>
                        <a:gd name="T7" fmla="*/ 514 h 515"/>
                        <a:gd name="T8" fmla="*/ 317 w 318"/>
                        <a:gd name="T9" fmla="*/ 370 h 515"/>
                        <a:gd name="T10" fmla="*/ 127 w 318"/>
                        <a:gd name="T11" fmla="*/ 138 h 515"/>
                        <a:gd name="T12" fmla="*/ 0 w 318"/>
                        <a:gd name="T13" fmla="*/ 0 h 51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18"/>
                        <a:gd name="T22" fmla="*/ 0 h 515"/>
                        <a:gd name="T23" fmla="*/ 318 w 318"/>
                        <a:gd name="T24" fmla="*/ 515 h 51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18" h="515">
                          <a:moveTo>
                            <a:pt x="0" y="0"/>
                          </a:moveTo>
                          <a:lnTo>
                            <a:pt x="0" y="145"/>
                          </a:lnTo>
                          <a:lnTo>
                            <a:pt x="113" y="264"/>
                          </a:lnTo>
                          <a:lnTo>
                            <a:pt x="317" y="514"/>
                          </a:lnTo>
                          <a:lnTo>
                            <a:pt x="317" y="370"/>
                          </a:lnTo>
                          <a:lnTo>
                            <a:pt x="127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27" y="2257"/>
                      <a:ext cx="78" cy="145"/>
                    </a:xfrm>
                    <a:custGeom>
                      <a:avLst/>
                      <a:gdLst>
                        <a:gd name="T0" fmla="*/ 0 w 78"/>
                        <a:gd name="T1" fmla="*/ 0 h 145"/>
                        <a:gd name="T2" fmla="*/ 77 w 78"/>
                        <a:gd name="T3" fmla="*/ 0 h 145"/>
                        <a:gd name="T4" fmla="*/ 77 w 78"/>
                        <a:gd name="T5" fmla="*/ 144 h 145"/>
                        <a:gd name="T6" fmla="*/ 0 w 78"/>
                        <a:gd name="T7" fmla="*/ 144 h 145"/>
                        <a:gd name="T8" fmla="*/ 0 w 78"/>
                        <a:gd name="T9" fmla="*/ 0 h 14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45"/>
                        <a:gd name="T17" fmla="*/ 78 w 78"/>
                        <a:gd name="T18" fmla="*/ 145 h 14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45">
                          <a:moveTo>
                            <a:pt x="0" y="0"/>
                          </a:moveTo>
                          <a:lnTo>
                            <a:pt x="77" y="0"/>
                          </a:lnTo>
                          <a:lnTo>
                            <a:pt x="77" y="144"/>
                          </a:lnTo>
                          <a:lnTo>
                            <a:pt x="0" y="14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4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706" y="2257"/>
                      <a:ext cx="223" cy="266"/>
                    </a:xfrm>
                    <a:custGeom>
                      <a:avLst/>
                      <a:gdLst>
                        <a:gd name="T0" fmla="*/ 0 w 223"/>
                        <a:gd name="T1" fmla="*/ 0 h 266"/>
                        <a:gd name="T2" fmla="*/ 0 w 223"/>
                        <a:gd name="T3" fmla="*/ 142 h 266"/>
                        <a:gd name="T4" fmla="*/ 222 w 223"/>
                        <a:gd name="T5" fmla="*/ 265 h 266"/>
                        <a:gd name="T6" fmla="*/ 222 w 223"/>
                        <a:gd name="T7" fmla="*/ 121 h 266"/>
                        <a:gd name="T8" fmla="*/ 0 w 223"/>
                        <a:gd name="T9" fmla="*/ 0 h 2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3"/>
                        <a:gd name="T16" fmla="*/ 0 h 266"/>
                        <a:gd name="T17" fmla="*/ 223 w 223"/>
                        <a:gd name="T18" fmla="*/ 266 h 2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3" h="266">
                          <a:moveTo>
                            <a:pt x="0" y="0"/>
                          </a:moveTo>
                          <a:lnTo>
                            <a:pt x="0" y="142"/>
                          </a:lnTo>
                          <a:lnTo>
                            <a:pt x="222" y="265"/>
                          </a:lnTo>
                          <a:lnTo>
                            <a:pt x="222" y="12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5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928" y="2376"/>
                      <a:ext cx="257" cy="148"/>
                    </a:xfrm>
                    <a:custGeom>
                      <a:avLst/>
                      <a:gdLst>
                        <a:gd name="T0" fmla="*/ 0 w 257"/>
                        <a:gd name="T1" fmla="*/ 2 h 148"/>
                        <a:gd name="T2" fmla="*/ 0 w 257"/>
                        <a:gd name="T3" fmla="*/ 147 h 148"/>
                        <a:gd name="T4" fmla="*/ 256 w 257"/>
                        <a:gd name="T5" fmla="*/ 147 h 148"/>
                        <a:gd name="T6" fmla="*/ 256 w 257"/>
                        <a:gd name="T7" fmla="*/ 0 h 148"/>
                        <a:gd name="T8" fmla="*/ 0 w 257"/>
                        <a:gd name="T9" fmla="*/ 2 h 1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7"/>
                        <a:gd name="T16" fmla="*/ 0 h 148"/>
                        <a:gd name="T17" fmla="*/ 257 w 257"/>
                        <a:gd name="T18" fmla="*/ 148 h 1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7" h="148">
                          <a:moveTo>
                            <a:pt x="0" y="2"/>
                          </a:moveTo>
                          <a:lnTo>
                            <a:pt x="0" y="147"/>
                          </a:lnTo>
                          <a:lnTo>
                            <a:pt x="256" y="147"/>
                          </a:lnTo>
                          <a:lnTo>
                            <a:pt x="256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6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182" y="2408"/>
                      <a:ext cx="309" cy="247"/>
                    </a:xfrm>
                    <a:custGeom>
                      <a:avLst/>
                      <a:gdLst>
                        <a:gd name="T0" fmla="*/ 0 w 309"/>
                        <a:gd name="T1" fmla="*/ 0 h 247"/>
                        <a:gd name="T2" fmla="*/ 308 w 309"/>
                        <a:gd name="T3" fmla="*/ 102 h 247"/>
                        <a:gd name="T4" fmla="*/ 308 w 309"/>
                        <a:gd name="T5" fmla="*/ 246 h 247"/>
                        <a:gd name="T6" fmla="*/ 0 w 309"/>
                        <a:gd name="T7" fmla="*/ 146 h 247"/>
                        <a:gd name="T8" fmla="*/ 0 w 309"/>
                        <a:gd name="T9" fmla="*/ 0 h 2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9"/>
                        <a:gd name="T16" fmla="*/ 0 h 247"/>
                        <a:gd name="T17" fmla="*/ 309 w 309"/>
                        <a:gd name="T18" fmla="*/ 247 h 2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9" h="247">
                          <a:moveTo>
                            <a:pt x="0" y="0"/>
                          </a:moveTo>
                          <a:lnTo>
                            <a:pt x="308" y="102"/>
                          </a:lnTo>
                          <a:lnTo>
                            <a:pt x="308" y="246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7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490" y="2510"/>
                      <a:ext cx="251" cy="141"/>
                    </a:xfrm>
                    <a:custGeom>
                      <a:avLst/>
                      <a:gdLst>
                        <a:gd name="T0" fmla="*/ 0 w 251"/>
                        <a:gd name="T1" fmla="*/ 0 h 141"/>
                        <a:gd name="T2" fmla="*/ 250 w 251"/>
                        <a:gd name="T3" fmla="*/ 0 h 141"/>
                        <a:gd name="T4" fmla="*/ 250 w 251"/>
                        <a:gd name="T5" fmla="*/ 140 h 141"/>
                        <a:gd name="T6" fmla="*/ 0 w 251"/>
                        <a:gd name="T7" fmla="*/ 140 h 141"/>
                        <a:gd name="T8" fmla="*/ 0 w 251"/>
                        <a:gd name="T9" fmla="*/ 0 h 14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1"/>
                        <a:gd name="T16" fmla="*/ 0 h 141"/>
                        <a:gd name="T17" fmla="*/ 251 w 251"/>
                        <a:gd name="T18" fmla="*/ 141 h 14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1" h="141">
                          <a:moveTo>
                            <a:pt x="0" y="0"/>
                          </a:moveTo>
                          <a:lnTo>
                            <a:pt x="250" y="0"/>
                          </a:lnTo>
                          <a:lnTo>
                            <a:pt x="250" y="140"/>
                          </a:lnTo>
                          <a:lnTo>
                            <a:pt x="0" y="14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8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740" y="2444"/>
                      <a:ext cx="102" cy="145"/>
                    </a:xfrm>
                    <a:custGeom>
                      <a:avLst/>
                      <a:gdLst>
                        <a:gd name="T0" fmla="*/ 0 w 102"/>
                        <a:gd name="T1" fmla="*/ 2 h 145"/>
                        <a:gd name="T2" fmla="*/ 0 w 102"/>
                        <a:gd name="T3" fmla="*/ 144 h 145"/>
                        <a:gd name="T4" fmla="*/ 101 w 102"/>
                        <a:gd name="T5" fmla="*/ 144 h 145"/>
                        <a:gd name="T6" fmla="*/ 101 w 102"/>
                        <a:gd name="T7" fmla="*/ 0 h 145"/>
                        <a:gd name="T8" fmla="*/ 0 w 102"/>
                        <a:gd name="T9" fmla="*/ 2 h 14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2"/>
                        <a:gd name="T16" fmla="*/ 0 h 145"/>
                        <a:gd name="T17" fmla="*/ 102 w 102"/>
                        <a:gd name="T18" fmla="*/ 145 h 14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2" h="145">
                          <a:moveTo>
                            <a:pt x="0" y="2"/>
                          </a:moveTo>
                          <a:lnTo>
                            <a:pt x="0" y="144"/>
                          </a:lnTo>
                          <a:lnTo>
                            <a:pt x="101" y="144"/>
                          </a:lnTo>
                          <a:lnTo>
                            <a:pt x="101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9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841" y="2448"/>
                      <a:ext cx="181" cy="248"/>
                    </a:xfrm>
                    <a:custGeom>
                      <a:avLst/>
                      <a:gdLst>
                        <a:gd name="T0" fmla="*/ 0 w 181"/>
                        <a:gd name="T1" fmla="*/ 0 h 248"/>
                        <a:gd name="T2" fmla="*/ 180 w 181"/>
                        <a:gd name="T3" fmla="*/ 104 h 248"/>
                        <a:gd name="T4" fmla="*/ 180 w 181"/>
                        <a:gd name="T5" fmla="*/ 247 h 248"/>
                        <a:gd name="T6" fmla="*/ 0 w 181"/>
                        <a:gd name="T7" fmla="*/ 140 h 248"/>
                        <a:gd name="T8" fmla="*/ 0 w 181"/>
                        <a:gd name="T9" fmla="*/ 0 h 2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248"/>
                        <a:gd name="T17" fmla="*/ 181 w 181"/>
                        <a:gd name="T18" fmla="*/ 248 h 2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248">
                          <a:moveTo>
                            <a:pt x="0" y="0"/>
                          </a:moveTo>
                          <a:lnTo>
                            <a:pt x="180" y="104"/>
                          </a:lnTo>
                          <a:lnTo>
                            <a:pt x="180" y="247"/>
                          </a:lnTo>
                          <a:lnTo>
                            <a:pt x="0" y="14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0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2021" y="2552"/>
                      <a:ext cx="84" cy="248"/>
                    </a:xfrm>
                    <a:custGeom>
                      <a:avLst/>
                      <a:gdLst>
                        <a:gd name="T0" fmla="*/ 0 w 84"/>
                        <a:gd name="T1" fmla="*/ 0 h 248"/>
                        <a:gd name="T2" fmla="*/ 83 w 84"/>
                        <a:gd name="T3" fmla="*/ 102 h 248"/>
                        <a:gd name="T4" fmla="*/ 83 w 84"/>
                        <a:gd name="T5" fmla="*/ 247 h 248"/>
                        <a:gd name="T6" fmla="*/ 0 w 84"/>
                        <a:gd name="T7" fmla="*/ 145 h 248"/>
                        <a:gd name="T8" fmla="*/ 0 w 84"/>
                        <a:gd name="T9" fmla="*/ 0 h 2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248"/>
                        <a:gd name="T17" fmla="*/ 84 w 84"/>
                        <a:gd name="T18" fmla="*/ 248 h 2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248">
                          <a:moveTo>
                            <a:pt x="0" y="0"/>
                          </a:moveTo>
                          <a:lnTo>
                            <a:pt x="83" y="102"/>
                          </a:lnTo>
                          <a:lnTo>
                            <a:pt x="83" y="247"/>
                          </a:lnTo>
                          <a:lnTo>
                            <a:pt x="0" y="14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1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104" y="2654"/>
                      <a:ext cx="93" cy="182"/>
                    </a:xfrm>
                    <a:custGeom>
                      <a:avLst/>
                      <a:gdLst>
                        <a:gd name="T0" fmla="*/ 0 w 93"/>
                        <a:gd name="T1" fmla="*/ 0 h 182"/>
                        <a:gd name="T2" fmla="*/ 92 w 93"/>
                        <a:gd name="T3" fmla="*/ 38 h 182"/>
                        <a:gd name="T4" fmla="*/ 92 w 93"/>
                        <a:gd name="T5" fmla="*/ 181 h 182"/>
                        <a:gd name="T6" fmla="*/ 0 w 93"/>
                        <a:gd name="T7" fmla="*/ 143 h 182"/>
                        <a:gd name="T8" fmla="*/ 0 w 93"/>
                        <a:gd name="T9" fmla="*/ 0 h 1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3"/>
                        <a:gd name="T16" fmla="*/ 0 h 182"/>
                        <a:gd name="T17" fmla="*/ 93 w 93"/>
                        <a:gd name="T18" fmla="*/ 182 h 1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3" h="182">
                          <a:moveTo>
                            <a:pt x="0" y="0"/>
                          </a:moveTo>
                          <a:lnTo>
                            <a:pt x="92" y="38"/>
                          </a:lnTo>
                          <a:lnTo>
                            <a:pt x="92" y="181"/>
                          </a:lnTo>
                          <a:lnTo>
                            <a:pt x="0" y="14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2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196" y="2642"/>
                      <a:ext cx="60" cy="190"/>
                    </a:xfrm>
                    <a:custGeom>
                      <a:avLst/>
                      <a:gdLst>
                        <a:gd name="T0" fmla="*/ 59 w 60"/>
                        <a:gd name="T1" fmla="*/ 0 h 190"/>
                        <a:gd name="T2" fmla="*/ 0 w 60"/>
                        <a:gd name="T3" fmla="*/ 50 h 190"/>
                        <a:gd name="T4" fmla="*/ 0 w 60"/>
                        <a:gd name="T5" fmla="*/ 189 h 190"/>
                        <a:gd name="T6" fmla="*/ 59 w 60"/>
                        <a:gd name="T7" fmla="*/ 144 h 190"/>
                        <a:gd name="T8" fmla="*/ 59 w 60"/>
                        <a:gd name="T9" fmla="*/ 0 h 1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0"/>
                        <a:gd name="T16" fmla="*/ 0 h 190"/>
                        <a:gd name="T17" fmla="*/ 60 w 60"/>
                        <a:gd name="T18" fmla="*/ 190 h 1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0" h="190">
                          <a:moveTo>
                            <a:pt x="59" y="0"/>
                          </a:moveTo>
                          <a:lnTo>
                            <a:pt x="0" y="50"/>
                          </a:lnTo>
                          <a:lnTo>
                            <a:pt x="0" y="189"/>
                          </a:lnTo>
                          <a:lnTo>
                            <a:pt x="59" y="144"/>
                          </a:lnTo>
                          <a:lnTo>
                            <a:pt x="59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3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255" y="2642"/>
                      <a:ext cx="116" cy="171"/>
                    </a:xfrm>
                    <a:custGeom>
                      <a:avLst/>
                      <a:gdLst>
                        <a:gd name="T0" fmla="*/ 0 w 116"/>
                        <a:gd name="T1" fmla="*/ 0 h 171"/>
                        <a:gd name="T2" fmla="*/ 115 w 116"/>
                        <a:gd name="T3" fmla="*/ 29 h 171"/>
                        <a:gd name="T4" fmla="*/ 115 w 116"/>
                        <a:gd name="T5" fmla="*/ 170 h 171"/>
                        <a:gd name="T6" fmla="*/ 0 w 116"/>
                        <a:gd name="T7" fmla="*/ 146 h 171"/>
                        <a:gd name="T8" fmla="*/ 0 w 116"/>
                        <a:gd name="T9" fmla="*/ 0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171"/>
                        <a:gd name="T17" fmla="*/ 116 w 11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171">
                          <a:moveTo>
                            <a:pt x="0" y="0"/>
                          </a:moveTo>
                          <a:lnTo>
                            <a:pt x="115" y="29"/>
                          </a:lnTo>
                          <a:lnTo>
                            <a:pt x="115" y="170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4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517" y="2835"/>
                      <a:ext cx="221" cy="199"/>
                    </a:xfrm>
                    <a:custGeom>
                      <a:avLst/>
                      <a:gdLst>
                        <a:gd name="T0" fmla="*/ 0 w 221"/>
                        <a:gd name="T1" fmla="*/ 0 h 199"/>
                        <a:gd name="T2" fmla="*/ 220 w 221"/>
                        <a:gd name="T3" fmla="*/ 51 h 199"/>
                        <a:gd name="T4" fmla="*/ 220 w 221"/>
                        <a:gd name="T5" fmla="*/ 198 h 199"/>
                        <a:gd name="T6" fmla="*/ 0 w 221"/>
                        <a:gd name="T7" fmla="*/ 146 h 199"/>
                        <a:gd name="T8" fmla="*/ 0 w 221"/>
                        <a:gd name="T9" fmla="*/ 0 h 19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1"/>
                        <a:gd name="T16" fmla="*/ 0 h 199"/>
                        <a:gd name="T17" fmla="*/ 221 w 221"/>
                        <a:gd name="T18" fmla="*/ 199 h 19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1" h="199">
                          <a:moveTo>
                            <a:pt x="0" y="0"/>
                          </a:moveTo>
                          <a:lnTo>
                            <a:pt x="220" y="51"/>
                          </a:lnTo>
                          <a:lnTo>
                            <a:pt x="220" y="198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5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370" y="2667"/>
                      <a:ext cx="148" cy="316"/>
                    </a:xfrm>
                    <a:custGeom>
                      <a:avLst/>
                      <a:gdLst>
                        <a:gd name="T0" fmla="*/ 0 w 148"/>
                        <a:gd name="T1" fmla="*/ 0 h 316"/>
                        <a:gd name="T2" fmla="*/ 147 w 148"/>
                        <a:gd name="T3" fmla="*/ 170 h 316"/>
                        <a:gd name="T4" fmla="*/ 147 w 148"/>
                        <a:gd name="T5" fmla="*/ 315 h 316"/>
                        <a:gd name="T6" fmla="*/ 0 w 148"/>
                        <a:gd name="T7" fmla="*/ 147 h 316"/>
                        <a:gd name="T8" fmla="*/ 0 w 148"/>
                        <a:gd name="T9" fmla="*/ 0 h 3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8"/>
                        <a:gd name="T16" fmla="*/ 0 h 316"/>
                        <a:gd name="T17" fmla="*/ 148 w 148"/>
                        <a:gd name="T18" fmla="*/ 316 h 3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8" h="316">
                          <a:moveTo>
                            <a:pt x="0" y="0"/>
                          </a:moveTo>
                          <a:lnTo>
                            <a:pt x="147" y="170"/>
                          </a:lnTo>
                          <a:lnTo>
                            <a:pt x="147" y="315"/>
                          </a:lnTo>
                          <a:lnTo>
                            <a:pt x="0" y="14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6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52" y="1141"/>
                      <a:ext cx="51" cy="243"/>
                    </a:xfrm>
                    <a:custGeom>
                      <a:avLst/>
                      <a:gdLst>
                        <a:gd name="T0" fmla="*/ 0 w 51"/>
                        <a:gd name="T1" fmla="*/ 0 h 243"/>
                        <a:gd name="T2" fmla="*/ 50 w 51"/>
                        <a:gd name="T3" fmla="*/ 149 h 243"/>
                        <a:gd name="T4" fmla="*/ 34 w 51"/>
                        <a:gd name="T5" fmla="*/ 242 h 243"/>
                        <a:gd name="T6" fmla="*/ 0 w 51"/>
                        <a:gd name="T7" fmla="*/ 147 h 243"/>
                        <a:gd name="T8" fmla="*/ 0 w 51"/>
                        <a:gd name="T9" fmla="*/ 0 h 2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243"/>
                        <a:gd name="T17" fmla="*/ 51 w 51"/>
                        <a:gd name="T18" fmla="*/ 243 h 24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243">
                          <a:moveTo>
                            <a:pt x="0" y="0"/>
                          </a:moveTo>
                          <a:lnTo>
                            <a:pt x="50" y="149"/>
                          </a:lnTo>
                          <a:lnTo>
                            <a:pt x="34" y="242"/>
                          </a:lnTo>
                          <a:lnTo>
                            <a:pt x="0" y="14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7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50" y="1760"/>
                      <a:ext cx="78" cy="203"/>
                    </a:xfrm>
                    <a:custGeom>
                      <a:avLst/>
                      <a:gdLst>
                        <a:gd name="T0" fmla="*/ 0 w 78"/>
                        <a:gd name="T1" fmla="*/ 0 h 203"/>
                        <a:gd name="T2" fmla="*/ 77 w 78"/>
                        <a:gd name="T3" fmla="*/ 76 h 203"/>
                        <a:gd name="T4" fmla="*/ 62 w 78"/>
                        <a:gd name="T5" fmla="*/ 125 h 203"/>
                        <a:gd name="T6" fmla="*/ 62 w 78"/>
                        <a:gd name="T7" fmla="*/ 202 h 203"/>
                        <a:gd name="T8" fmla="*/ 0 w 78"/>
                        <a:gd name="T9" fmla="*/ 146 h 203"/>
                        <a:gd name="T10" fmla="*/ 0 w 78"/>
                        <a:gd name="T11" fmla="*/ 0 h 20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8"/>
                        <a:gd name="T19" fmla="*/ 0 h 203"/>
                        <a:gd name="T20" fmla="*/ 78 w 78"/>
                        <a:gd name="T21" fmla="*/ 203 h 20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8" h="203">
                          <a:moveTo>
                            <a:pt x="0" y="0"/>
                          </a:moveTo>
                          <a:lnTo>
                            <a:pt x="77" y="76"/>
                          </a:lnTo>
                          <a:lnTo>
                            <a:pt x="62" y="125"/>
                          </a:lnTo>
                          <a:lnTo>
                            <a:pt x="62" y="202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43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170" y="1114"/>
                    <a:ext cx="919" cy="577"/>
                    <a:chOff x="3170" y="1114"/>
                    <a:chExt cx="919" cy="577"/>
                  </a:xfrm>
                  <a:grpFill/>
                </p:grpSpPr>
                <p:sp>
                  <p:nvSpPr>
                    <p:cNvPr id="144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3667" y="1299"/>
                      <a:ext cx="289" cy="170"/>
                    </a:xfrm>
                    <a:custGeom>
                      <a:avLst/>
                      <a:gdLst>
                        <a:gd name="T0" fmla="*/ 0 w 289"/>
                        <a:gd name="T1" fmla="*/ 25 h 170"/>
                        <a:gd name="T2" fmla="*/ 288 w 289"/>
                        <a:gd name="T3" fmla="*/ 0 h 170"/>
                        <a:gd name="T4" fmla="*/ 288 w 289"/>
                        <a:gd name="T5" fmla="*/ 140 h 170"/>
                        <a:gd name="T6" fmla="*/ 0 w 289"/>
                        <a:gd name="T7" fmla="*/ 169 h 170"/>
                        <a:gd name="T8" fmla="*/ 0 w 289"/>
                        <a:gd name="T9" fmla="*/ 25 h 17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9"/>
                        <a:gd name="T16" fmla="*/ 0 h 170"/>
                        <a:gd name="T17" fmla="*/ 289 w 289"/>
                        <a:gd name="T18" fmla="*/ 170 h 17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9" h="170">
                          <a:moveTo>
                            <a:pt x="0" y="25"/>
                          </a:moveTo>
                          <a:lnTo>
                            <a:pt x="288" y="0"/>
                          </a:lnTo>
                          <a:lnTo>
                            <a:pt x="288" y="140"/>
                          </a:lnTo>
                          <a:lnTo>
                            <a:pt x="0" y="169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5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3568" y="1324"/>
                      <a:ext cx="114" cy="220"/>
                    </a:xfrm>
                    <a:custGeom>
                      <a:avLst/>
                      <a:gdLst>
                        <a:gd name="T0" fmla="*/ 113 w 114"/>
                        <a:gd name="T1" fmla="*/ 0 h 220"/>
                        <a:gd name="T2" fmla="*/ 113 w 114"/>
                        <a:gd name="T3" fmla="*/ 144 h 220"/>
                        <a:gd name="T4" fmla="*/ 0 w 114"/>
                        <a:gd name="T5" fmla="*/ 219 h 220"/>
                        <a:gd name="T6" fmla="*/ 0 w 114"/>
                        <a:gd name="T7" fmla="*/ 76 h 220"/>
                        <a:gd name="T8" fmla="*/ 113 w 114"/>
                        <a:gd name="T9" fmla="*/ 0 h 2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4"/>
                        <a:gd name="T16" fmla="*/ 0 h 220"/>
                        <a:gd name="T17" fmla="*/ 114 w 114"/>
                        <a:gd name="T18" fmla="*/ 220 h 2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4" h="220">
                          <a:moveTo>
                            <a:pt x="113" y="0"/>
                          </a:moveTo>
                          <a:lnTo>
                            <a:pt x="113" y="144"/>
                          </a:lnTo>
                          <a:lnTo>
                            <a:pt x="0" y="219"/>
                          </a:lnTo>
                          <a:lnTo>
                            <a:pt x="0" y="76"/>
                          </a:lnTo>
                          <a:lnTo>
                            <a:pt x="113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3170" y="1114"/>
                      <a:ext cx="165" cy="151"/>
                    </a:xfrm>
                    <a:custGeom>
                      <a:avLst/>
                      <a:gdLst>
                        <a:gd name="T0" fmla="*/ 164 w 165"/>
                        <a:gd name="T1" fmla="*/ 0 h 151"/>
                        <a:gd name="T2" fmla="*/ 19 w 165"/>
                        <a:gd name="T3" fmla="*/ 91 h 151"/>
                        <a:gd name="T4" fmla="*/ 0 w 165"/>
                        <a:gd name="T5" fmla="*/ 144 h 151"/>
                        <a:gd name="T6" fmla="*/ 130 w 165"/>
                        <a:gd name="T7" fmla="*/ 114 h 151"/>
                        <a:gd name="T8" fmla="*/ 164 w 165"/>
                        <a:gd name="T9" fmla="*/ 150 h 151"/>
                        <a:gd name="T10" fmla="*/ 164 w 165"/>
                        <a:gd name="T11" fmla="*/ 0 h 15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5"/>
                        <a:gd name="T19" fmla="*/ 0 h 151"/>
                        <a:gd name="T20" fmla="*/ 165 w 165"/>
                        <a:gd name="T21" fmla="*/ 151 h 15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5" h="151">
                          <a:moveTo>
                            <a:pt x="164" y="0"/>
                          </a:moveTo>
                          <a:lnTo>
                            <a:pt x="19" y="91"/>
                          </a:lnTo>
                          <a:lnTo>
                            <a:pt x="0" y="144"/>
                          </a:lnTo>
                          <a:lnTo>
                            <a:pt x="130" y="114"/>
                          </a:lnTo>
                          <a:lnTo>
                            <a:pt x="164" y="150"/>
                          </a:lnTo>
                          <a:lnTo>
                            <a:pt x="164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517" y="1199"/>
                      <a:ext cx="90" cy="77"/>
                    </a:xfrm>
                    <a:custGeom>
                      <a:avLst/>
                      <a:gdLst>
                        <a:gd name="T0" fmla="*/ 89 w 90"/>
                        <a:gd name="T1" fmla="*/ 0 h 77"/>
                        <a:gd name="T2" fmla="*/ 0 w 90"/>
                        <a:gd name="T3" fmla="*/ 51 h 77"/>
                        <a:gd name="T4" fmla="*/ 89 w 90"/>
                        <a:gd name="T5" fmla="*/ 76 h 77"/>
                        <a:gd name="T6" fmla="*/ 89 w 90"/>
                        <a:gd name="T7" fmla="*/ 0 h 7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0"/>
                        <a:gd name="T13" fmla="*/ 0 h 77"/>
                        <a:gd name="T14" fmla="*/ 90 w 90"/>
                        <a:gd name="T15" fmla="*/ 77 h 7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0" h="77">
                          <a:moveTo>
                            <a:pt x="89" y="0"/>
                          </a:moveTo>
                          <a:lnTo>
                            <a:pt x="0" y="51"/>
                          </a:lnTo>
                          <a:lnTo>
                            <a:pt x="89" y="76"/>
                          </a:lnTo>
                          <a:lnTo>
                            <a:pt x="89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3610" y="1405"/>
                      <a:ext cx="64" cy="209"/>
                    </a:xfrm>
                    <a:custGeom>
                      <a:avLst/>
                      <a:gdLst>
                        <a:gd name="T0" fmla="*/ 63 w 64"/>
                        <a:gd name="T1" fmla="*/ 0 h 209"/>
                        <a:gd name="T2" fmla="*/ 0 w 64"/>
                        <a:gd name="T3" fmla="*/ 57 h 209"/>
                        <a:gd name="T4" fmla="*/ 0 w 64"/>
                        <a:gd name="T5" fmla="*/ 208 h 209"/>
                        <a:gd name="T6" fmla="*/ 63 w 64"/>
                        <a:gd name="T7" fmla="*/ 146 h 209"/>
                        <a:gd name="T8" fmla="*/ 63 w 64"/>
                        <a:gd name="T9" fmla="*/ 0 h 2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209"/>
                        <a:gd name="T17" fmla="*/ 64 w 64"/>
                        <a:gd name="T18" fmla="*/ 209 h 2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209">
                          <a:moveTo>
                            <a:pt x="63" y="0"/>
                          </a:moveTo>
                          <a:lnTo>
                            <a:pt x="0" y="57"/>
                          </a:lnTo>
                          <a:lnTo>
                            <a:pt x="0" y="208"/>
                          </a:lnTo>
                          <a:lnTo>
                            <a:pt x="63" y="146"/>
                          </a:lnTo>
                          <a:lnTo>
                            <a:pt x="63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9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3582" y="1473"/>
                      <a:ext cx="25" cy="171"/>
                    </a:xfrm>
                    <a:custGeom>
                      <a:avLst/>
                      <a:gdLst>
                        <a:gd name="T0" fmla="*/ 24 w 25"/>
                        <a:gd name="T1" fmla="*/ 0 h 171"/>
                        <a:gd name="T2" fmla="*/ 24 w 25"/>
                        <a:gd name="T3" fmla="*/ 138 h 171"/>
                        <a:gd name="T4" fmla="*/ 18 w 25"/>
                        <a:gd name="T5" fmla="*/ 170 h 171"/>
                        <a:gd name="T6" fmla="*/ 0 w 25"/>
                        <a:gd name="T7" fmla="*/ 134 h 171"/>
                        <a:gd name="T8" fmla="*/ 24 w 25"/>
                        <a:gd name="T9" fmla="*/ 0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71"/>
                        <a:gd name="T17" fmla="*/ 25 w 25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71">
                          <a:moveTo>
                            <a:pt x="24" y="0"/>
                          </a:moveTo>
                          <a:lnTo>
                            <a:pt x="24" y="138"/>
                          </a:lnTo>
                          <a:lnTo>
                            <a:pt x="18" y="170"/>
                          </a:lnTo>
                          <a:lnTo>
                            <a:pt x="0" y="134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0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955" y="1437"/>
                      <a:ext cx="80" cy="79"/>
                    </a:xfrm>
                    <a:custGeom>
                      <a:avLst/>
                      <a:gdLst>
                        <a:gd name="T0" fmla="*/ 79 w 80"/>
                        <a:gd name="T1" fmla="*/ 0 h 79"/>
                        <a:gd name="T2" fmla="*/ 0 w 80"/>
                        <a:gd name="T3" fmla="*/ 55 h 79"/>
                        <a:gd name="T4" fmla="*/ 22 w 80"/>
                        <a:gd name="T5" fmla="*/ 78 h 79"/>
                        <a:gd name="T6" fmla="*/ 79 w 80"/>
                        <a:gd name="T7" fmla="*/ 55 h 79"/>
                        <a:gd name="T8" fmla="*/ 79 w 80"/>
                        <a:gd name="T9" fmla="*/ 0 h 7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0"/>
                        <a:gd name="T16" fmla="*/ 0 h 79"/>
                        <a:gd name="T17" fmla="*/ 80 w 80"/>
                        <a:gd name="T18" fmla="*/ 79 h 7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0" h="79">
                          <a:moveTo>
                            <a:pt x="79" y="0"/>
                          </a:moveTo>
                          <a:lnTo>
                            <a:pt x="0" y="55"/>
                          </a:lnTo>
                          <a:lnTo>
                            <a:pt x="22" y="78"/>
                          </a:lnTo>
                          <a:lnTo>
                            <a:pt x="79" y="55"/>
                          </a:lnTo>
                          <a:lnTo>
                            <a:pt x="79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1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4007" y="1581"/>
                      <a:ext cx="82" cy="110"/>
                    </a:xfrm>
                    <a:custGeom>
                      <a:avLst/>
                      <a:gdLst>
                        <a:gd name="T0" fmla="*/ 81 w 82"/>
                        <a:gd name="T1" fmla="*/ 0 h 110"/>
                        <a:gd name="T2" fmla="*/ 0 w 82"/>
                        <a:gd name="T3" fmla="*/ 74 h 110"/>
                        <a:gd name="T4" fmla="*/ 0 w 82"/>
                        <a:gd name="T5" fmla="*/ 87 h 110"/>
                        <a:gd name="T6" fmla="*/ 61 w 82"/>
                        <a:gd name="T7" fmla="*/ 109 h 110"/>
                        <a:gd name="T8" fmla="*/ 81 w 82"/>
                        <a:gd name="T9" fmla="*/ 109 h 110"/>
                        <a:gd name="T10" fmla="*/ 81 w 82"/>
                        <a:gd name="T11" fmla="*/ 0 h 1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2"/>
                        <a:gd name="T19" fmla="*/ 0 h 110"/>
                        <a:gd name="T20" fmla="*/ 82 w 82"/>
                        <a:gd name="T21" fmla="*/ 110 h 1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2" h="110">
                          <a:moveTo>
                            <a:pt x="81" y="0"/>
                          </a:moveTo>
                          <a:lnTo>
                            <a:pt x="0" y="74"/>
                          </a:lnTo>
                          <a:lnTo>
                            <a:pt x="0" y="87"/>
                          </a:lnTo>
                          <a:lnTo>
                            <a:pt x="61" y="109"/>
                          </a:lnTo>
                          <a:lnTo>
                            <a:pt x="81" y="109"/>
                          </a:lnTo>
                          <a:lnTo>
                            <a:pt x="81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4" name="Group 70"/>
                <p:cNvGrpSpPr>
                  <a:grpSpLocks/>
                </p:cNvGrpSpPr>
                <p:nvPr/>
              </p:nvGrpSpPr>
              <p:grpSpPr bwMode="auto">
                <a:xfrm>
                  <a:off x="250" y="1056"/>
                  <a:ext cx="5253" cy="1920"/>
                  <a:chOff x="250" y="1056"/>
                  <a:chExt cx="5253" cy="1920"/>
                </a:xfrm>
                <a:grpFill/>
              </p:grpSpPr>
              <p:grpSp>
                <p:nvGrpSpPr>
                  <p:cNvPr id="8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4272" y="1197"/>
                    <a:ext cx="1231" cy="806"/>
                    <a:chOff x="4272" y="1197"/>
                    <a:chExt cx="1231" cy="806"/>
                  </a:xfrm>
                  <a:grpFill/>
                </p:grpSpPr>
                <p:sp>
                  <p:nvSpPr>
                    <p:cNvPr id="127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4272" y="1613"/>
                      <a:ext cx="511" cy="214"/>
                    </a:xfrm>
                    <a:custGeom>
                      <a:avLst/>
                      <a:gdLst>
                        <a:gd name="T0" fmla="*/ 0 w 511"/>
                        <a:gd name="T1" fmla="*/ 40 h 214"/>
                        <a:gd name="T2" fmla="*/ 74 w 511"/>
                        <a:gd name="T3" fmla="*/ 0 h 214"/>
                        <a:gd name="T4" fmla="*/ 74 w 511"/>
                        <a:gd name="T5" fmla="*/ 38 h 214"/>
                        <a:gd name="T6" fmla="*/ 452 w 511"/>
                        <a:gd name="T7" fmla="*/ 38 h 214"/>
                        <a:gd name="T8" fmla="*/ 510 w 511"/>
                        <a:gd name="T9" fmla="*/ 102 h 214"/>
                        <a:gd name="T10" fmla="*/ 476 w 511"/>
                        <a:gd name="T11" fmla="*/ 121 h 214"/>
                        <a:gd name="T12" fmla="*/ 508 w 511"/>
                        <a:gd name="T13" fmla="*/ 174 h 214"/>
                        <a:gd name="T14" fmla="*/ 476 w 511"/>
                        <a:gd name="T15" fmla="*/ 196 h 214"/>
                        <a:gd name="T16" fmla="*/ 387 w 511"/>
                        <a:gd name="T17" fmla="*/ 196 h 214"/>
                        <a:gd name="T18" fmla="*/ 387 w 511"/>
                        <a:gd name="T19" fmla="*/ 213 h 214"/>
                        <a:gd name="T20" fmla="*/ 0 w 511"/>
                        <a:gd name="T21" fmla="*/ 213 h 214"/>
                        <a:gd name="T22" fmla="*/ 0 w 511"/>
                        <a:gd name="T23" fmla="*/ 40 h 2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11"/>
                        <a:gd name="T37" fmla="*/ 0 h 214"/>
                        <a:gd name="T38" fmla="*/ 511 w 511"/>
                        <a:gd name="T39" fmla="*/ 214 h 2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11" h="214">
                          <a:moveTo>
                            <a:pt x="0" y="40"/>
                          </a:moveTo>
                          <a:lnTo>
                            <a:pt x="74" y="0"/>
                          </a:lnTo>
                          <a:lnTo>
                            <a:pt x="74" y="38"/>
                          </a:lnTo>
                          <a:lnTo>
                            <a:pt x="452" y="38"/>
                          </a:lnTo>
                          <a:lnTo>
                            <a:pt x="510" y="102"/>
                          </a:lnTo>
                          <a:lnTo>
                            <a:pt x="476" y="121"/>
                          </a:lnTo>
                          <a:lnTo>
                            <a:pt x="508" y="174"/>
                          </a:lnTo>
                          <a:lnTo>
                            <a:pt x="476" y="196"/>
                          </a:lnTo>
                          <a:lnTo>
                            <a:pt x="387" y="196"/>
                          </a:lnTo>
                          <a:lnTo>
                            <a:pt x="387" y="213"/>
                          </a:lnTo>
                          <a:lnTo>
                            <a:pt x="0" y="213"/>
                          </a:lnTo>
                          <a:lnTo>
                            <a:pt x="0" y="4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8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4344" y="1392"/>
                      <a:ext cx="574" cy="350"/>
                    </a:xfrm>
                    <a:custGeom>
                      <a:avLst/>
                      <a:gdLst>
                        <a:gd name="T0" fmla="*/ 0 w 574"/>
                        <a:gd name="T1" fmla="*/ 221 h 350"/>
                        <a:gd name="T2" fmla="*/ 0 w 574"/>
                        <a:gd name="T3" fmla="*/ 259 h 350"/>
                        <a:gd name="T4" fmla="*/ 377 w 574"/>
                        <a:gd name="T5" fmla="*/ 259 h 350"/>
                        <a:gd name="T6" fmla="*/ 436 w 574"/>
                        <a:gd name="T7" fmla="*/ 321 h 350"/>
                        <a:gd name="T8" fmla="*/ 507 w 574"/>
                        <a:gd name="T9" fmla="*/ 331 h 350"/>
                        <a:gd name="T10" fmla="*/ 509 w 574"/>
                        <a:gd name="T11" fmla="*/ 349 h 350"/>
                        <a:gd name="T12" fmla="*/ 559 w 574"/>
                        <a:gd name="T13" fmla="*/ 323 h 350"/>
                        <a:gd name="T14" fmla="*/ 573 w 574"/>
                        <a:gd name="T15" fmla="*/ 206 h 350"/>
                        <a:gd name="T16" fmla="*/ 573 w 574"/>
                        <a:gd name="T17" fmla="*/ 127 h 350"/>
                        <a:gd name="T18" fmla="*/ 551 w 574"/>
                        <a:gd name="T19" fmla="*/ 113 h 350"/>
                        <a:gd name="T20" fmla="*/ 561 w 574"/>
                        <a:gd name="T21" fmla="*/ 0 h 350"/>
                        <a:gd name="T22" fmla="*/ 440 w 574"/>
                        <a:gd name="T23" fmla="*/ 0 h 350"/>
                        <a:gd name="T24" fmla="*/ 307 w 574"/>
                        <a:gd name="T25" fmla="*/ 91 h 350"/>
                        <a:gd name="T26" fmla="*/ 329 w 574"/>
                        <a:gd name="T27" fmla="*/ 121 h 350"/>
                        <a:gd name="T28" fmla="*/ 248 w 574"/>
                        <a:gd name="T29" fmla="*/ 161 h 350"/>
                        <a:gd name="T30" fmla="*/ 146 w 574"/>
                        <a:gd name="T31" fmla="*/ 151 h 350"/>
                        <a:gd name="T32" fmla="*/ 57 w 574"/>
                        <a:gd name="T33" fmla="*/ 151 h 350"/>
                        <a:gd name="T34" fmla="*/ 37 w 574"/>
                        <a:gd name="T35" fmla="*/ 193 h 350"/>
                        <a:gd name="T36" fmla="*/ 0 w 574"/>
                        <a:gd name="T37" fmla="*/ 221 h 35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574"/>
                        <a:gd name="T58" fmla="*/ 0 h 350"/>
                        <a:gd name="T59" fmla="*/ 574 w 574"/>
                        <a:gd name="T60" fmla="*/ 350 h 350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574" h="350">
                          <a:moveTo>
                            <a:pt x="0" y="221"/>
                          </a:moveTo>
                          <a:lnTo>
                            <a:pt x="0" y="259"/>
                          </a:lnTo>
                          <a:lnTo>
                            <a:pt x="377" y="259"/>
                          </a:lnTo>
                          <a:lnTo>
                            <a:pt x="436" y="321"/>
                          </a:lnTo>
                          <a:lnTo>
                            <a:pt x="507" y="331"/>
                          </a:lnTo>
                          <a:lnTo>
                            <a:pt x="509" y="349"/>
                          </a:lnTo>
                          <a:lnTo>
                            <a:pt x="559" y="323"/>
                          </a:lnTo>
                          <a:lnTo>
                            <a:pt x="573" y="206"/>
                          </a:lnTo>
                          <a:lnTo>
                            <a:pt x="573" y="127"/>
                          </a:lnTo>
                          <a:lnTo>
                            <a:pt x="551" y="113"/>
                          </a:lnTo>
                          <a:lnTo>
                            <a:pt x="561" y="0"/>
                          </a:lnTo>
                          <a:lnTo>
                            <a:pt x="440" y="0"/>
                          </a:lnTo>
                          <a:lnTo>
                            <a:pt x="307" y="91"/>
                          </a:lnTo>
                          <a:lnTo>
                            <a:pt x="329" y="121"/>
                          </a:lnTo>
                          <a:lnTo>
                            <a:pt x="248" y="161"/>
                          </a:lnTo>
                          <a:lnTo>
                            <a:pt x="146" y="151"/>
                          </a:lnTo>
                          <a:lnTo>
                            <a:pt x="57" y="151"/>
                          </a:lnTo>
                          <a:lnTo>
                            <a:pt x="37" y="193"/>
                          </a:lnTo>
                          <a:lnTo>
                            <a:pt x="0" y="221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9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891" y="1394"/>
                      <a:ext cx="213" cy="180"/>
                    </a:xfrm>
                    <a:custGeom>
                      <a:avLst/>
                      <a:gdLst>
                        <a:gd name="T0" fmla="*/ 14 w 213"/>
                        <a:gd name="T1" fmla="*/ 0 h 180"/>
                        <a:gd name="T2" fmla="*/ 212 w 213"/>
                        <a:gd name="T3" fmla="*/ 0 h 180"/>
                        <a:gd name="T4" fmla="*/ 204 w 213"/>
                        <a:gd name="T5" fmla="*/ 43 h 180"/>
                        <a:gd name="T6" fmla="*/ 169 w 213"/>
                        <a:gd name="T7" fmla="*/ 53 h 180"/>
                        <a:gd name="T8" fmla="*/ 113 w 213"/>
                        <a:gd name="T9" fmla="*/ 179 h 180"/>
                        <a:gd name="T10" fmla="*/ 24 w 213"/>
                        <a:gd name="T11" fmla="*/ 179 h 180"/>
                        <a:gd name="T12" fmla="*/ 24 w 213"/>
                        <a:gd name="T13" fmla="*/ 123 h 180"/>
                        <a:gd name="T14" fmla="*/ 0 w 213"/>
                        <a:gd name="T15" fmla="*/ 109 h 180"/>
                        <a:gd name="T16" fmla="*/ 14 w 213"/>
                        <a:gd name="T17" fmla="*/ 0 h 18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3"/>
                        <a:gd name="T28" fmla="*/ 0 h 180"/>
                        <a:gd name="T29" fmla="*/ 213 w 213"/>
                        <a:gd name="T30" fmla="*/ 180 h 18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3" h="180">
                          <a:moveTo>
                            <a:pt x="14" y="0"/>
                          </a:moveTo>
                          <a:lnTo>
                            <a:pt x="212" y="0"/>
                          </a:lnTo>
                          <a:lnTo>
                            <a:pt x="204" y="43"/>
                          </a:lnTo>
                          <a:lnTo>
                            <a:pt x="169" y="53"/>
                          </a:lnTo>
                          <a:lnTo>
                            <a:pt x="113" y="179"/>
                          </a:lnTo>
                          <a:lnTo>
                            <a:pt x="24" y="179"/>
                          </a:lnTo>
                          <a:lnTo>
                            <a:pt x="24" y="123"/>
                          </a:lnTo>
                          <a:lnTo>
                            <a:pt x="0" y="109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5004" y="1332"/>
                      <a:ext cx="162" cy="242"/>
                    </a:xfrm>
                    <a:custGeom>
                      <a:avLst/>
                      <a:gdLst>
                        <a:gd name="T0" fmla="*/ 99 w 162"/>
                        <a:gd name="T1" fmla="*/ 64 h 242"/>
                        <a:gd name="T2" fmla="*/ 161 w 162"/>
                        <a:gd name="T3" fmla="*/ 0 h 242"/>
                        <a:gd name="T4" fmla="*/ 161 w 162"/>
                        <a:gd name="T5" fmla="*/ 221 h 242"/>
                        <a:gd name="T6" fmla="*/ 103 w 162"/>
                        <a:gd name="T7" fmla="*/ 241 h 242"/>
                        <a:gd name="T8" fmla="*/ 0 w 162"/>
                        <a:gd name="T9" fmla="*/ 239 h 242"/>
                        <a:gd name="T10" fmla="*/ 56 w 162"/>
                        <a:gd name="T11" fmla="*/ 119 h 242"/>
                        <a:gd name="T12" fmla="*/ 93 w 162"/>
                        <a:gd name="T13" fmla="*/ 107 h 242"/>
                        <a:gd name="T14" fmla="*/ 99 w 162"/>
                        <a:gd name="T15" fmla="*/ 64 h 24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62"/>
                        <a:gd name="T25" fmla="*/ 0 h 242"/>
                        <a:gd name="T26" fmla="*/ 162 w 162"/>
                        <a:gd name="T27" fmla="*/ 242 h 24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62" h="242">
                          <a:moveTo>
                            <a:pt x="99" y="64"/>
                          </a:moveTo>
                          <a:lnTo>
                            <a:pt x="161" y="0"/>
                          </a:lnTo>
                          <a:lnTo>
                            <a:pt x="161" y="221"/>
                          </a:lnTo>
                          <a:lnTo>
                            <a:pt x="103" y="241"/>
                          </a:lnTo>
                          <a:lnTo>
                            <a:pt x="0" y="239"/>
                          </a:lnTo>
                          <a:lnTo>
                            <a:pt x="56" y="119"/>
                          </a:lnTo>
                          <a:lnTo>
                            <a:pt x="93" y="107"/>
                          </a:lnTo>
                          <a:lnTo>
                            <a:pt x="99" y="64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5165" y="1197"/>
                      <a:ext cx="338" cy="355"/>
                    </a:xfrm>
                    <a:custGeom>
                      <a:avLst/>
                      <a:gdLst>
                        <a:gd name="T0" fmla="*/ 0 w 338"/>
                        <a:gd name="T1" fmla="*/ 138 h 355"/>
                        <a:gd name="T2" fmla="*/ 0 w 338"/>
                        <a:gd name="T3" fmla="*/ 354 h 355"/>
                        <a:gd name="T4" fmla="*/ 81 w 338"/>
                        <a:gd name="T5" fmla="*/ 322 h 355"/>
                        <a:gd name="T6" fmla="*/ 87 w 338"/>
                        <a:gd name="T7" fmla="*/ 293 h 355"/>
                        <a:gd name="T8" fmla="*/ 337 w 338"/>
                        <a:gd name="T9" fmla="*/ 169 h 355"/>
                        <a:gd name="T10" fmla="*/ 323 w 338"/>
                        <a:gd name="T11" fmla="*/ 121 h 355"/>
                        <a:gd name="T12" fmla="*/ 279 w 338"/>
                        <a:gd name="T13" fmla="*/ 108 h 355"/>
                        <a:gd name="T14" fmla="*/ 250 w 338"/>
                        <a:gd name="T15" fmla="*/ 6 h 355"/>
                        <a:gd name="T16" fmla="*/ 182 w 338"/>
                        <a:gd name="T17" fmla="*/ 19 h 355"/>
                        <a:gd name="T18" fmla="*/ 147 w 338"/>
                        <a:gd name="T19" fmla="*/ 0 h 355"/>
                        <a:gd name="T20" fmla="*/ 81 w 338"/>
                        <a:gd name="T21" fmla="*/ 36 h 355"/>
                        <a:gd name="T22" fmla="*/ 0 w 338"/>
                        <a:gd name="T23" fmla="*/ 138 h 35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38"/>
                        <a:gd name="T37" fmla="*/ 0 h 355"/>
                        <a:gd name="T38" fmla="*/ 338 w 338"/>
                        <a:gd name="T39" fmla="*/ 355 h 35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38" h="355">
                          <a:moveTo>
                            <a:pt x="0" y="138"/>
                          </a:moveTo>
                          <a:lnTo>
                            <a:pt x="0" y="354"/>
                          </a:lnTo>
                          <a:lnTo>
                            <a:pt x="81" y="322"/>
                          </a:lnTo>
                          <a:lnTo>
                            <a:pt x="87" y="293"/>
                          </a:lnTo>
                          <a:lnTo>
                            <a:pt x="337" y="169"/>
                          </a:lnTo>
                          <a:lnTo>
                            <a:pt x="323" y="121"/>
                          </a:lnTo>
                          <a:lnTo>
                            <a:pt x="279" y="108"/>
                          </a:lnTo>
                          <a:lnTo>
                            <a:pt x="250" y="6"/>
                          </a:lnTo>
                          <a:lnTo>
                            <a:pt x="182" y="19"/>
                          </a:lnTo>
                          <a:lnTo>
                            <a:pt x="147" y="0"/>
                          </a:lnTo>
                          <a:lnTo>
                            <a:pt x="81" y="36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911" y="1558"/>
                      <a:ext cx="328" cy="130"/>
                    </a:xfrm>
                    <a:custGeom>
                      <a:avLst/>
                      <a:gdLst>
                        <a:gd name="T0" fmla="*/ 8 w 328"/>
                        <a:gd name="T1" fmla="*/ 15 h 130"/>
                        <a:gd name="T2" fmla="*/ 196 w 328"/>
                        <a:gd name="T3" fmla="*/ 15 h 130"/>
                        <a:gd name="T4" fmla="*/ 244 w 328"/>
                        <a:gd name="T5" fmla="*/ 0 h 130"/>
                        <a:gd name="T6" fmla="*/ 266 w 328"/>
                        <a:gd name="T7" fmla="*/ 34 h 130"/>
                        <a:gd name="T8" fmla="*/ 236 w 328"/>
                        <a:gd name="T9" fmla="*/ 55 h 130"/>
                        <a:gd name="T10" fmla="*/ 280 w 328"/>
                        <a:gd name="T11" fmla="*/ 110 h 130"/>
                        <a:gd name="T12" fmla="*/ 327 w 328"/>
                        <a:gd name="T13" fmla="*/ 110 h 130"/>
                        <a:gd name="T14" fmla="*/ 258 w 328"/>
                        <a:gd name="T15" fmla="*/ 129 h 130"/>
                        <a:gd name="T16" fmla="*/ 194 w 328"/>
                        <a:gd name="T17" fmla="*/ 85 h 130"/>
                        <a:gd name="T18" fmla="*/ 0 w 328"/>
                        <a:gd name="T19" fmla="*/ 85 h 130"/>
                        <a:gd name="T20" fmla="*/ 8 w 328"/>
                        <a:gd name="T21" fmla="*/ 15 h 13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28"/>
                        <a:gd name="T34" fmla="*/ 0 h 130"/>
                        <a:gd name="T35" fmla="*/ 328 w 328"/>
                        <a:gd name="T36" fmla="*/ 130 h 13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28" h="130">
                          <a:moveTo>
                            <a:pt x="8" y="15"/>
                          </a:moveTo>
                          <a:lnTo>
                            <a:pt x="196" y="15"/>
                          </a:lnTo>
                          <a:lnTo>
                            <a:pt x="244" y="0"/>
                          </a:lnTo>
                          <a:lnTo>
                            <a:pt x="266" y="34"/>
                          </a:lnTo>
                          <a:lnTo>
                            <a:pt x="236" y="55"/>
                          </a:lnTo>
                          <a:lnTo>
                            <a:pt x="280" y="110"/>
                          </a:lnTo>
                          <a:lnTo>
                            <a:pt x="327" y="110"/>
                          </a:lnTo>
                          <a:lnTo>
                            <a:pt x="258" y="129"/>
                          </a:lnTo>
                          <a:lnTo>
                            <a:pt x="194" y="85"/>
                          </a:lnTo>
                          <a:lnTo>
                            <a:pt x="0" y="85"/>
                          </a:lnTo>
                          <a:lnTo>
                            <a:pt x="8" y="15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3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5060" y="1643"/>
                      <a:ext cx="66" cy="58"/>
                    </a:xfrm>
                    <a:custGeom>
                      <a:avLst/>
                      <a:gdLst>
                        <a:gd name="T0" fmla="*/ 0 w 66"/>
                        <a:gd name="T1" fmla="*/ 0 h 58"/>
                        <a:gd name="T2" fmla="*/ 43 w 66"/>
                        <a:gd name="T3" fmla="*/ 0 h 58"/>
                        <a:gd name="T4" fmla="*/ 65 w 66"/>
                        <a:gd name="T5" fmla="*/ 17 h 58"/>
                        <a:gd name="T6" fmla="*/ 41 w 66"/>
                        <a:gd name="T7" fmla="*/ 53 h 58"/>
                        <a:gd name="T8" fmla="*/ 0 w 66"/>
                        <a:gd name="T9" fmla="*/ 57 h 58"/>
                        <a:gd name="T10" fmla="*/ 0 w 66"/>
                        <a:gd name="T11" fmla="*/ 0 h 5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6"/>
                        <a:gd name="T19" fmla="*/ 0 h 58"/>
                        <a:gd name="T20" fmla="*/ 66 w 66"/>
                        <a:gd name="T21" fmla="*/ 58 h 5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6" h="58">
                          <a:moveTo>
                            <a:pt x="0" y="0"/>
                          </a:moveTo>
                          <a:lnTo>
                            <a:pt x="43" y="0"/>
                          </a:lnTo>
                          <a:lnTo>
                            <a:pt x="65" y="17"/>
                          </a:lnTo>
                          <a:lnTo>
                            <a:pt x="41" y="53"/>
                          </a:lnTo>
                          <a:lnTo>
                            <a:pt x="0" y="5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4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903" y="1641"/>
                      <a:ext cx="158" cy="75"/>
                    </a:xfrm>
                    <a:custGeom>
                      <a:avLst/>
                      <a:gdLst>
                        <a:gd name="T0" fmla="*/ 8 w 158"/>
                        <a:gd name="T1" fmla="*/ 0 h 75"/>
                        <a:gd name="T2" fmla="*/ 157 w 158"/>
                        <a:gd name="T3" fmla="*/ 0 h 75"/>
                        <a:gd name="T4" fmla="*/ 157 w 158"/>
                        <a:gd name="T5" fmla="*/ 59 h 75"/>
                        <a:gd name="T6" fmla="*/ 0 w 158"/>
                        <a:gd name="T7" fmla="*/ 74 h 75"/>
                        <a:gd name="T8" fmla="*/ 8 w 158"/>
                        <a:gd name="T9" fmla="*/ 0 h 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8"/>
                        <a:gd name="T16" fmla="*/ 0 h 75"/>
                        <a:gd name="T17" fmla="*/ 158 w 158"/>
                        <a:gd name="T18" fmla="*/ 75 h 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8" h="75">
                          <a:moveTo>
                            <a:pt x="8" y="0"/>
                          </a:moveTo>
                          <a:lnTo>
                            <a:pt x="157" y="0"/>
                          </a:lnTo>
                          <a:lnTo>
                            <a:pt x="157" y="59"/>
                          </a:lnTo>
                          <a:lnTo>
                            <a:pt x="0" y="74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5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719" y="1715"/>
                      <a:ext cx="137" cy="180"/>
                    </a:xfrm>
                    <a:custGeom>
                      <a:avLst/>
                      <a:gdLst>
                        <a:gd name="T0" fmla="*/ 63 w 137"/>
                        <a:gd name="T1" fmla="*/ 0 h 180"/>
                        <a:gd name="T2" fmla="*/ 29 w 137"/>
                        <a:gd name="T3" fmla="*/ 21 h 180"/>
                        <a:gd name="T4" fmla="*/ 59 w 137"/>
                        <a:gd name="T5" fmla="*/ 72 h 180"/>
                        <a:gd name="T6" fmla="*/ 29 w 137"/>
                        <a:gd name="T7" fmla="*/ 96 h 180"/>
                        <a:gd name="T8" fmla="*/ 0 w 137"/>
                        <a:gd name="T9" fmla="*/ 125 h 180"/>
                        <a:gd name="T10" fmla="*/ 59 w 137"/>
                        <a:gd name="T11" fmla="*/ 179 h 180"/>
                        <a:gd name="T12" fmla="*/ 119 w 137"/>
                        <a:gd name="T13" fmla="*/ 125 h 180"/>
                        <a:gd name="T14" fmla="*/ 136 w 137"/>
                        <a:gd name="T15" fmla="*/ 60 h 180"/>
                        <a:gd name="T16" fmla="*/ 115 w 137"/>
                        <a:gd name="T17" fmla="*/ 59 h 180"/>
                        <a:gd name="T18" fmla="*/ 134 w 137"/>
                        <a:gd name="T19" fmla="*/ 26 h 180"/>
                        <a:gd name="T20" fmla="*/ 130 w 137"/>
                        <a:gd name="T21" fmla="*/ 8 h 180"/>
                        <a:gd name="T22" fmla="*/ 63 w 137"/>
                        <a:gd name="T23" fmla="*/ 0 h 18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37"/>
                        <a:gd name="T37" fmla="*/ 0 h 180"/>
                        <a:gd name="T38" fmla="*/ 137 w 137"/>
                        <a:gd name="T39" fmla="*/ 180 h 18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37" h="180">
                          <a:moveTo>
                            <a:pt x="63" y="0"/>
                          </a:moveTo>
                          <a:lnTo>
                            <a:pt x="29" y="21"/>
                          </a:lnTo>
                          <a:lnTo>
                            <a:pt x="59" y="72"/>
                          </a:lnTo>
                          <a:lnTo>
                            <a:pt x="29" y="96"/>
                          </a:lnTo>
                          <a:lnTo>
                            <a:pt x="0" y="125"/>
                          </a:lnTo>
                          <a:lnTo>
                            <a:pt x="59" y="179"/>
                          </a:lnTo>
                          <a:lnTo>
                            <a:pt x="119" y="125"/>
                          </a:lnTo>
                          <a:lnTo>
                            <a:pt x="136" y="60"/>
                          </a:lnTo>
                          <a:lnTo>
                            <a:pt x="115" y="59"/>
                          </a:lnTo>
                          <a:lnTo>
                            <a:pt x="134" y="26"/>
                          </a:lnTo>
                          <a:lnTo>
                            <a:pt x="130" y="8"/>
                          </a:lnTo>
                          <a:lnTo>
                            <a:pt x="63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659" y="1809"/>
                      <a:ext cx="108" cy="128"/>
                    </a:xfrm>
                    <a:custGeom>
                      <a:avLst/>
                      <a:gdLst>
                        <a:gd name="T0" fmla="*/ 91 w 108"/>
                        <a:gd name="T1" fmla="*/ 0 h 128"/>
                        <a:gd name="T2" fmla="*/ 0 w 108"/>
                        <a:gd name="T3" fmla="*/ 0 h 128"/>
                        <a:gd name="T4" fmla="*/ 0 w 108"/>
                        <a:gd name="T5" fmla="*/ 127 h 128"/>
                        <a:gd name="T6" fmla="*/ 89 w 108"/>
                        <a:gd name="T7" fmla="*/ 127 h 128"/>
                        <a:gd name="T8" fmla="*/ 107 w 108"/>
                        <a:gd name="T9" fmla="*/ 108 h 128"/>
                        <a:gd name="T10" fmla="*/ 62 w 108"/>
                        <a:gd name="T11" fmla="*/ 68 h 128"/>
                        <a:gd name="T12" fmla="*/ 63 w 108"/>
                        <a:gd name="T13" fmla="*/ 33 h 128"/>
                        <a:gd name="T14" fmla="*/ 91 w 108"/>
                        <a:gd name="T15" fmla="*/ 0 h 12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8"/>
                        <a:gd name="T25" fmla="*/ 0 h 128"/>
                        <a:gd name="T26" fmla="*/ 108 w 108"/>
                        <a:gd name="T27" fmla="*/ 128 h 12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8" h="128">
                          <a:moveTo>
                            <a:pt x="91" y="0"/>
                          </a:moveTo>
                          <a:lnTo>
                            <a:pt x="0" y="0"/>
                          </a:lnTo>
                          <a:lnTo>
                            <a:pt x="0" y="127"/>
                          </a:lnTo>
                          <a:lnTo>
                            <a:pt x="89" y="127"/>
                          </a:lnTo>
                          <a:lnTo>
                            <a:pt x="107" y="108"/>
                          </a:lnTo>
                          <a:lnTo>
                            <a:pt x="62" y="68"/>
                          </a:lnTo>
                          <a:lnTo>
                            <a:pt x="63" y="33"/>
                          </a:lnTo>
                          <a:lnTo>
                            <a:pt x="91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7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354" y="1828"/>
                      <a:ext cx="395" cy="175"/>
                    </a:xfrm>
                    <a:custGeom>
                      <a:avLst/>
                      <a:gdLst>
                        <a:gd name="T0" fmla="*/ 0 w 395"/>
                        <a:gd name="T1" fmla="*/ 0 h 175"/>
                        <a:gd name="T2" fmla="*/ 307 w 395"/>
                        <a:gd name="T3" fmla="*/ 0 h 175"/>
                        <a:gd name="T4" fmla="*/ 307 w 395"/>
                        <a:gd name="T5" fmla="*/ 108 h 175"/>
                        <a:gd name="T6" fmla="*/ 394 w 395"/>
                        <a:gd name="T7" fmla="*/ 108 h 175"/>
                        <a:gd name="T8" fmla="*/ 345 w 395"/>
                        <a:gd name="T9" fmla="*/ 174 h 175"/>
                        <a:gd name="T10" fmla="*/ 240 w 395"/>
                        <a:gd name="T11" fmla="*/ 155 h 175"/>
                        <a:gd name="T12" fmla="*/ 206 w 395"/>
                        <a:gd name="T13" fmla="*/ 68 h 175"/>
                        <a:gd name="T14" fmla="*/ 194 w 395"/>
                        <a:gd name="T15" fmla="*/ 48 h 175"/>
                        <a:gd name="T16" fmla="*/ 119 w 395"/>
                        <a:gd name="T17" fmla="*/ 32 h 175"/>
                        <a:gd name="T18" fmla="*/ 0 w 395"/>
                        <a:gd name="T19" fmla="*/ 70 h 175"/>
                        <a:gd name="T20" fmla="*/ 0 w 395"/>
                        <a:gd name="T21" fmla="*/ 0 h 17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95"/>
                        <a:gd name="T34" fmla="*/ 0 h 175"/>
                        <a:gd name="T35" fmla="*/ 395 w 395"/>
                        <a:gd name="T36" fmla="*/ 175 h 17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95" h="175">
                          <a:moveTo>
                            <a:pt x="0" y="0"/>
                          </a:moveTo>
                          <a:lnTo>
                            <a:pt x="307" y="0"/>
                          </a:lnTo>
                          <a:lnTo>
                            <a:pt x="307" y="108"/>
                          </a:lnTo>
                          <a:lnTo>
                            <a:pt x="394" y="108"/>
                          </a:lnTo>
                          <a:lnTo>
                            <a:pt x="345" y="174"/>
                          </a:lnTo>
                          <a:lnTo>
                            <a:pt x="240" y="155"/>
                          </a:lnTo>
                          <a:lnTo>
                            <a:pt x="206" y="68"/>
                          </a:lnTo>
                          <a:lnTo>
                            <a:pt x="194" y="48"/>
                          </a:lnTo>
                          <a:lnTo>
                            <a:pt x="119" y="32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006" y="1056"/>
                    <a:ext cx="3267" cy="1077"/>
                    <a:chOff x="1006" y="1056"/>
                    <a:chExt cx="3267" cy="1077"/>
                  </a:xfrm>
                  <a:grpFill/>
                </p:grpSpPr>
                <p:sp>
                  <p:nvSpPr>
                    <p:cNvPr id="111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2275" y="1811"/>
                      <a:ext cx="667" cy="239"/>
                    </a:xfrm>
                    <a:custGeom>
                      <a:avLst/>
                      <a:gdLst>
                        <a:gd name="T0" fmla="*/ 0 w 667"/>
                        <a:gd name="T1" fmla="*/ 0 h 239"/>
                        <a:gd name="T2" fmla="*/ 631 w 667"/>
                        <a:gd name="T3" fmla="*/ 0 h 239"/>
                        <a:gd name="T4" fmla="*/ 651 w 667"/>
                        <a:gd name="T5" fmla="*/ 17 h 239"/>
                        <a:gd name="T6" fmla="*/ 623 w 667"/>
                        <a:gd name="T7" fmla="*/ 38 h 239"/>
                        <a:gd name="T8" fmla="*/ 666 w 667"/>
                        <a:gd name="T9" fmla="*/ 66 h 239"/>
                        <a:gd name="T10" fmla="*/ 666 w 667"/>
                        <a:gd name="T11" fmla="*/ 238 h 239"/>
                        <a:gd name="T12" fmla="*/ 0 w 667"/>
                        <a:gd name="T13" fmla="*/ 238 h 239"/>
                        <a:gd name="T14" fmla="*/ 0 w 667"/>
                        <a:gd name="T15" fmla="*/ 0 h 23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67"/>
                        <a:gd name="T25" fmla="*/ 0 h 239"/>
                        <a:gd name="T26" fmla="*/ 667 w 667"/>
                        <a:gd name="T27" fmla="*/ 239 h 23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67" h="239">
                          <a:moveTo>
                            <a:pt x="0" y="0"/>
                          </a:moveTo>
                          <a:lnTo>
                            <a:pt x="631" y="0"/>
                          </a:lnTo>
                          <a:lnTo>
                            <a:pt x="651" y="17"/>
                          </a:lnTo>
                          <a:lnTo>
                            <a:pt x="623" y="38"/>
                          </a:lnTo>
                          <a:lnTo>
                            <a:pt x="666" y="66"/>
                          </a:lnTo>
                          <a:lnTo>
                            <a:pt x="666" y="238"/>
                          </a:lnTo>
                          <a:lnTo>
                            <a:pt x="0" y="2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2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2104" y="1307"/>
                      <a:ext cx="694" cy="301"/>
                    </a:xfrm>
                    <a:custGeom>
                      <a:avLst/>
                      <a:gdLst>
                        <a:gd name="T0" fmla="*/ 0 w 694"/>
                        <a:gd name="T1" fmla="*/ 0 h 301"/>
                        <a:gd name="T2" fmla="*/ 679 w 694"/>
                        <a:gd name="T3" fmla="*/ 0 h 301"/>
                        <a:gd name="T4" fmla="*/ 679 w 694"/>
                        <a:gd name="T5" fmla="*/ 23 h 301"/>
                        <a:gd name="T6" fmla="*/ 649 w 694"/>
                        <a:gd name="T7" fmla="*/ 47 h 301"/>
                        <a:gd name="T8" fmla="*/ 693 w 694"/>
                        <a:gd name="T9" fmla="*/ 83 h 301"/>
                        <a:gd name="T10" fmla="*/ 693 w 694"/>
                        <a:gd name="T11" fmla="*/ 215 h 301"/>
                        <a:gd name="T12" fmla="*/ 663 w 694"/>
                        <a:gd name="T13" fmla="*/ 215 h 301"/>
                        <a:gd name="T14" fmla="*/ 663 w 694"/>
                        <a:gd name="T15" fmla="*/ 300 h 301"/>
                        <a:gd name="T16" fmla="*/ 544 w 694"/>
                        <a:gd name="T17" fmla="*/ 274 h 301"/>
                        <a:gd name="T18" fmla="*/ 496 w 694"/>
                        <a:gd name="T19" fmla="*/ 255 h 301"/>
                        <a:gd name="T20" fmla="*/ 0 w 694"/>
                        <a:gd name="T21" fmla="*/ 255 h 301"/>
                        <a:gd name="T22" fmla="*/ 0 w 694"/>
                        <a:gd name="T23" fmla="*/ 0 h 30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94"/>
                        <a:gd name="T37" fmla="*/ 0 h 301"/>
                        <a:gd name="T38" fmla="*/ 694 w 694"/>
                        <a:gd name="T39" fmla="*/ 301 h 30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94" h="301">
                          <a:moveTo>
                            <a:pt x="0" y="0"/>
                          </a:moveTo>
                          <a:lnTo>
                            <a:pt x="679" y="0"/>
                          </a:lnTo>
                          <a:lnTo>
                            <a:pt x="679" y="23"/>
                          </a:lnTo>
                          <a:lnTo>
                            <a:pt x="649" y="47"/>
                          </a:lnTo>
                          <a:lnTo>
                            <a:pt x="693" y="83"/>
                          </a:lnTo>
                          <a:lnTo>
                            <a:pt x="693" y="215"/>
                          </a:lnTo>
                          <a:lnTo>
                            <a:pt x="663" y="215"/>
                          </a:lnTo>
                          <a:lnTo>
                            <a:pt x="663" y="300"/>
                          </a:lnTo>
                          <a:lnTo>
                            <a:pt x="544" y="274"/>
                          </a:lnTo>
                          <a:lnTo>
                            <a:pt x="496" y="255"/>
                          </a:lnTo>
                          <a:lnTo>
                            <a:pt x="0" y="25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2773" y="1525"/>
                      <a:ext cx="628" cy="257"/>
                    </a:xfrm>
                    <a:custGeom>
                      <a:avLst/>
                      <a:gdLst>
                        <a:gd name="T0" fmla="*/ 0 w 604"/>
                        <a:gd name="T1" fmla="*/ 0 h 236"/>
                        <a:gd name="T2" fmla="*/ 514 w 604"/>
                        <a:gd name="T3" fmla="*/ 0 h 236"/>
                        <a:gd name="T4" fmla="*/ 529 w 604"/>
                        <a:gd name="T5" fmla="*/ 27 h 236"/>
                        <a:gd name="T6" fmla="*/ 527 w 604"/>
                        <a:gd name="T7" fmla="*/ 59 h 236"/>
                        <a:gd name="T8" fmla="*/ 577 w 604"/>
                        <a:gd name="T9" fmla="*/ 91 h 236"/>
                        <a:gd name="T10" fmla="*/ 603 w 604"/>
                        <a:gd name="T11" fmla="*/ 131 h 236"/>
                        <a:gd name="T12" fmla="*/ 529 w 604"/>
                        <a:gd name="T13" fmla="*/ 167 h 236"/>
                        <a:gd name="T14" fmla="*/ 543 w 604"/>
                        <a:gd name="T15" fmla="*/ 191 h 236"/>
                        <a:gd name="T16" fmla="*/ 484 w 604"/>
                        <a:gd name="T17" fmla="*/ 235 h 236"/>
                        <a:gd name="T18" fmla="*/ 71 w 604"/>
                        <a:gd name="T19" fmla="*/ 235 h 236"/>
                        <a:gd name="T20" fmla="*/ 0 w 604"/>
                        <a:gd name="T21" fmla="*/ 85 h 236"/>
                        <a:gd name="T22" fmla="*/ 0 w 604"/>
                        <a:gd name="T23" fmla="*/ 0 h 2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04"/>
                        <a:gd name="T37" fmla="*/ 0 h 236"/>
                        <a:gd name="T38" fmla="*/ 604 w 604"/>
                        <a:gd name="T39" fmla="*/ 236 h 2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04" h="236">
                          <a:moveTo>
                            <a:pt x="0" y="0"/>
                          </a:moveTo>
                          <a:lnTo>
                            <a:pt x="514" y="0"/>
                          </a:lnTo>
                          <a:lnTo>
                            <a:pt x="529" y="27"/>
                          </a:lnTo>
                          <a:lnTo>
                            <a:pt x="527" y="59"/>
                          </a:lnTo>
                          <a:lnTo>
                            <a:pt x="577" y="91"/>
                          </a:lnTo>
                          <a:lnTo>
                            <a:pt x="603" y="131"/>
                          </a:lnTo>
                          <a:lnTo>
                            <a:pt x="529" y="167"/>
                          </a:lnTo>
                          <a:lnTo>
                            <a:pt x="543" y="191"/>
                          </a:lnTo>
                          <a:lnTo>
                            <a:pt x="484" y="235"/>
                          </a:lnTo>
                          <a:lnTo>
                            <a:pt x="71" y="235"/>
                          </a:lnTo>
                          <a:lnTo>
                            <a:pt x="0" y="8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4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2713" y="1056"/>
                      <a:ext cx="642" cy="469"/>
                    </a:xfrm>
                    <a:custGeom>
                      <a:avLst/>
                      <a:gdLst>
                        <a:gd name="T0" fmla="*/ 0 w 622"/>
                        <a:gd name="T1" fmla="*/ 0 h 469"/>
                        <a:gd name="T2" fmla="*/ 209 w 622"/>
                        <a:gd name="T3" fmla="*/ 0 h 469"/>
                        <a:gd name="T4" fmla="*/ 621 w 622"/>
                        <a:gd name="T5" fmla="*/ 56 h 469"/>
                        <a:gd name="T6" fmla="*/ 480 w 622"/>
                        <a:gd name="T7" fmla="*/ 149 h 469"/>
                        <a:gd name="T8" fmla="*/ 419 w 622"/>
                        <a:gd name="T9" fmla="*/ 287 h 469"/>
                        <a:gd name="T10" fmla="*/ 419 w 622"/>
                        <a:gd name="T11" fmla="*/ 361 h 469"/>
                        <a:gd name="T12" fmla="*/ 560 w 622"/>
                        <a:gd name="T13" fmla="*/ 432 h 469"/>
                        <a:gd name="T14" fmla="*/ 570 w 622"/>
                        <a:gd name="T15" fmla="*/ 468 h 469"/>
                        <a:gd name="T16" fmla="*/ 84 w 622"/>
                        <a:gd name="T17" fmla="*/ 468 h 469"/>
                        <a:gd name="T18" fmla="*/ 84 w 622"/>
                        <a:gd name="T19" fmla="*/ 332 h 469"/>
                        <a:gd name="T20" fmla="*/ 42 w 622"/>
                        <a:gd name="T21" fmla="*/ 298 h 469"/>
                        <a:gd name="T22" fmla="*/ 70 w 622"/>
                        <a:gd name="T23" fmla="*/ 277 h 469"/>
                        <a:gd name="T24" fmla="*/ 70 w 622"/>
                        <a:gd name="T25" fmla="*/ 249 h 469"/>
                        <a:gd name="T26" fmla="*/ 52 w 622"/>
                        <a:gd name="T27" fmla="*/ 168 h 469"/>
                        <a:gd name="T28" fmla="*/ 0 w 622"/>
                        <a:gd name="T29" fmla="*/ 0 h 4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622"/>
                        <a:gd name="T46" fmla="*/ 0 h 469"/>
                        <a:gd name="T47" fmla="*/ 622 w 622"/>
                        <a:gd name="T48" fmla="*/ 469 h 4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622" h="469">
                          <a:moveTo>
                            <a:pt x="0" y="0"/>
                          </a:moveTo>
                          <a:lnTo>
                            <a:pt x="209" y="0"/>
                          </a:lnTo>
                          <a:lnTo>
                            <a:pt x="621" y="56"/>
                          </a:lnTo>
                          <a:lnTo>
                            <a:pt x="480" y="149"/>
                          </a:lnTo>
                          <a:lnTo>
                            <a:pt x="419" y="287"/>
                          </a:lnTo>
                          <a:lnTo>
                            <a:pt x="419" y="361"/>
                          </a:lnTo>
                          <a:lnTo>
                            <a:pt x="560" y="432"/>
                          </a:lnTo>
                          <a:lnTo>
                            <a:pt x="570" y="468"/>
                          </a:lnTo>
                          <a:lnTo>
                            <a:pt x="84" y="468"/>
                          </a:lnTo>
                          <a:lnTo>
                            <a:pt x="84" y="332"/>
                          </a:lnTo>
                          <a:lnTo>
                            <a:pt x="42" y="298"/>
                          </a:lnTo>
                          <a:lnTo>
                            <a:pt x="70" y="277"/>
                          </a:lnTo>
                          <a:lnTo>
                            <a:pt x="70" y="249"/>
                          </a:lnTo>
                          <a:lnTo>
                            <a:pt x="52" y="1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132" y="1230"/>
                      <a:ext cx="540" cy="382"/>
                    </a:xfrm>
                    <a:custGeom>
                      <a:avLst/>
                      <a:gdLst>
                        <a:gd name="T0" fmla="*/ 34 w 540"/>
                        <a:gd name="T1" fmla="*/ 28 h 382"/>
                        <a:gd name="T2" fmla="*/ 172 w 540"/>
                        <a:gd name="T3" fmla="*/ 0 h 382"/>
                        <a:gd name="T4" fmla="*/ 198 w 540"/>
                        <a:gd name="T5" fmla="*/ 35 h 382"/>
                        <a:gd name="T6" fmla="*/ 385 w 540"/>
                        <a:gd name="T7" fmla="*/ 100 h 382"/>
                        <a:gd name="T8" fmla="*/ 426 w 540"/>
                        <a:gd name="T9" fmla="*/ 136 h 382"/>
                        <a:gd name="T10" fmla="*/ 440 w 540"/>
                        <a:gd name="T11" fmla="*/ 170 h 382"/>
                        <a:gd name="T12" fmla="*/ 512 w 540"/>
                        <a:gd name="T13" fmla="*/ 162 h 382"/>
                        <a:gd name="T14" fmla="*/ 539 w 540"/>
                        <a:gd name="T15" fmla="*/ 177 h 382"/>
                        <a:gd name="T16" fmla="*/ 480 w 540"/>
                        <a:gd name="T17" fmla="*/ 238 h 382"/>
                        <a:gd name="T18" fmla="*/ 448 w 540"/>
                        <a:gd name="T19" fmla="*/ 381 h 382"/>
                        <a:gd name="T20" fmla="*/ 210 w 540"/>
                        <a:gd name="T21" fmla="*/ 381 h 382"/>
                        <a:gd name="T22" fmla="*/ 162 w 540"/>
                        <a:gd name="T23" fmla="*/ 355 h 382"/>
                        <a:gd name="T24" fmla="*/ 166 w 540"/>
                        <a:gd name="T25" fmla="*/ 321 h 382"/>
                        <a:gd name="T26" fmla="*/ 147 w 540"/>
                        <a:gd name="T27" fmla="*/ 289 h 382"/>
                        <a:gd name="T28" fmla="*/ 141 w 540"/>
                        <a:gd name="T29" fmla="*/ 256 h 382"/>
                        <a:gd name="T30" fmla="*/ 0 w 540"/>
                        <a:gd name="T31" fmla="*/ 187 h 382"/>
                        <a:gd name="T32" fmla="*/ 0 w 540"/>
                        <a:gd name="T33" fmla="*/ 117 h 382"/>
                        <a:gd name="T34" fmla="*/ 34 w 540"/>
                        <a:gd name="T35" fmla="*/ 28 h 38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540"/>
                        <a:gd name="T55" fmla="*/ 0 h 382"/>
                        <a:gd name="T56" fmla="*/ 540 w 540"/>
                        <a:gd name="T57" fmla="*/ 382 h 382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540" h="382">
                          <a:moveTo>
                            <a:pt x="34" y="28"/>
                          </a:moveTo>
                          <a:lnTo>
                            <a:pt x="172" y="0"/>
                          </a:lnTo>
                          <a:lnTo>
                            <a:pt x="198" y="35"/>
                          </a:lnTo>
                          <a:lnTo>
                            <a:pt x="385" y="100"/>
                          </a:lnTo>
                          <a:lnTo>
                            <a:pt x="426" y="136"/>
                          </a:lnTo>
                          <a:lnTo>
                            <a:pt x="440" y="170"/>
                          </a:lnTo>
                          <a:lnTo>
                            <a:pt x="512" y="162"/>
                          </a:lnTo>
                          <a:lnTo>
                            <a:pt x="539" y="177"/>
                          </a:lnTo>
                          <a:lnTo>
                            <a:pt x="480" y="238"/>
                          </a:lnTo>
                          <a:lnTo>
                            <a:pt x="448" y="381"/>
                          </a:lnTo>
                          <a:lnTo>
                            <a:pt x="210" y="381"/>
                          </a:lnTo>
                          <a:lnTo>
                            <a:pt x="162" y="355"/>
                          </a:lnTo>
                          <a:lnTo>
                            <a:pt x="166" y="321"/>
                          </a:lnTo>
                          <a:lnTo>
                            <a:pt x="147" y="289"/>
                          </a:lnTo>
                          <a:lnTo>
                            <a:pt x="141" y="256"/>
                          </a:lnTo>
                          <a:lnTo>
                            <a:pt x="0" y="187"/>
                          </a:lnTo>
                          <a:lnTo>
                            <a:pt x="0" y="117"/>
                          </a:lnTo>
                          <a:lnTo>
                            <a:pt x="34" y="28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328" y="1190"/>
                      <a:ext cx="626" cy="209"/>
                    </a:xfrm>
                    <a:custGeom>
                      <a:avLst/>
                      <a:gdLst>
                        <a:gd name="T0" fmla="*/ 0 w 626"/>
                        <a:gd name="T1" fmla="*/ 72 h 209"/>
                        <a:gd name="T2" fmla="*/ 195 w 626"/>
                        <a:gd name="T3" fmla="*/ 143 h 209"/>
                        <a:gd name="T4" fmla="*/ 232 w 626"/>
                        <a:gd name="T5" fmla="*/ 177 h 209"/>
                        <a:gd name="T6" fmla="*/ 246 w 626"/>
                        <a:gd name="T7" fmla="*/ 208 h 209"/>
                        <a:gd name="T8" fmla="*/ 353 w 626"/>
                        <a:gd name="T9" fmla="*/ 136 h 209"/>
                        <a:gd name="T10" fmla="*/ 625 w 626"/>
                        <a:gd name="T11" fmla="*/ 108 h 209"/>
                        <a:gd name="T12" fmla="*/ 506 w 626"/>
                        <a:gd name="T13" fmla="*/ 55 h 209"/>
                        <a:gd name="T14" fmla="*/ 343 w 626"/>
                        <a:gd name="T15" fmla="*/ 104 h 209"/>
                        <a:gd name="T16" fmla="*/ 191 w 626"/>
                        <a:gd name="T17" fmla="*/ 60 h 209"/>
                        <a:gd name="T18" fmla="*/ 282 w 626"/>
                        <a:gd name="T19" fmla="*/ 9 h 209"/>
                        <a:gd name="T20" fmla="*/ 203 w 626"/>
                        <a:gd name="T21" fmla="*/ 0 h 209"/>
                        <a:gd name="T22" fmla="*/ 0 w 626"/>
                        <a:gd name="T23" fmla="*/ 72 h 20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26"/>
                        <a:gd name="T37" fmla="*/ 0 h 209"/>
                        <a:gd name="T38" fmla="*/ 626 w 626"/>
                        <a:gd name="T39" fmla="*/ 209 h 20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26" h="209">
                          <a:moveTo>
                            <a:pt x="0" y="72"/>
                          </a:moveTo>
                          <a:lnTo>
                            <a:pt x="195" y="143"/>
                          </a:lnTo>
                          <a:lnTo>
                            <a:pt x="232" y="177"/>
                          </a:lnTo>
                          <a:lnTo>
                            <a:pt x="246" y="208"/>
                          </a:lnTo>
                          <a:lnTo>
                            <a:pt x="353" y="136"/>
                          </a:lnTo>
                          <a:lnTo>
                            <a:pt x="625" y="108"/>
                          </a:lnTo>
                          <a:lnTo>
                            <a:pt x="506" y="55"/>
                          </a:lnTo>
                          <a:lnTo>
                            <a:pt x="343" y="104"/>
                          </a:lnTo>
                          <a:lnTo>
                            <a:pt x="191" y="60"/>
                          </a:lnTo>
                          <a:lnTo>
                            <a:pt x="282" y="9"/>
                          </a:lnTo>
                          <a:lnTo>
                            <a:pt x="203" y="0"/>
                          </a:lnTo>
                          <a:lnTo>
                            <a:pt x="0" y="72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7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685" y="1349"/>
                      <a:ext cx="406" cy="324"/>
                    </a:xfrm>
                    <a:custGeom>
                      <a:avLst/>
                      <a:gdLst>
                        <a:gd name="T0" fmla="*/ 195 w 406"/>
                        <a:gd name="T1" fmla="*/ 0 h 324"/>
                        <a:gd name="T2" fmla="*/ 323 w 406"/>
                        <a:gd name="T3" fmla="*/ 26 h 324"/>
                        <a:gd name="T4" fmla="*/ 349 w 406"/>
                        <a:gd name="T5" fmla="*/ 90 h 324"/>
                        <a:gd name="T6" fmla="*/ 274 w 406"/>
                        <a:gd name="T7" fmla="*/ 143 h 324"/>
                        <a:gd name="T8" fmla="*/ 294 w 406"/>
                        <a:gd name="T9" fmla="*/ 168 h 324"/>
                        <a:gd name="T10" fmla="*/ 367 w 406"/>
                        <a:gd name="T11" fmla="*/ 139 h 324"/>
                        <a:gd name="T12" fmla="*/ 397 w 406"/>
                        <a:gd name="T13" fmla="*/ 145 h 324"/>
                        <a:gd name="T14" fmla="*/ 405 w 406"/>
                        <a:gd name="T15" fmla="*/ 232 h 324"/>
                        <a:gd name="T16" fmla="*/ 325 w 406"/>
                        <a:gd name="T17" fmla="*/ 306 h 324"/>
                        <a:gd name="T18" fmla="*/ 325 w 406"/>
                        <a:gd name="T19" fmla="*/ 323 h 324"/>
                        <a:gd name="T20" fmla="*/ 0 w 406"/>
                        <a:gd name="T21" fmla="*/ 323 h 324"/>
                        <a:gd name="T22" fmla="*/ 48 w 406"/>
                        <a:gd name="T23" fmla="*/ 232 h 324"/>
                        <a:gd name="T24" fmla="*/ 22 w 406"/>
                        <a:gd name="T25" fmla="*/ 162 h 324"/>
                        <a:gd name="T26" fmla="*/ 66 w 406"/>
                        <a:gd name="T27" fmla="*/ 86 h 324"/>
                        <a:gd name="T28" fmla="*/ 195 w 406"/>
                        <a:gd name="T29" fmla="*/ 0 h 324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406"/>
                        <a:gd name="T46" fmla="*/ 0 h 324"/>
                        <a:gd name="T47" fmla="*/ 406 w 406"/>
                        <a:gd name="T48" fmla="*/ 324 h 324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406" h="324">
                          <a:moveTo>
                            <a:pt x="195" y="0"/>
                          </a:moveTo>
                          <a:lnTo>
                            <a:pt x="323" y="26"/>
                          </a:lnTo>
                          <a:lnTo>
                            <a:pt x="349" y="90"/>
                          </a:lnTo>
                          <a:lnTo>
                            <a:pt x="274" y="143"/>
                          </a:lnTo>
                          <a:lnTo>
                            <a:pt x="294" y="168"/>
                          </a:lnTo>
                          <a:lnTo>
                            <a:pt x="367" y="139"/>
                          </a:lnTo>
                          <a:lnTo>
                            <a:pt x="397" y="145"/>
                          </a:lnTo>
                          <a:lnTo>
                            <a:pt x="405" y="232"/>
                          </a:lnTo>
                          <a:lnTo>
                            <a:pt x="325" y="306"/>
                          </a:lnTo>
                          <a:lnTo>
                            <a:pt x="325" y="323"/>
                          </a:lnTo>
                          <a:lnTo>
                            <a:pt x="0" y="323"/>
                          </a:lnTo>
                          <a:lnTo>
                            <a:pt x="48" y="232"/>
                          </a:lnTo>
                          <a:lnTo>
                            <a:pt x="22" y="162"/>
                          </a:lnTo>
                          <a:lnTo>
                            <a:pt x="66" y="86"/>
                          </a:lnTo>
                          <a:lnTo>
                            <a:pt x="195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8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253" y="1611"/>
                      <a:ext cx="368" cy="432"/>
                    </a:xfrm>
                    <a:custGeom>
                      <a:avLst/>
                      <a:gdLst>
                        <a:gd name="T0" fmla="*/ 93 w 368"/>
                        <a:gd name="T1" fmla="*/ 0 h 432"/>
                        <a:gd name="T2" fmla="*/ 333 w 368"/>
                        <a:gd name="T3" fmla="*/ 0 h 432"/>
                        <a:gd name="T4" fmla="*/ 365 w 368"/>
                        <a:gd name="T5" fmla="*/ 64 h 432"/>
                        <a:gd name="T6" fmla="*/ 365 w 368"/>
                        <a:gd name="T7" fmla="*/ 285 h 432"/>
                        <a:gd name="T8" fmla="*/ 367 w 368"/>
                        <a:gd name="T9" fmla="*/ 306 h 432"/>
                        <a:gd name="T10" fmla="*/ 321 w 368"/>
                        <a:gd name="T11" fmla="*/ 344 h 432"/>
                        <a:gd name="T12" fmla="*/ 309 w 368"/>
                        <a:gd name="T13" fmla="*/ 389 h 432"/>
                        <a:gd name="T14" fmla="*/ 220 w 368"/>
                        <a:gd name="T15" fmla="*/ 431 h 432"/>
                        <a:gd name="T16" fmla="*/ 178 w 368"/>
                        <a:gd name="T17" fmla="*/ 421 h 432"/>
                        <a:gd name="T18" fmla="*/ 87 w 368"/>
                        <a:gd name="T19" fmla="*/ 331 h 432"/>
                        <a:gd name="T20" fmla="*/ 113 w 368"/>
                        <a:gd name="T21" fmla="*/ 302 h 432"/>
                        <a:gd name="T22" fmla="*/ 77 w 368"/>
                        <a:gd name="T23" fmla="*/ 283 h 432"/>
                        <a:gd name="T24" fmla="*/ 0 w 368"/>
                        <a:gd name="T25" fmla="*/ 197 h 432"/>
                        <a:gd name="T26" fmla="*/ 6 w 368"/>
                        <a:gd name="T27" fmla="*/ 144 h 432"/>
                        <a:gd name="T28" fmla="*/ 59 w 368"/>
                        <a:gd name="T29" fmla="*/ 100 h 432"/>
                        <a:gd name="T30" fmla="*/ 45 w 368"/>
                        <a:gd name="T31" fmla="*/ 76 h 432"/>
                        <a:gd name="T32" fmla="*/ 117 w 368"/>
                        <a:gd name="T33" fmla="*/ 40 h 432"/>
                        <a:gd name="T34" fmla="*/ 93 w 368"/>
                        <a:gd name="T35" fmla="*/ 0 h 43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368"/>
                        <a:gd name="T55" fmla="*/ 0 h 432"/>
                        <a:gd name="T56" fmla="*/ 368 w 368"/>
                        <a:gd name="T57" fmla="*/ 432 h 432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368" h="432">
                          <a:moveTo>
                            <a:pt x="93" y="0"/>
                          </a:moveTo>
                          <a:lnTo>
                            <a:pt x="333" y="0"/>
                          </a:lnTo>
                          <a:lnTo>
                            <a:pt x="365" y="64"/>
                          </a:lnTo>
                          <a:lnTo>
                            <a:pt x="365" y="285"/>
                          </a:lnTo>
                          <a:lnTo>
                            <a:pt x="367" y="306"/>
                          </a:lnTo>
                          <a:lnTo>
                            <a:pt x="321" y="344"/>
                          </a:lnTo>
                          <a:lnTo>
                            <a:pt x="309" y="389"/>
                          </a:lnTo>
                          <a:lnTo>
                            <a:pt x="220" y="431"/>
                          </a:lnTo>
                          <a:lnTo>
                            <a:pt x="178" y="421"/>
                          </a:lnTo>
                          <a:lnTo>
                            <a:pt x="87" y="331"/>
                          </a:lnTo>
                          <a:lnTo>
                            <a:pt x="113" y="302"/>
                          </a:lnTo>
                          <a:lnTo>
                            <a:pt x="77" y="283"/>
                          </a:lnTo>
                          <a:lnTo>
                            <a:pt x="0" y="197"/>
                          </a:lnTo>
                          <a:lnTo>
                            <a:pt x="6" y="144"/>
                          </a:lnTo>
                          <a:lnTo>
                            <a:pt x="59" y="100"/>
                          </a:lnTo>
                          <a:lnTo>
                            <a:pt x="45" y="76"/>
                          </a:lnTo>
                          <a:lnTo>
                            <a:pt x="117" y="40"/>
                          </a:lnTo>
                          <a:lnTo>
                            <a:pt x="93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2838" y="1757"/>
                      <a:ext cx="636" cy="376"/>
                    </a:xfrm>
                    <a:custGeom>
                      <a:avLst/>
                      <a:gdLst>
                        <a:gd name="T0" fmla="*/ 0 w 636"/>
                        <a:gd name="T1" fmla="*/ 0 h 376"/>
                        <a:gd name="T2" fmla="*/ 419 w 636"/>
                        <a:gd name="T3" fmla="*/ 0 h 376"/>
                        <a:gd name="T4" fmla="*/ 413 w 636"/>
                        <a:gd name="T5" fmla="*/ 49 h 376"/>
                        <a:gd name="T6" fmla="*/ 490 w 636"/>
                        <a:gd name="T7" fmla="*/ 139 h 376"/>
                        <a:gd name="T8" fmla="*/ 528 w 636"/>
                        <a:gd name="T9" fmla="*/ 156 h 376"/>
                        <a:gd name="T10" fmla="*/ 504 w 636"/>
                        <a:gd name="T11" fmla="*/ 183 h 376"/>
                        <a:gd name="T12" fmla="*/ 593 w 636"/>
                        <a:gd name="T13" fmla="*/ 275 h 376"/>
                        <a:gd name="T14" fmla="*/ 635 w 636"/>
                        <a:gd name="T15" fmla="*/ 285 h 376"/>
                        <a:gd name="T16" fmla="*/ 579 w 636"/>
                        <a:gd name="T17" fmla="*/ 375 h 376"/>
                        <a:gd name="T18" fmla="*/ 524 w 636"/>
                        <a:gd name="T19" fmla="*/ 375 h 376"/>
                        <a:gd name="T20" fmla="*/ 542 w 636"/>
                        <a:gd name="T21" fmla="*/ 336 h 376"/>
                        <a:gd name="T22" fmla="*/ 119 w 636"/>
                        <a:gd name="T23" fmla="*/ 336 h 376"/>
                        <a:gd name="T24" fmla="*/ 99 w 636"/>
                        <a:gd name="T25" fmla="*/ 294 h 376"/>
                        <a:gd name="T26" fmla="*/ 99 w 636"/>
                        <a:gd name="T27" fmla="*/ 119 h 376"/>
                        <a:gd name="T28" fmla="*/ 56 w 636"/>
                        <a:gd name="T29" fmla="*/ 90 h 376"/>
                        <a:gd name="T30" fmla="*/ 84 w 636"/>
                        <a:gd name="T31" fmla="*/ 69 h 376"/>
                        <a:gd name="T32" fmla="*/ 0 w 636"/>
                        <a:gd name="T33" fmla="*/ 0 h 37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36"/>
                        <a:gd name="T52" fmla="*/ 0 h 376"/>
                        <a:gd name="T53" fmla="*/ 636 w 636"/>
                        <a:gd name="T54" fmla="*/ 376 h 37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36" h="376">
                          <a:moveTo>
                            <a:pt x="0" y="0"/>
                          </a:moveTo>
                          <a:lnTo>
                            <a:pt x="419" y="0"/>
                          </a:lnTo>
                          <a:lnTo>
                            <a:pt x="413" y="49"/>
                          </a:lnTo>
                          <a:lnTo>
                            <a:pt x="490" y="139"/>
                          </a:lnTo>
                          <a:lnTo>
                            <a:pt x="528" y="156"/>
                          </a:lnTo>
                          <a:lnTo>
                            <a:pt x="504" y="183"/>
                          </a:lnTo>
                          <a:lnTo>
                            <a:pt x="593" y="275"/>
                          </a:lnTo>
                          <a:lnTo>
                            <a:pt x="635" y="285"/>
                          </a:lnTo>
                          <a:lnTo>
                            <a:pt x="579" y="375"/>
                          </a:lnTo>
                          <a:lnTo>
                            <a:pt x="524" y="375"/>
                          </a:lnTo>
                          <a:lnTo>
                            <a:pt x="542" y="336"/>
                          </a:lnTo>
                          <a:lnTo>
                            <a:pt x="119" y="336"/>
                          </a:lnTo>
                          <a:lnTo>
                            <a:pt x="99" y="294"/>
                          </a:lnTo>
                          <a:lnTo>
                            <a:pt x="99" y="119"/>
                          </a:lnTo>
                          <a:lnTo>
                            <a:pt x="56" y="90"/>
                          </a:lnTo>
                          <a:lnTo>
                            <a:pt x="84" y="6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562" y="1670"/>
                      <a:ext cx="299" cy="335"/>
                    </a:xfrm>
                    <a:custGeom>
                      <a:avLst/>
                      <a:gdLst>
                        <a:gd name="T0" fmla="*/ 56 w 299"/>
                        <a:gd name="T1" fmla="*/ 0 h 335"/>
                        <a:gd name="T2" fmla="*/ 80 w 299"/>
                        <a:gd name="T3" fmla="*/ 11 h 335"/>
                        <a:gd name="T4" fmla="*/ 121 w 299"/>
                        <a:gd name="T5" fmla="*/ 2 h 335"/>
                        <a:gd name="T6" fmla="*/ 298 w 299"/>
                        <a:gd name="T7" fmla="*/ 2 h 335"/>
                        <a:gd name="T8" fmla="*/ 298 w 299"/>
                        <a:gd name="T9" fmla="*/ 202 h 335"/>
                        <a:gd name="T10" fmla="*/ 189 w 299"/>
                        <a:gd name="T11" fmla="*/ 304 h 335"/>
                        <a:gd name="T12" fmla="*/ 0 w 299"/>
                        <a:gd name="T13" fmla="*/ 334 h 335"/>
                        <a:gd name="T14" fmla="*/ 14 w 299"/>
                        <a:gd name="T15" fmla="*/ 285 h 335"/>
                        <a:gd name="T16" fmla="*/ 56 w 299"/>
                        <a:gd name="T17" fmla="*/ 249 h 335"/>
                        <a:gd name="T18" fmla="*/ 56 w 299"/>
                        <a:gd name="T19" fmla="*/ 0 h 33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99"/>
                        <a:gd name="T31" fmla="*/ 0 h 335"/>
                        <a:gd name="T32" fmla="*/ 299 w 299"/>
                        <a:gd name="T33" fmla="*/ 335 h 33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99" h="335">
                          <a:moveTo>
                            <a:pt x="56" y="0"/>
                          </a:moveTo>
                          <a:lnTo>
                            <a:pt x="80" y="11"/>
                          </a:lnTo>
                          <a:lnTo>
                            <a:pt x="121" y="2"/>
                          </a:lnTo>
                          <a:lnTo>
                            <a:pt x="298" y="2"/>
                          </a:lnTo>
                          <a:lnTo>
                            <a:pt x="298" y="202"/>
                          </a:lnTo>
                          <a:lnTo>
                            <a:pt x="189" y="304"/>
                          </a:lnTo>
                          <a:lnTo>
                            <a:pt x="0" y="334"/>
                          </a:lnTo>
                          <a:lnTo>
                            <a:pt x="14" y="285"/>
                          </a:lnTo>
                          <a:lnTo>
                            <a:pt x="56" y="249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1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862" y="1651"/>
                      <a:ext cx="411" cy="286"/>
                    </a:xfrm>
                    <a:custGeom>
                      <a:avLst/>
                      <a:gdLst>
                        <a:gd name="T0" fmla="*/ 0 w 411"/>
                        <a:gd name="T1" fmla="*/ 19 h 286"/>
                        <a:gd name="T2" fmla="*/ 154 w 411"/>
                        <a:gd name="T3" fmla="*/ 19 h 286"/>
                        <a:gd name="T4" fmla="*/ 212 w 411"/>
                        <a:gd name="T5" fmla="*/ 38 h 286"/>
                        <a:gd name="T6" fmla="*/ 297 w 411"/>
                        <a:gd name="T7" fmla="*/ 38 h 286"/>
                        <a:gd name="T8" fmla="*/ 410 w 411"/>
                        <a:gd name="T9" fmla="*/ 0 h 286"/>
                        <a:gd name="T10" fmla="*/ 410 w 411"/>
                        <a:gd name="T11" fmla="*/ 124 h 286"/>
                        <a:gd name="T12" fmla="*/ 394 w 411"/>
                        <a:gd name="T13" fmla="*/ 130 h 286"/>
                        <a:gd name="T14" fmla="*/ 339 w 411"/>
                        <a:gd name="T15" fmla="*/ 206 h 286"/>
                        <a:gd name="T16" fmla="*/ 309 w 411"/>
                        <a:gd name="T17" fmla="*/ 206 h 286"/>
                        <a:gd name="T18" fmla="*/ 208 w 411"/>
                        <a:gd name="T19" fmla="*/ 285 h 286"/>
                        <a:gd name="T20" fmla="*/ 176 w 411"/>
                        <a:gd name="T21" fmla="*/ 264 h 286"/>
                        <a:gd name="T22" fmla="*/ 125 w 411"/>
                        <a:gd name="T23" fmla="*/ 274 h 286"/>
                        <a:gd name="T24" fmla="*/ 0 w 411"/>
                        <a:gd name="T25" fmla="*/ 204 h 286"/>
                        <a:gd name="T26" fmla="*/ 0 w 411"/>
                        <a:gd name="T27" fmla="*/ 19 h 28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11"/>
                        <a:gd name="T43" fmla="*/ 0 h 286"/>
                        <a:gd name="T44" fmla="*/ 411 w 411"/>
                        <a:gd name="T45" fmla="*/ 286 h 28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11" h="286">
                          <a:moveTo>
                            <a:pt x="0" y="19"/>
                          </a:moveTo>
                          <a:lnTo>
                            <a:pt x="154" y="19"/>
                          </a:lnTo>
                          <a:lnTo>
                            <a:pt x="212" y="38"/>
                          </a:lnTo>
                          <a:lnTo>
                            <a:pt x="297" y="38"/>
                          </a:lnTo>
                          <a:lnTo>
                            <a:pt x="410" y="0"/>
                          </a:lnTo>
                          <a:lnTo>
                            <a:pt x="410" y="124"/>
                          </a:lnTo>
                          <a:lnTo>
                            <a:pt x="394" y="130"/>
                          </a:lnTo>
                          <a:lnTo>
                            <a:pt x="339" y="206"/>
                          </a:lnTo>
                          <a:lnTo>
                            <a:pt x="309" y="206"/>
                          </a:lnTo>
                          <a:lnTo>
                            <a:pt x="208" y="285"/>
                          </a:lnTo>
                          <a:lnTo>
                            <a:pt x="176" y="264"/>
                          </a:lnTo>
                          <a:lnTo>
                            <a:pt x="125" y="274"/>
                          </a:lnTo>
                          <a:lnTo>
                            <a:pt x="0" y="204"/>
                          </a:lnTo>
                          <a:lnTo>
                            <a:pt x="0" y="19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1006" y="1056"/>
                      <a:ext cx="1099" cy="392"/>
                    </a:xfrm>
                    <a:custGeom>
                      <a:avLst/>
                      <a:gdLst>
                        <a:gd name="T0" fmla="*/ 2 w 1099"/>
                        <a:gd name="T1" fmla="*/ 0 h 392"/>
                        <a:gd name="T2" fmla="*/ 1098 w 1099"/>
                        <a:gd name="T3" fmla="*/ 0 h 392"/>
                        <a:gd name="T4" fmla="*/ 1098 w 1099"/>
                        <a:gd name="T5" fmla="*/ 338 h 392"/>
                        <a:gd name="T6" fmla="*/ 452 w 1099"/>
                        <a:gd name="T7" fmla="*/ 338 h 392"/>
                        <a:gd name="T8" fmla="*/ 452 w 1099"/>
                        <a:gd name="T9" fmla="*/ 359 h 392"/>
                        <a:gd name="T10" fmla="*/ 297 w 1099"/>
                        <a:gd name="T11" fmla="*/ 391 h 392"/>
                        <a:gd name="T12" fmla="*/ 204 w 1099"/>
                        <a:gd name="T13" fmla="*/ 281 h 392"/>
                        <a:gd name="T14" fmla="*/ 148 w 1099"/>
                        <a:gd name="T15" fmla="*/ 296 h 392"/>
                        <a:gd name="T16" fmla="*/ 137 w 1099"/>
                        <a:gd name="T17" fmla="*/ 276 h 392"/>
                        <a:gd name="T18" fmla="*/ 168 w 1099"/>
                        <a:gd name="T19" fmla="*/ 219 h 392"/>
                        <a:gd name="T20" fmla="*/ 0 w 1099"/>
                        <a:gd name="T21" fmla="*/ 98 h 392"/>
                        <a:gd name="T22" fmla="*/ 2 w 1099"/>
                        <a:gd name="T23" fmla="*/ 0 h 39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099"/>
                        <a:gd name="T37" fmla="*/ 0 h 392"/>
                        <a:gd name="T38" fmla="*/ 1099 w 1099"/>
                        <a:gd name="T39" fmla="*/ 392 h 39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099" h="392">
                          <a:moveTo>
                            <a:pt x="2" y="0"/>
                          </a:moveTo>
                          <a:lnTo>
                            <a:pt x="1098" y="0"/>
                          </a:lnTo>
                          <a:lnTo>
                            <a:pt x="1098" y="338"/>
                          </a:lnTo>
                          <a:lnTo>
                            <a:pt x="452" y="338"/>
                          </a:lnTo>
                          <a:lnTo>
                            <a:pt x="452" y="359"/>
                          </a:lnTo>
                          <a:lnTo>
                            <a:pt x="297" y="391"/>
                          </a:lnTo>
                          <a:lnTo>
                            <a:pt x="204" y="281"/>
                          </a:lnTo>
                          <a:lnTo>
                            <a:pt x="148" y="296"/>
                          </a:lnTo>
                          <a:lnTo>
                            <a:pt x="137" y="276"/>
                          </a:lnTo>
                          <a:lnTo>
                            <a:pt x="168" y="219"/>
                          </a:lnTo>
                          <a:lnTo>
                            <a:pt x="0" y="98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1456" y="1396"/>
                      <a:ext cx="649" cy="331"/>
                    </a:xfrm>
                    <a:custGeom>
                      <a:avLst/>
                      <a:gdLst>
                        <a:gd name="T0" fmla="*/ 0 w 649"/>
                        <a:gd name="T1" fmla="*/ 0 h 331"/>
                        <a:gd name="T2" fmla="*/ 648 w 649"/>
                        <a:gd name="T3" fmla="*/ 0 h 331"/>
                        <a:gd name="T4" fmla="*/ 648 w 649"/>
                        <a:gd name="T5" fmla="*/ 330 h 331"/>
                        <a:gd name="T6" fmla="*/ 0 w 649"/>
                        <a:gd name="T7" fmla="*/ 330 h 331"/>
                        <a:gd name="T8" fmla="*/ 0 w 649"/>
                        <a:gd name="T9" fmla="*/ 0 h 3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9"/>
                        <a:gd name="T16" fmla="*/ 0 h 331"/>
                        <a:gd name="T17" fmla="*/ 649 w 649"/>
                        <a:gd name="T18" fmla="*/ 331 h 3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9" h="331">
                          <a:moveTo>
                            <a:pt x="0" y="0"/>
                          </a:moveTo>
                          <a:lnTo>
                            <a:pt x="648" y="0"/>
                          </a:lnTo>
                          <a:lnTo>
                            <a:pt x="648" y="330"/>
                          </a:lnTo>
                          <a:lnTo>
                            <a:pt x="0" y="33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2101" y="1056"/>
                      <a:ext cx="683" cy="252"/>
                    </a:xfrm>
                    <a:custGeom>
                      <a:avLst/>
                      <a:gdLst>
                        <a:gd name="T0" fmla="*/ 0 w 683"/>
                        <a:gd name="T1" fmla="*/ 0 h 252"/>
                        <a:gd name="T2" fmla="*/ 612 w 683"/>
                        <a:gd name="T3" fmla="*/ 0 h 252"/>
                        <a:gd name="T4" fmla="*/ 670 w 683"/>
                        <a:gd name="T5" fmla="*/ 189 h 252"/>
                        <a:gd name="T6" fmla="*/ 682 w 683"/>
                        <a:gd name="T7" fmla="*/ 251 h 252"/>
                        <a:gd name="T8" fmla="*/ 2 w 683"/>
                        <a:gd name="T9" fmla="*/ 251 h 252"/>
                        <a:gd name="T10" fmla="*/ 0 w 683"/>
                        <a:gd name="T11" fmla="*/ 0 h 2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83"/>
                        <a:gd name="T19" fmla="*/ 0 h 252"/>
                        <a:gd name="T20" fmla="*/ 683 w 683"/>
                        <a:gd name="T21" fmla="*/ 252 h 25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83" h="252">
                          <a:moveTo>
                            <a:pt x="0" y="0"/>
                          </a:moveTo>
                          <a:lnTo>
                            <a:pt x="612" y="0"/>
                          </a:lnTo>
                          <a:lnTo>
                            <a:pt x="670" y="189"/>
                          </a:lnTo>
                          <a:lnTo>
                            <a:pt x="682" y="251"/>
                          </a:lnTo>
                          <a:lnTo>
                            <a:pt x="2" y="25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5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2103" y="1562"/>
                      <a:ext cx="802" cy="250"/>
                    </a:xfrm>
                    <a:custGeom>
                      <a:avLst/>
                      <a:gdLst>
                        <a:gd name="T0" fmla="*/ 0 w 802"/>
                        <a:gd name="T1" fmla="*/ 0 h 250"/>
                        <a:gd name="T2" fmla="*/ 499 w 802"/>
                        <a:gd name="T3" fmla="*/ 0 h 250"/>
                        <a:gd name="T4" fmla="*/ 551 w 802"/>
                        <a:gd name="T5" fmla="*/ 19 h 250"/>
                        <a:gd name="T6" fmla="*/ 666 w 802"/>
                        <a:gd name="T7" fmla="*/ 45 h 250"/>
                        <a:gd name="T8" fmla="*/ 739 w 802"/>
                        <a:gd name="T9" fmla="*/ 200 h 250"/>
                        <a:gd name="T10" fmla="*/ 801 w 802"/>
                        <a:gd name="T11" fmla="*/ 249 h 250"/>
                        <a:gd name="T12" fmla="*/ 172 w 802"/>
                        <a:gd name="T13" fmla="*/ 249 h 250"/>
                        <a:gd name="T14" fmla="*/ 172 w 802"/>
                        <a:gd name="T15" fmla="*/ 162 h 250"/>
                        <a:gd name="T16" fmla="*/ 0 w 802"/>
                        <a:gd name="T17" fmla="*/ 162 h 250"/>
                        <a:gd name="T18" fmla="*/ 0 w 802"/>
                        <a:gd name="T19" fmla="*/ 0 h 25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02"/>
                        <a:gd name="T31" fmla="*/ 0 h 250"/>
                        <a:gd name="T32" fmla="*/ 802 w 802"/>
                        <a:gd name="T33" fmla="*/ 250 h 25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02" h="250">
                          <a:moveTo>
                            <a:pt x="0" y="0"/>
                          </a:moveTo>
                          <a:lnTo>
                            <a:pt x="499" y="0"/>
                          </a:lnTo>
                          <a:lnTo>
                            <a:pt x="551" y="19"/>
                          </a:lnTo>
                          <a:lnTo>
                            <a:pt x="666" y="45"/>
                          </a:lnTo>
                          <a:lnTo>
                            <a:pt x="739" y="200"/>
                          </a:lnTo>
                          <a:lnTo>
                            <a:pt x="801" y="249"/>
                          </a:lnTo>
                          <a:lnTo>
                            <a:pt x="172" y="249"/>
                          </a:lnTo>
                          <a:lnTo>
                            <a:pt x="172" y="162"/>
                          </a:lnTo>
                          <a:lnTo>
                            <a:pt x="0" y="16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6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1646" y="1726"/>
                      <a:ext cx="624" cy="322"/>
                    </a:xfrm>
                    <a:custGeom>
                      <a:avLst/>
                      <a:gdLst>
                        <a:gd name="T0" fmla="*/ 0 w 624"/>
                        <a:gd name="T1" fmla="*/ 0 h 322"/>
                        <a:gd name="T2" fmla="*/ 623 w 624"/>
                        <a:gd name="T3" fmla="*/ 0 h 322"/>
                        <a:gd name="T4" fmla="*/ 623 w 624"/>
                        <a:gd name="T5" fmla="*/ 321 h 322"/>
                        <a:gd name="T6" fmla="*/ 0 w 624"/>
                        <a:gd name="T7" fmla="*/ 321 h 322"/>
                        <a:gd name="T8" fmla="*/ 0 w 624"/>
                        <a:gd name="T9" fmla="*/ 0 h 3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4"/>
                        <a:gd name="T16" fmla="*/ 0 h 322"/>
                        <a:gd name="T17" fmla="*/ 624 w 624"/>
                        <a:gd name="T18" fmla="*/ 322 h 3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4" h="322">
                          <a:moveTo>
                            <a:pt x="0" y="0"/>
                          </a:moveTo>
                          <a:lnTo>
                            <a:pt x="623" y="0"/>
                          </a:lnTo>
                          <a:lnTo>
                            <a:pt x="623" y="321"/>
                          </a:lnTo>
                          <a:lnTo>
                            <a:pt x="0" y="32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7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648" y="1779"/>
                    <a:ext cx="3070" cy="1197"/>
                    <a:chOff x="1648" y="1779"/>
                    <a:chExt cx="3070" cy="1197"/>
                  </a:xfrm>
                  <a:grpFill/>
                </p:grpSpPr>
                <p:sp>
                  <p:nvSpPr>
                    <p:cNvPr id="96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4070" y="1779"/>
                      <a:ext cx="491" cy="256"/>
                    </a:xfrm>
                    <a:custGeom>
                      <a:avLst/>
                      <a:gdLst>
                        <a:gd name="T0" fmla="*/ 202 w 491"/>
                        <a:gd name="T1" fmla="*/ 0 h 256"/>
                        <a:gd name="T2" fmla="*/ 188 w 491"/>
                        <a:gd name="T3" fmla="*/ 0 h 256"/>
                        <a:gd name="T4" fmla="*/ 131 w 491"/>
                        <a:gd name="T5" fmla="*/ 78 h 256"/>
                        <a:gd name="T6" fmla="*/ 97 w 491"/>
                        <a:gd name="T7" fmla="*/ 78 h 256"/>
                        <a:gd name="T8" fmla="*/ 0 w 491"/>
                        <a:gd name="T9" fmla="*/ 157 h 256"/>
                        <a:gd name="T10" fmla="*/ 42 w 491"/>
                        <a:gd name="T11" fmla="*/ 238 h 256"/>
                        <a:gd name="T12" fmla="*/ 194 w 491"/>
                        <a:gd name="T13" fmla="*/ 255 h 256"/>
                        <a:gd name="T14" fmla="*/ 234 w 491"/>
                        <a:gd name="T15" fmla="*/ 234 h 256"/>
                        <a:gd name="T16" fmla="*/ 278 w 491"/>
                        <a:gd name="T17" fmla="*/ 176 h 256"/>
                        <a:gd name="T18" fmla="*/ 288 w 491"/>
                        <a:gd name="T19" fmla="*/ 170 h 256"/>
                        <a:gd name="T20" fmla="*/ 490 w 491"/>
                        <a:gd name="T21" fmla="*/ 121 h 256"/>
                        <a:gd name="T22" fmla="*/ 476 w 491"/>
                        <a:gd name="T23" fmla="*/ 98 h 256"/>
                        <a:gd name="T24" fmla="*/ 399 w 491"/>
                        <a:gd name="T25" fmla="*/ 80 h 256"/>
                        <a:gd name="T26" fmla="*/ 286 w 491"/>
                        <a:gd name="T27" fmla="*/ 121 h 256"/>
                        <a:gd name="T28" fmla="*/ 286 w 491"/>
                        <a:gd name="T29" fmla="*/ 49 h 256"/>
                        <a:gd name="T30" fmla="*/ 202 w 491"/>
                        <a:gd name="T31" fmla="*/ 49 h 256"/>
                        <a:gd name="T32" fmla="*/ 202 w 491"/>
                        <a:gd name="T33" fmla="*/ 0 h 25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91"/>
                        <a:gd name="T52" fmla="*/ 0 h 256"/>
                        <a:gd name="T53" fmla="*/ 491 w 491"/>
                        <a:gd name="T54" fmla="*/ 256 h 25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91" h="256">
                          <a:moveTo>
                            <a:pt x="202" y="0"/>
                          </a:moveTo>
                          <a:lnTo>
                            <a:pt x="188" y="0"/>
                          </a:lnTo>
                          <a:lnTo>
                            <a:pt x="131" y="78"/>
                          </a:lnTo>
                          <a:lnTo>
                            <a:pt x="97" y="78"/>
                          </a:lnTo>
                          <a:lnTo>
                            <a:pt x="0" y="157"/>
                          </a:lnTo>
                          <a:lnTo>
                            <a:pt x="42" y="238"/>
                          </a:lnTo>
                          <a:lnTo>
                            <a:pt x="194" y="255"/>
                          </a:lnTo>
                          <a:lnTo>
                            <a:pt x="234" y="234"/>
                          </a:lnTo>
                          <a:lnTo>
                            <a:pt x="278" y="176"/>
                          </a:lnTo>
                          <a:lnTo>
                            <a:pt x="288" y="170"/>
                          </a:lnTo>
                          <a:lnTo>
                            <a:pt x="490" y="121"/>
                          </a:lnTo>
                          <a:lnTo>
                            <a:pt x="476" y="98"/>
                          </a:lnTo>
                          <a:lnTo>
                            <a:pt x="399" y="80"/>
                          </a:lnTo>
                          <a:lnTo>
                            <a:pt x="286" y="121"/>
                          </a:lnTo>
                          <a:lnTo>
                            <a:pt x="286" y="49"/>
                          </a:lnTo>
                          <a:lnTo>
                            <a:pt x="202" y="49"/>
                          </a:lnTo>
                          <a:lnTo>
                            <a:pt x="202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7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11" y="1898"/>
                      <a:ext cx="787" cy="194"/>
                    </a:xfrm>
                    <a:custGeom>
                      <a:avLst/>
                      <a:gdLst>
                        <a:gd name="T0" fmla="*/ 0 w 787"/>
                        <a:gd name="T1" fmla="*/ 193 h 194"/>
                        <a:gd name="T2" fmla="*/ 24 w 787"/>
                        <a:gd name="T3" fmla="*/ 174 h 194"/>
                        <a:gd name="T4" fmla="*/ 201 w 787"/>
                        <a:gd name="T5" fmla="*/ 119 h 194"/>
                        <a:gd name="T6" fmla="*/ 353 w 787"/>
                        <a:gd name="T7" fmla="*/ 136 h 194"/>
                        <a:gd name="T8" fmla="*/ 395 w 787"/>
                        <a:gd name="T9" fmla="*/ 115 h 194"/>
                        <a:gd name="T10" fmla="*/ 443 w 787"/>
                        <a:gd name="T11" fmla="*/ 51 h 194"/>
                        <a:gd name="T12" fmla="*/ 651 w 787"/>
                        <a:gd name="T13" fmla="*/ 0 h 194"/>
                        <a:gd name="T14" fmla="*/ 687 w 787"/>
                        <a:gd name="T15" fmla="*/ 87 h 194"/>
                        <a:gd name="T16" fmla="*/ 786 w 787"/>
                        <a:gd name="T17" fmla="*/ 104 h 194"/>
                        <a:gd name="T18" fmla="*/ 736 w 787"/>
                        <a:gd name="T19" fmla="*/ 144 h 194"/>
                        <a:gd name="T20" fmla="*/ 770 w 787"/>
                        <a:gd name="T21" fmla="*/ 193 h 194"/>
                        <a:gd name="T22" fmla="*/ 0 w 787"/>
                        <a:gd name="T23" fmla="*/ 193 h 19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787"/>
                        <a:gd name="T37" fmla="*/ 0 h 194"/>
                        <a:gd name="T38" fmla="*/ 787 w 787"/>
                        <a:gd name="T39" fmla="*/ 194 h 19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787" h="194">
                          <a:moveTo>
                            <a:pt x="0" y="193"/>
                          </a:moveTo>
                          <a:lnTo>
                            <a:pt x="24" y="174"/>
                          </a:lnTo>
                          <a:lnTo>
                            <a:pt x="201" y="119"/>
                          </a:lnTo>
                          <a:lnTo>
                            <a:pt x="353" y="136"/>
                          </a:lnTo>
                          <a:lnTo>
                            <a:pt x="395" y="115"/>
                          </a:lnTo>
                          <a:lnTo>
                            <a:pt x="443" y="51"/>
                          </a:lnTo>
                          <a:lnTo>
                            <a:pt x="651" y="0"/>
                          </a:lnTo>
                          <a:lnTo>
                            <a:pt x="687" y="87"/>
                          </a:lnTo>
                          <a:lnTo>
                            <a:pt x="786" y="104"/>
                          </a:lnTo>
                          <a:lnTo>
                            <a:pt x="736" y="144"/>
                          </a:lnTo>
                          <a:lnTo>
                            <a:pt x="770" y="193"/>
                          </a:lnTo>
                          <a:lnTo>
                            <a:pt x="0" y="193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8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433" y="1857"/>
                      <a:ext cx="678" cy="252"/>
                    </a:xfrm>
                    <a:custGeom>
                      <a:avLst/>
                      <a:gdLst>
                        <a:gd name="T0" fmla="*/ 0 w 678"/>
                        <a:gd name="T1" fmla="*/ 251 h 252"/>
                        <a:gd name="T2" fmla="*/ 38 w 678"/>
                        <a:gd name="T3" fmla="*/ 185 h 252"/>
                        <a:gd name="T4" fmla="*/ 127 w 678"/>
                        <a:gd name="T5" fmla="*/ 145 h 252"/>
                        <a:gd name="T6" fmla="*/ 314 w 678"/>
                        <a:gd name="T7" fmla="*/ 119 h 252"/>
                        <a:gd name="T8" fmla="*/ 427 w 678"/>
                        <a:gd name="T9" fmla="*/ 17 h 252"/>
                        <a:gd name="T10" fmla="*/ 427 w 678"/>
                        <a:gd name="T11" fmla="*/ 0 h 252"/>
                        <a:gd name="T12" fmla="*/ 552 w 678"/>
                        <a:gd name="T13" fmla="*/ 70 h 252"/>
                        <a:gd name="T14" fmla="*/ 603 w 678"/>
                        <a:gd name="T15" fmla="*/ 58 h 252"/>
                        <a:gd name="T16" fmla="*/ 633 w 678"/>
                        <a:gd name="T17" fmla="*/ 79 h 252"/>
                        <a:gd name="T18" fmla="*/ 677 w 678"/>
                        <a:gd name="T19" fmla="*/ 160 h 252"/>
                        <a:gd name="T20" fmla="*/ 504 w 678"/>
                        <a:gd name="T21" fmla="*/ 215 h 252"/>
                        <a:gd name="T22" fmla="*/ 478 w 678"/>
                        <a:gd name="T23" fmla="*/ 234 h 252"/>
                        <a:gd name="T24" fmla="*/ 141 w 678"/>
                        <a:gd name="T25" fmla="*/ 234 h 252"/>
                        <a:gd name="T26" fmla="*/ 141 w 678"/>
                        <a:gd name="T27" fmla="*/ 251 h 252"/>
                        <a:gd name="T28" fmla="*/ 0 w 678"/>
                        <a:gd name="T29" fmla="*/ 251 h 2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678"/>
                        <a:gd name="T46" fmla="*/ 0 h 252"/>
                        <a:gd name="T47" fmla="*/ 678 w 678"/>
                        <a:gd name="T48" fmla="*/ 252 h 2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678" h="252">
                          <a:moveTo>
                            <a:pt x="0" y="251"/>
                          </a:moveTo>
                          <a:lnTo>
                            <a:pt x="38" y="185"/>
                          </a:lnTo>
                          <a:lnTo>
                            <a:pt x="127" y="145"/>
                          </a:lnTo>
                          <a:lnTo>
                            <a:pt x="314" y="119"/>
                          </a:lnTo>
                          <a:lnTo>
                            <a:pt x="427" y="17"/>
                          </a:lnTo>
                          <a:lnTo>
                            <a:pt x="427" y="0"/>
                          </a:lnTo>
                          <a:lnTo>
                            <a:pt x="552" y="70"/>
                          </a:lnTo>
                          <a:lnTo>
                            <a:pt x="603" y="58"/>
                          </a:lnTo>
                          <a:lnTo>
                            <a:pt x="633" y="79"/>
                          </a:lnTo>
                          <a:lnTo>
                            <a:pt x="677" y="160"/>
                          </a:lnTo>
                          <a:lnTo>
                            <a:pt x="504" y="215"/>
                          </a:lnTo>
                          <a:lnTo>
                            <a:pt x="478" y="234"/>
                          </a:lnTo>
                          <a:lnTo>
                            <a:pt x="141" y="234"/>
                          </a:lnTo>
                          <a:lnTo>
                            <a:pt x="141" y="251"/>
                          </a:lnTo>
                          <a:lnTo>
                            <a:pt x="0" y="251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9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2959" y="2093"/>
                      <a:ext cx="467" cy="288"/>
                    </a:xfrm>
                    <a:custGeom>
                      <a:avLst/>
                      <a:gdLst>
                        <a:gd name="T0" fmla="*/ 0 w 467"/>
                        <a:gd name="T1" fmla="*/ 0 h 288"/>
                        <a:gd name="T2" fmla="*/ 421 w 467"/>
                        <a:gd name="T3" fmla="*/ 0 h 288"/>
                        <a:gd name="T4" fmla="*/ 405 w 467"/>
                        <a:gd name="T5" fmla="*/ 38 h 288"/>
                        <a:gd name="T6" fmla="*/ 466 w 467"/>
                        <a:gd name="T7" fmla="*/ 39 h 288"/>
                        <a:gd name="T8" fmla="*/ 407 w 467"/>
                        <a:gd name="T9" fmla="*/ 140 h 288"/>
                        <a:gd name="T10" fmla="*/ 347 w 467"/>
                        <a:gd name="T11" fmla="*/ 192 h 288"/>
                        <a:gd name="T12" fmla="*/ 306 w 467"/>
                        <a:gd name="T13" fmla="*/ 287 h 288"/>
                        <a:gd name="T14" fmla="*/ 62 w 467"/>
                        <a:gd name="T15" fmla="*/ 287 h 288"/>
                        <a:gd name="T16" fmla="*/ 62 w 467"/>
                        <a:gd name="T17" fmla="*/ 243 h 288"/>
                        <a:gd name="T18" fmla="*/ 16 w 467"/>
                        <a:gd name="T19" fmla="*/ 236 h 288"/>
                        <a:gd name="T20" fmla="*/ 16 w 467"/>
                        <a:gd name="T21" fmla="*/ 58 h 288"/>
                        <a:gd name="T22" fmla="*/ 0 w 467"/>
                        <a:gd name="T23" fmla="*/ 0 h 28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67"/>
                        <a:gd name="T37" fmla="*/ 0 h 288"/>
                        <a:gd name="T38" fmla="*/ 467 w 467"/>
                        <a:gd name="T39" fmla="*/ 288 h 28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67" h="288">
                          <a:moveTo>
                            <a:pt x="0" y="0"/>
                          </a:moveTo>
                          <a:lnTo>
                            <a:pt x="421" y="0"/>
                          </a:lnTo>
                          <a:lnTo>
                            <a:pt x="405" y="38"/>
                          </a:lnTo>
                          <a:lnTo>
                            <a:pt x="466" y="39"/>
                          </a:lnTo>
                          <a:lnTo>
                            <a:pt x="407" y="140"/>
                          </a:lnTo>
                          <a:lnTo>
                            <a:pt x="347" y="192"/>
                          </a:lnTo>
                          <a:lnTo>
                            <a:pt x="306" y="287"/>
                          </a:lnTo>
                          <a:lnTo>
                            <a:pt x="62" y="287"/>
                          </a:lnTo>
                          <a:lnTo>
                            <a:pt x="62" y="243"/>
                          </a:lnTo>
                          <a:lnTo>
                            <a:pt x="16" y="236"/>
                          </a:lnTo>
                          <a:lnTo>
                            <a:pt x="16" y="5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0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368" y="2091"/>
                      <a:ext cx="792" cy="141"/>
                    </a:xfrm>
                    <a:custGeom>
                      <a:avLst/>
                      <a:gdLst>
                        <a:gd name="T0" fmla="*/ 69 w 792"/>
                        <a:gd name="T1" fmla="*/ 15 h 141"/>
                        <a:gd name="T2" fmla="*/ 208 w 792"/>
                        <a:gd name="T3" fmla="*/ 15 h 141"/>
                        <a:gd name="T4" fmla="*/ 208 w 792"/>
                        <a:gd name="T5" fmla="*/ 0 h 141"/>
                        <a:gd name="T6" fmla="*/ 791 w 792"/>
                        <a:gd name="T7" fmla="*/ 0 h 141"/>
                        <a:gd name="T8" fmla="*/ 779 w 792"/>
                        <a:gd name="T9" fmla="*/ 30 h 141"/>
                        <a:gd name="T10" fmla="*/ 545 w 792"/>
                        <a:gd name="T11" fmla="*/ 100 h 141"/>
                        <a:gd name="T12" fmla="*/ 523 w 792"/>
                        <a:gd name="T13" fmla="*/ 140 h 141"/>
                        <a:gd name="T14" fmla="*/ 0 w 792"/>
                        <a:gd name="T15" fmla="*/ 140 h 141"/>
                        <a:gd name="T16" fmla="*/ 69 w 792"/>
                        <a:gd name="T17" fmla="*/ 15 h 14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92"/>
                        <a:gd name="T28" fmla="*/ 0 h 141"/>
                        <a:gd name="T29" fmla="*/ 792 w 792"/>
                        <a:gd name="T30" fmla="*/ 141 h 14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92" h="141">
                          <a:moveTo>
                            <a:pt x="69" y="15"/>
                          </a:moveTo>
                          <a:lnTo>
                            <a:pt x="208" y="15"/>
                          </a:lnTo>
                          <a:lnTo>
                            <a:pt x="208" y="0"/>
                          </a:lnTo>
                          <a:lnTo>
                            <a:pt x="791" y="0"/>
                          </a:lnTo>
                          <a:lnTo>
                            <a:pt x="779" y="30"/>
                          </a:lnTo>
                          <a:lnTo>
                            <a:pt x="545" y="100"/>
                          </a:lnTo>
                          <a:lnTo>
                            <a:pt x="523" y="140"/>
                          </a:lnTo>
                          <a:lnTo>
                            <a:pt x="0" y="140"/>
                          </a:lnTo>
                          <a:lnTo>
                            <a:pt x="69" y="15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1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891" y="2093"/>
                      <a:ext cx="827" cy="222"/>
                    </a:xfrm>
                    <a:custGeom>
                      <a:avLst/>
                      <a:gdLst>
                        <a:gd name="T0" fmla="*/ 266 w 827"/>
                        <a:gd name="T1" fmla="*/ 0 h 222"/>
                        <a:gd name="T2" fmla="*/ 790 w 827"/>
                        <a:gd name="T3" fmla="*/ 0 h 222"/>
                        <a:gd name="T4" fmla="*/ 826 w 827"/>
                        <a:gd name="T5" fmla="*/ 68 h 222"/>
                        <a:gd name="T6" fmla="*/ 734 w 827"/>
                        <a:gd name="T7" fmla="*/ 136 h 222"/>
                        <a:gd name="T8" fmla="*/ 605 w 827"/>
                        <a:gd name="T9" fmla="*/ 164 h 222"/>
                        <a:gd name="T10" fmla="*/ 552 w 827"/>
                        <a:gd name="T11" fmla="*/ 221 h 222"/>
                        <a:gd name="T12" fmla="*/ 425 w 827"/>
                        <a:gd name="T13" fmla="*/ 126 h 222"/>
                        <a:gd name="T14" fmla="*/ 324 w 827"/>
                        <a:gd name="T15" fmla="*/ 126 h 222"/>
                        <a:gd name="T16" fmla="*/ 306 w 827"/>
                        <a:gd name="T17" fmla="*/ 107 h 222"/>
                        <a:gd name="T18" fmla="*/ 167 w 827"/>
                        <a:gd name="T19" fmla="*/ 107 h 222"/>
                        <a:gd name="T20" fmla="*/ 117 w 827"/>
                        <a:gd name="T21" fmla="*/ 140 h 222"/>
                        <a:gd name="T22" fmla="*/ 0 w 827"/>
                        <a:gd name="T23" fmla="*/ 140 h 222"/>
                        <a:gd name="T24" fmla="*/ 22 w 827"/>
                        <a:gd name="T25" fmla="*/ 98 h 222"/>
                        <a:gd name="T26" fmla="*/ 256 w 827"/>
                        <a:gd name="T27" fmla="*/ 32 h 222"/>
                        <a:gd name="T28" fmla="*/ 266 w 827"/>
                        <a:gd name="T29" fmla="*/ 0 h 22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27"/>
                        <a:gd name="T46" fmla="*/ 0 h 222"/>
                        <a:gd name="T47" fmla="*/ 827 w 827"/>
                        <a:gd name="T48" fmla="*/ 222 h 22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27" h="222">
                          <a:moveTo>
                            <a:pt x="266" y="0"/>
                          </a:moveTo>
                          <a:lnTo>
                            <a:pt x="790" y="0"/>
                          </a:lnTo>
                          <a:lnTo>
                            <a:pt x="826" y="68"/>
                          </a:lnTo>
                          <a:lnTo>
                            <a:pt x="734" y="136"/>
                          </a:lnTo>
                          <a:lnTo>
                            <a:pt x="605" y="164"/>
                          </a:lnTo>
                          <a:lnTo>
                            <a:pt x="552" y="221"/>
                          </a:lnTo>
                          <a:lnTo>
                            <a:pt x="425" y="126"/>
                          </a:lnTo>
                          <a:lnTo>
                            <a:pt x="324" y="126"/>
                          </a:lnTo>
                          <a:lnTo>
                            <a:pt x="306" y="107"/>
                          </a:lnTo>
                          <a:lnTo>
                            <a:pt x="167" y="107"/>
                          </a:lnTo>
                          <a:lnTo>
                            <a:pt x="117" y="140"/>
                          </a:lnTo>
                          <a:lnTo>
                            <a:pt x="0" y="140"/>
                          </a:lnTo>
                          <a:lnTo>
                            <a:pt x="22" y="98"/>
                          </a:lnTo>
                          <a:lnTo>
                            <a:pt x="256" y="32"/>
                          </a:lnTo>
                          <a:lnTo>
                            <a:pt x="266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993" y="2199"/>
                      <a:ext cx="453" cy="269"/>
                    </a:xfrm>
                    <a:custGeom>
                      <a:avLst/>
                      <a:gdLst>
                        <a:gd name="T0" fmla="*/ 19 w 453"/>
                        <a:gd name="T1" fmla="*/ 32 h 269"/>
                        <a:gd name="T2" fmla="*/ 65 w 453"/>
                        <a:gd name="T3" fmla="*/ 0 h 269"/>
                        <a:gd name="T4" fmla="*/ 204 w 453"/>
                        <a:gd name="T5" fmla="*/ 0 h 269"/>
                        <a:gd name="T6" fmla="*/ 220 w 453"/>
                        <a:gd name="T7" fmla="*/ 18 h 269"/>
                        <a:gd name="T8" fmla="*/ 323 w 453"/>
                        <a:gd name="T9" fmla="*/ 18 h 269"/>
                        <a:gd name="T10" fmla="*/ 452 w 453"/>
                        <a:gd name="T11" fmla="*/ 115 h 269"/>
                        <a:gd name="T12" fmla="*/ 335 w 453"/>
                        <a:gd name="T13" fmla="*/ 198 h 269"/>
                        <a:gd name="T14" fmla="*/ 246 w 453"/>
                        <a:gd name="T15" fmla="*/ 219 h 269"/>
                        <a:gd name="T16" fmla="*/ 236 w 453"/>
                        <a:gd name="T17" fmla="*/ 268 h 269"/>
                        <a:gd name="T18" fmla="*/ 190 w 453"/>
                        <a:gd name="T19" fmla="*/ 211 h 269"/>
                        <a:gd name="T20" fmla="*/ 0 w 453"/>
                        <a:gd name="T21" fmla="*/ 58 h 269"/>
                        <a:gd name="T22" fmla="*/ 19 w 453"/>
                        <a:gd name="T23" fmla="*/ 32 h 26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53"/>
                        <a:gd name="T37" fmla="*/ 0 h 269"/>
                        <a:gd name="T38" fmla="*/ 453 w 453"/>
                        <a:gd name="T39" fmla="*/ 269 h 26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53" h="269">
                          <a:moveTo>
                            <a:pt x="19" y="32"/>
                          </a:moveTo>
                          <a:lnTo>
                            <a:pt x="65" y="0"/>
                          </a:lnTo>
                          <a:lnTo>
                            <a:pt x="204" y="0"/>
                          </a:lnTo>
                          <a:lnTo>
                            <a:pt x="220" y="18"/>
                          </a:lnTo>
                          <a:lnTo>
                            <a:pt x="323" y="18"/>
                          </a:lnTo>
                          <a:lnTo>
                            <a:pt x="452" y="115"/>
                          </a:lnTo>
                          <a:lnTo>
                            <a:pt x="335" y="198"/>
                          </a:lnTo>
                          <a:lnTo>
                            <a:pt x="246" y="219"/>
                          </a:lnTo>
                          <a:lnTo>
                            <a:pt x="236" y="268"/>
                          </a:lnTo>
                          <a:lnTo>
                            <a:pt x="190" y="211"/>
                          </a:lnTo>
                          <a:lnTo>
                            <a:pt x="0" y="58"/>
                          </a:lnTo>
                          <a:lnTo>
                            <a:pt x="19" y="32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794" y="2231"/>
                      <a:ext cx="434" cy="337"/>
                    </a:xfrm>
                    <a:custGeom>
                      <a:avLst/>
                      <a:gdLst>
                        <a:gd name="T0" fmla="*/ 0 w 434"/>
                        <a:gd name="T1" fmla="*/ 0 h 337"/>
                        <a:gd name="T2" fmla="*/ 218 w 434"/>
                        <a:gd name="T3" fmla="*/ 0 h 337"/>
                        <a:gd name="T4" fmla="*/ 199 w 434"/>
                        <a:gd name="T5" fmla="*/ 26 h 337"/>
                        <a:gd name="T6" fmla="*/ 387 w 434"/>
                        <a:gd name="T7" fmla="*/ 179 h 337"/>
                        <a:gd name="T8" fmla="*/ 433 w 434"/>
                        <a:gd name="T9" fmla="*/ 236 h 337"/>
                        <a:gd name="T10" fmla="*/ 377 w 434"/>
                        <a:gd name="T11" fmla="*/ 336 h 337"/>
                        <a:gd name="T12" fmla="*/ 78 w 434"/>
                        <a:gd name="T13" fmla="*/ 336 h 337"/>
                        <a:gd name="T14" fmla="*/ 48 w 434"/>
                        <a:gd name="T15" fmla="*/ 294 h 337"/>
                        <a:gd name="T16" fmla="*/ 32 w 434"/>
                        <a:gd name="T17" fmla="*/ 241 h 337"/>
                        <a:gd name="T18" fmla="*/ 62 w 434"/>
                        <a:gd name="T19" fmla="*/ 211 h 337"/>
                        <a:gd name="T20" fmla="*/ 0 w 434"/>
                        <a:gd name="T21" fmla="*/ 0 h 33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34"/>
                        <a:gd name="T34" fmla="*/ 0 h 337"/>
                        <a:gd name="T35" fmla="*/ 434 w 434"/>
                        <a:gd name="T36" fmla="*/ 337 h 33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34" h="337">
                          <a:moveTo>
                            <a:pt x="0" y="0"/>
                          </a:moveTo>
                          <a:lnTo>
                            <a:pt x="218" y="0"/>
                          </a:lnTo>
                          <a:lnTo>
                            <a:pt x="199" y="26"/>
                          </a:lnTo>
                          <a:lnTo>
                            <a:pt x="387" y="179"/>
                          </a:lnTo>
                          <a:lnTo>
                            <a:pt x="433" y="236"/>
                          </a:lnTo>
                          <a:lnTo>
                            <a:pt x="377" y="336"/>
                          </a:lnTo>
                          <a:lnTo>
                            <a:pt x="78" y="336"/>
                          </a:lnTo>
                          <a:lnTo>
                            <a:pt x="48" y="294"/>
                          </a:lnTo>
                          <a:lnTo>
                            <a:pt x="32" y="241"/>
                          </a:lnTo>
                          <a:lnTo>
                            <a:pt x="62" y="2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4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505" y="2231"/>
                      <a:ext cx="352" cy="350"/>
                    </a:xfrm>
                    <a:custGeom>
                      <a:avLst/>
                      <a:gdLst>
                        <a:gd name="T0" fmla="*/ 71 w 352"/>
                        <a:gd name="T1" fmla="*/ 0 h 350"/>
                        <a:gd name="T2" fmla="*/ 291 w 352"/>
                        <a:gd name="T3" fmla="*/ 0 h 350"/>
                        <a:gd name="T4" fmla="*/ 351 w 352"/>
                        <a:gd name="T5" fmla="*/ 213 h 350"/>
                        <a:gd name="T6" fmla="*/ 321 w 352"/>
                        <a:gd name="T7" fmla="*/ 241 h 350"/>
                        <a:gd name="T8" fmla="*/ 335 w 352"/>
                        <a:gd name="T9" fmla="*/ 292 h 350"/>
                        <a:gd name="T10" fmla="*/ 91 w 352"/>
                        <a:gd name="T11" fmla="*/ 292 h 350"/>
                        <a:gd name="T12" fmla="*/ 87 w 352"/>
                        <a:gd name="T13" fmla="*/ 342 h 350"/>
                        <a:gd name="T14" fmla="*/ 0 w 352"/>
                        <a:gd name="T15" fmla="*/ 349 h 350"/>
                        <a:gd name="T16" fmla="*/ 2 w 352"/>
                        <a:gd name="T17" fmla="*/ 251 h 350"/>
                        <a:gd name="T18" fmla="*/ 71 w 352"/>
                        <a:gd name="T19" fmla="*/ 0 h 35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52"/>
                        <a:gd name="T31" fmla="*/ 0 h 350"/>
                        <a:gd name="T32" fmla="*/ 352 w 352"/>
                        <a:gd name="T33" fmla="*/ 350 h 35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52" h="350">
                          <a:moveTo>
                            <a:pt x="71" y="0"/>
                          </a:moveTo>
                          <a:lnTo>
                            <a:pt x="291" y="0"/>
                          </a:lnTo>
                          <a:lnTo>
                            <a:pt x="351" y="213"/>
                          </a:lnTo>
                          <a:lnTo>
                            <a:pt x="321" y="241"/>
                          </a:lnTo>
                          <a:lnTo>
                            <a:pt x="335" y="292"/>
                          </a:lnTo>
                          <a:lnTo>
                            <a:pt x="91" y="292"/>
                          </a:lnTo>
                          <a:lnTo>
                            <a:pt x="87" y="342"/>
                          </a:lnTo>
                          <a:lnTo>
                            <a:pt x="0" y="349"/>
                          </a:lnTo>
                          <a:lnTo>
                            <a:pt x="2" y="251"/>
                          </a:lnTo>
                          <a:lnTo>
                            <a:pt x="71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5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263" y="2231"/>
                      <a:ext cx="314" cy="378"/>
                    </a:xfrm>
                    <a:custGeom>
                      <a:avLst/>
                      <a:gdLst>
                        <a:gd name="T0" fmla="*/ 105 w 314"/>
                        <a:gd name="T1" fmla="*/ 0 h 378"/>
                        <a:gd name="T2" fmla="*/ 313 w 314"/>
                        <a:gd name="T3" fmla="*/ 0 h 378"/>
                        <a:gd name="T4" fmla="*/ 246 w 314"/>
                        <a:gd name="T5" fmla="*/ 251 h 378"/>
                        <a:gd name="T6" fmla="*/ 244 w 314"/>
                        <a:gd name="T7" fmla="*/ 349 h 378"/>
                        <a:gd name="T8" fmla="*/ 178 w 314"/>
                        <a:gd name="T9" fmla="*/ 377 h 378"/>
                        <a:gd name="T10" fmla="*/ 145 w 314"/>
                        <a:gd name="T11" fmla="*/ 313 h 378"/>
                        <a:gd name="T12" fmla="*/ 0 w 314"/>
                        <a:gd name="T13" fmla="*/ 313 h 378"/>
                        <a:gd name="T14" fmla="*/ 45 w 314"/>
                        <a:gd name="T15" fmla="*/ 204 h 378"/>
                        <a:gd name="T16" fmla="*/ 2 w 314"/>
                        <a:gd name="T17" fmla="*/ 147 h 378"/>
                        <a:gd name="T18" fmla="*/ 43 w 314"/>
                        <a:gd name="T19" fmla="*/ 56 h 378"/>
                        <a:gd name="T20" fmla="*/ 105 w 314"/>
                        <a:gd name="T21" fmla="*/ 0 h 37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14"/>
                        <a:gd name="T34" fmla="*/ 0 h 378"/>
                        <a:gd name="T35" fmla="*/ 314 w 314"/>
                        <a:gd name="T36" fmla="*/ 378 h 37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14" h="378">
                          <a:moveTo>
                            <a:pt x="105" y="0"/>
                          </a:moveTo>
                          <a:lnTo>
                            <a:pt x="313" y="0"/>
                          </a:lnTo>
                          <a:lnTo>
                            <a:pt x="246" y="251"/>
                          </a:lnTo>
                          <a:lnTo>
                            <a:pt x="244" y="349"/>
                          </a:lnTo>
                          <a:lnTo>
                            <a:pt x="178" y="377"/>
                          </a:lnTo>
                          <a:lnTo>
                            <a:pt x="145" y="313"/>
                          </a:lnTo>
                          <a:lnTo>
                            <a:pt x="0" y="313"/>
                          </a:lnTo>
                          <a:lnTo>
                            <a:pt x="45" y="204"/>
                          </a:lnTo>
                          <a:lnTo>
                            <a:pt x="2" y="147"/>
                          </a:lnTo>
                          <a:lnTo>
                            <a:pt x="43" y="56"/>
                          </a:lnTo>
                          <a:lnTo>
                            <a:pt x="105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6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592" y="2523"/>
                      <a:ext cx="753" cy="453"/>
                    </a:xfrm>
                    <a:custGeom>
                      <a:avLst/>
                      <a:gdLst>
                        <a:gd name="T0" fmla="*/ 2 w 753"/>
                        <a:gd name="T1" fmla="*/ 0 h 453"/>
                        <a:gd name="T2" fmla="*/ 250 w 753"/>
                        <a:gd name="T3" fmla="*/ 0 h 453"/>
                        <a:gd name="T4" fmla="*/ 284 w 753"/>
                        <a:gd name="T5" fmla="*/ 46 h 453"/>
                        <a:gd name="T6" fmla="*/ 583 w 753"/>
                        <a:gd name="T7" fmla="*/ 46 h 453"/>
                        <a:gd name="T8" fmla="*/ 591 w 753"/>
                        <a:gd name="T9" fmla="*/ 85 h 453"/>
                        <a:gd name="T10" fmla="*/ 696 w 753"/>
                        <a:gd name="T11" fmla="*/ 218 h 453"/>
                        <a:gd name="T12" fmla="*/ 738 w 753"/>
                        <a:gd name="T13" fmla="*/ 312 h 453"/>
                        <a:gd name="T14" fmla="*/ 752 w 753"/>
                        <a:gd name="T15" fmla="*/ 378 h 453"/>
                        <a:gd name="T16" fmla="*/ 647 w 753"/>
                        <a:gd name="T17" fmla="*/ 446 h 453"/>
                        <a:gd name="T18" fmla="*/ 561 w 753"/>
                        <a:gd name="T19" fmla="*/ 452 h 453"/>
                        <a:gd name="T20" fmla="*/ 535 w 753"/>
                        <a:gd name="T21" fmla="*/ 314 h 453"/>
                        <a:gd name="T22" fmla="*/ 508 w 753"/>
                        <a:gd name="T23" fmla="*/ 316 h 453"/>
                        <a:gd name="T24" fmla="*/ 422 w 753"/>
                        <a:gd name="T25" fmla="*/ 233 h 453"/>
                        <a:gd name="T26" fmla="*/ 442 w 753"/>
                        <a:gd name="T27" fmla="*/ 165 h 453"/>
                        <a:gd name="T28" fmla="*/ 347 w 753"/>
                        <a:gd name="T29" fmla="*/ 89 h 453"/>
                        <a:gd name="T30" fmla="*/ 220 w 753"/>
                        <a:gd name="T31" fmla="*/ 112 h 453"/>
                        <a:gd name="T32" fmla="*/ 123 w 753"/>
                        <a:gd name="T33" fmla="*/ 51 h 453"/>
                        <a:gd name="T34" fmla="*/ 0 w 753"/>
                        <a:gd name="T35" fmla="*/ 50 h 453"/>
                        <a:gd name="T36" fmla="*/ 2 w 753"/>
                        <a:gd name="T37" fmla="*/ 0 h 45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753"/>
                        <a:gd name="T58" fmla="*/ 0 h 453"/>
                        <a:gd name="T59" fmla="*/ 753 w 753"/>
                        <a:gd name="T60" fmla="*/ 453 h 453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753" h="453">
                          <a:moveTo>
                            <a:pt x="2" y="0"/>
                          </a:moveTo>
                          <a:lnTo>
                            <a:pt x="250" y="0"/>
                          </a:lnTo>
                          <a:lnTo>
                            <a:pt x="284" y="46"/>
                          </a:lnTo>
                          <a:lnTo>
                            <a:pt x="583" y="46"/>
                          </a:lnTo>
                          <a:lnTo>
                            <a:pt x="591" y="85"/>
                          </a:lnTo>
                          <a:lnTo>
                            <a:pt x="696" y="218"/>
                          </a:lnTo>
                          <a:lnTo>
                            <a:pt x="738" y="312"/>
                          </a:lnTo>
                          <a:lnTo>
                            <a:pt x="752" y="378"/>
                          </a:lnTo>
                          <a:lnTo>
                            <a:pt x="647" y="446"/>
                          </a:lnTo>
                          <a:lnTo>
                            <a:pt x="561" y="452"/>
                          </a:lnTo>
                          <a:lnTo>
                            <a:pt x="535" y="314"/>
                          </a:lnTo>
                          <a:lnTo>
                            <a:pt x="508" y="316"/>
                          </a:lnTo>
                          <a:lnTo>
                            <a:pt x="422" y="233"/>
                          </a:lnTo>
                          <a:lnTo>
                            <a:pt x="442" y="165"/>
                          </a:lnTo>
                          <a:lnTo>
                            <a:pt x="347" y="89"/>
                          </a:lnTo>
                          <a:lnTo>
                            <a:pt x="220" y="112"/>
                          </a:lnTo>
                          <a:lnTo>
                            <a:pt x="123" y="51"/>
                          </a:lnTo>
                          <a:lnTo>
                            <a:pt x="0" y="5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3017" y="2372"/>
                      <a:ext cx="459" cy="305"/>
                    </a:xfrm>
                    <a:custGeom>
                      <a:avLst/>
                      <a:gdLst>
                        <a:gd name="T0" fmla="*/ 4 w 459"/>
                        <a:gd name="T1" fmla="*/ 0 h 305"/>
                        <a:gd name="T2" fmla="*/ 250 w 459"/>
                        <a:gd name="T3" fmla="*/ 0 h 305"/>
                        <a:gd name="T4" fmla="*/ 291 w 459"/>
                        <a:gd name="T5" fmla="*/ 59 h 305"/>
                        <a:gd name="T6" fmla="*/ 246 w 459"/>
                        <a:gd name="T7" fmla="*/ 168 h 305"/>
                        <a:gd name="T8" fmla="*/ 391 w 459"/>
                        <a:gd name="T9" fmla="*/ 168 h 305"/>
                        <a:gd name="T10" fmla="*/ 424 w 459"/>
                        <a:gd name="T11" fmla="*/ 236 h 305"/>
                        <a:gd name="T12" fmla="*/ 458 w 459"/>
                        <a:gd name="T13" fmla="*/ 304 h 305"/>
                        <a:gd name="T14" fmla="*/ 264 w 459"/>
                        <a:gd name="T15" fmla="*/ 297 h 305"/>
                        <a:gd name="T16" fmla="*/ 32 w 459"/>
                        <a:gd name="T17" fmla="*/ 236 h 305"/>
                        <a:gd name="T18" fmla="*/ 59 w 459"/>
                        <a:gd name="T19" fmla="*/ 189 h 305"/>
                        <a:gd name="T20" fmla="*/ 0 w 459"/>
                        <a:gd name="T21" fmla="*/ 95 h 305"/>
                        <a:gd name="T22" fmla="*/ 4 w 459"/>
                        <a:gd name="T23" fmla="*/ 0 h 30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59"/>
                        <a:gd name="T37" fmla="*/ 0 h 305"/>
                        <a:gd name="T38" fmla="*/ 459 w 459"/>
                        <a:gd name="T39" fmla="*/ 305 h 30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59" h="305">
                          <a:moveTo>
                            <a:pt x="4" y="0"/>
                          </a:moveTo>
                          <a:lnTo>
                            <a:pt x="250" y="0"/>
                          </a:lnTo>
                          <a:lnTo>
                            <a:pt x="291" y="59"/>
                          </a:lnTo>
                          <a:lnTo>
                            <a:pt x="246" y="168"/>
                          </a:lnTo>
                          <a:lnTo>
                            <a:pt x="391" y="168"/>
                          </a:lnTo>
                          <a:lnTo>
                            <a:pt x="424" y="236"/>
                          </a:lnTo>
                          <a:lnTo>
                            <a:pt x="458" y="304"/>
                          </a:lnTo>
                          <a:lnTo>
                            <a:pt x="264" y="297"/>
                          </a:lnTo>
                          <a:lnTo>
                            <a:pt x="32" y="236"/>
                          </a:lnTo>
                          <a:lnTo>
                            <a:pt x="59" y="189"/>
                          </a:lnTo>
                          <a:lnTo>
                            <a:pt x="0" y="95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2182" y="2049"/>
                      <a:ext cx="790" cy="283"/>
                    </a:xfrm>
                    <a:custGeom>
                      <a:avLst/>
                      <a:gdLst>
                        <a:gd name="T0" fmla="*/ 0 w 790"/>
                        <a:gd name="T1" fmla="*/ 0 h 283"/>
                        <a:gd name="T2" fmla="*/ 757 w 790"/>
                        <a:gd name="T3" fmla="*/ 0 h 283"/>
                        <a:gd name="T4" fmla="*/ 777 w 790"/>
                        <a:gd name="T5" fmla="*/ 51 h 283"/>
                        <a:gd name="T6" fmla="*/ 789 w 790"/>
                        <a:gd name="T7" fmla="*/ 110 h 283"/>
                        <a:gd name="T8" fmla="*/ 789 w 790"/>
                        <a:gd name="T9" fmla="*/ 282 h 283"/>
                        <a:gd name="T10" fmla="*/ 658 w 790"/>
                        <a:gd name="T11" fmla="*/ 259 h 283"/>
                        <a:gd name="T12" fmla="*/ 601 w 790"/>
                        <a:gd name="T13" fmla="*/ 267 h 283"/>
                        <a:gd name="T14" fmla="*/ 270 w 790"/>
                        <a:gd name="T15" fmla="*/ 219 h 283"/>
                        <a:gd name="T16" fmla="*/ 270 w 790"/>
                        <a:gd name="T17" fmla="*/ 83 h 283"/>
                        <a:gd name="T18" fmla="*/ 0 w 790"/>
                        <a:gd name="T19" fmla="*/ 82 h 283"/>
                        <a:gd name="T20" fmla="*/ 0 w 790"/>
                        <a:gd name="T21" fmla="*/ 0 h 28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90"/>
                        <a:gd name="T34" fmla="*/ 0 h 283"/>
                        <a:gd name="T35" fmla="*/ 790 w 790"/>
                        <a:gd name="T36" fmla="*/ 283 h 283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90" h="283">
                          <a:moveTo>
                            <a:pt x="0" y="0"/>
                          </a:moveTo>
                          <a:lnTo>
                            <a:pt x="757" y="0"/>
                          </a:lnTo>
                          <a:lnTo>
                            <a:pt x="777" y="51"/>
                          </a:lnTo>
                          <a:lnTo>
                            <a:pt x="789" y="110"/>
                          </a:lnTo>
                          <a:lnTo>
                            <a:pt x="789" y="282"/>
                          </a:lnTo>
                          <a:lnTo>
                            <a:pt x="658" y="259"/>
                          </a:lnTo>
                          <a:lnTo>
                            <a:pt x="601" y="267"/>
                          </a:lnTo>
                          <a:lnTo>
                            <a:pt x="270" y="219"/>
                          </a:lnTo>
                          <a:lnTo>
                            <a:pt x="270" y="83"/>
                          </a:lnTo>
                          <a:lnTo>
                            <a:pt x="0" y="8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835" y="2132"/>
                      <a:ext cx="1242" cy="757"/>
                    </a:xfrm>
                    <a:custGeom>
                      <a:avLst/>
                      <a:gdLst>
                        <a:gd name="T0" fmla="*/ 347 w 1242"/>
                        <a:gd name="T1" fmla="*/ 0 h 757"/>
                        <a:gd name="T2" fmla="*/ 617 w 1242"/>
                        <a:gd name="T3" fmla="*/ 0 h 757"/>
                        <a:gd name="T4" fmla="*/ 617 w 1242"/>
                        <a:gd name="T5" fmla="*/ 135 h 757"/>
                        <a:gd name="T6" fmla="*/ 950 w 1242"/>
                        <a:gd name="T7" fmla="*/ 184 h 757"/>
                        <a:gd name="T8" fmla="*/ 1003 w 1242"/>
                        <a:gd name="T9" fmla="*/ 178 h 757"/>
                        <a:gd name="T10" fmla="*/ 1136 w 1242"/>
                        <a:gd name="T11" fmla="*/ 199 h 757"/>
                        <a:gd name="T12" fmla="*/ 1184 w 1242"/>
                        <a:gd name="T13" fmla="*/ 204 h 757"/>
                        <a:gd name="T14" fmla="*/ 1182 w 1242"/>
                        <a:gd name="T15" fmla="*/ 340 h 757"/>
                        <a:gd name="T16" fmla="*/ 1241 w 1242"/>
                        <a:gd name="T17" fmla="*/ 435 h 757"/>
                        <a:gd name="T18" fmla="*/ 1206 w 1242"/>
                        <a:gd name="T19" fmla="*/ 480 h 757"/>
                        <a:gd name="T20" fmla="*/ 1095 w 1242"/>
                        <a:gd name="T21" fmla="*/ 499 h 757"/>
                        <a:gd name="T22" fmla="*/ 922 w 1242"/>
                        <a:gd name="T23" fmla="*/ 597 h 757"/>
                        <a:gd name="T24" fmla="*/ 878 w 1242"/>
                        <a:gd name="T25" fmla="*/ 675 h 757"/>
                        <a:gd name="T26" fmla="*/ 900 w 1242"/>
                        <a:gd name="T27" fmla="*/ 756 h 757"/>
                        <a:gd name="T28" fmla="*/ 678 w 1242"/>
                        <a:gd name="T29" fmla="*/ 701 h 757"/>
                        <a:gd name="T30" fmla="*/ 533 w 1242"/>
                        <a:gd name="T31" fmla="*/ 535 h 757"/>
                        <a:gd name="T32" fmla="*/ 420 w 1242"/>
                        <a:gd name="T33" fmla="*/ 510 h 757"/>
                        <a:gd name="T34" fmla="*/ 357 w 1242"/>
                        <a:gd name="T35" fmla="*/ 556 h 757"/>
                        <a:gd name="T36" fmla="*/ 268 w 1242"/>
                        <a:gd name="T37" fmla="*/ 520 h 757"/>
                        <a:gd name="T38" fmla="*/ 184 w 1242"/>
                        <a:gd name="T39" fmla="*/ 418 h 757"/>
                        <a:gd name="T40" fmla="*/ 0 w 1242"/>
                        <a:gd name="T41" fmla="*/ 310 h 757"/>
                        <a:gd name="T42" fmla="*/ 347 w 1242"/>
                        <a:gd name="T43" fmla="*/ 310 h 757"/>
                        <a:gd name="T44" fmla="*/ 347 w 1242"/>
                        <a:gd name="T45" fmla="*/ 0 h 75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242"/>
                        <a:gd name="T70" fmla="*/ 0 h 757"/>
                        <a:gd name="T71" fmla="*/ 1242 w 1242"/>
                        <a:gd name="T72" fmla="*/ 757 h 75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242" h="757">
                          <a:moveTo>
                            <a:pt x="347" y="0"/>
                          </a:moveTo>
                          <a:lnTo>
                            <a:pt x="617" y="0"/>
                          </a:lnTo>
                          <a:lnTo>
                            <a:pt x="617" y="135"/>
                          </a:lnTo>
                          <a:lnTo>
                            <a:pt x="950" y="184"/>
                          </a:lnTo>
                          <a:lnTo>
                            <a:pt x="1003" y="178"/>
                          </a:lnTo>
                          <a:lnTo>
                            <a:pt x="1136" y="199"/>
                          </a:lnTo>
                          <a:lnTo>
                            <a:pt x="1184" y="204"/>
                          </a:lnTo>
                          <a:lnTo>
                            <a:pt x="1182" y="340"/>
                          </a:lnTo>
                          <a:lnTo>
                            <a:pt x="1241" y="435"/>
                          </a:lnTo>
                          <a:lnTo>
                            <a:pt x="1206" y="480"/>
                          </a:lnTo>
                          <a:lnTo>
                            <a:pt x="1095" y="499"/>
                          </a:lnTo>
                          <a:lnTo>
                            <a:pt x="922" y="597"/>
                          </a:lnTo>
                          <a:lnTo>
                            <a:pt x="878" y="675"/>
                          </a:lnTo>
                          <a:lnTo>
                            <a:pt x="900" y="756"/>
                          </a:lnTo>
                          <a:lnTo>
                            <a:pt x="678" y="701"/>
                          </a:lnTo>
                          <a:lnTo>
                            <a:pt x="533" y="535"/>
                          </a:lnTo>
                          <a:lnTo>
                            <a:pt x="420" y="510"/>
                          </a:lnTo>
                          <a:lnTo>
                            <a:pt x="357" y="556"/>
                          </a:lnTo>
                          <a:lnTo>
                            <a:pt x="268" y="520"/>
                          </a:lnTo>
                          <a:lnTo>
                            <a:pt x="184" y="418"/>
                          </a:lnTo>
                          <a:lnTo>
                            <a:pt x="0" y="310"/>
                          </a:lnTo>
                          <a:lnTo>
                            <a:pt x="347" y="310"/>
                          </a:lnTo>
                          <a:lnTo>
                            <a:pt x="347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648" y="2036"/>
                      <a:ext cx="535" cy="460"/>
                    </a:xfrm>
                    <a:custGeom>
                      <a:avLst/>
                      <a:gdLst>
                        <a:gd name="T0" fmla="*/ 0 w 535"/>
                        <a:gd name="T1" fmla="*/ 0 h 460"/>
                        <a:gd name="T2" fmla="*/ 534 w 535"/>
                        <a:gd name="T3" fmla="*/ 0 h 460"/>
                        <a:gd name="T4" fmla="*/ 534 w 535"/>
                        <a:gd name="T5" fmla="*/ 397 h 460"/>
                        <a:gd name="T6" fmla="*/ 187 w 535"/>
                        <a:gd name="T7" fmla="*/ 397 h 460"/>
                        <a:gd name="T8" fmla="*/ 88 w 535"/>
                        <a:gd name="T9" fmla="*/ 397 h 460"/>
                        <a:gd name="T10" fmla="*/ 88 w 535"/>
                        <a:gd name="T11" fmla="*/ 459 h 460"/>
                        <a:gd name="T12" fmla="*/ 0 w 535"/>
                        <a:gd name="T13" fmla="*/ 459 h 460"/>
                        <a:gd name="T14" fmla="*/ 0 w 535"/>
                        <a:gd name="T15" fmla="*/ 0 h 4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35"/>
                        <a:gd name="T25" fmla="*/ 0 h 460"/>
                        <a:gd name="T26" fmla="*/ 535 w 535"/>
                        <a:gd name="T27" fmla="*/ 460 h 4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35" h="460">
                          <a:moveTo>
                            <a:pt x="0" y="0"/>
                          </a:moveTo>
                          <a:lnTo>
                            <a:pt x="534" y="0"/>
                          </a:lnTo>
                          <a:lnTo>
                            <a:pt x="534" y="397"/>
                          </a:lnTo>
                          <a:lnTo>
                            <a:pt x="187" y="397"/>
                          </a:lnTo>
                          <a:lnTo>
                            <a:pt x="88" y="397"/>
                          </a:lnTo>
                          <a:lnTo>
                            <a:pt x="88" y="459"/>
                          </a:lnTo>
                          <a:lnTo>
                            <a:pt x="0" y="45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8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50" y="1056"/>
                    <a:ext cx="1399" cy="1453"/>
                    <a:chOff x="250" y="1056"/>
                    <a:chExt cx="1399" cy="1453"/>
                  </a:xfrm>
                  <a:grpFill/>
                </p:grpSpPr>
                <p:sp>
                  <p:nvSpPr>
                    <p:cNvPr id="89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190" y="1651"/>
                      <a:ext cx="457" cy="403"/>
                    </a:xfrm>
                    <a:custGeom>
                      <a:avLst/>
                      <a:gdLst>
                        <a:gd name="T0" fmla="*/ 268 w 457"/>
                        <a:gd name="T1" fmla="*/ 77 h 403"/>
                        <a:gd name="T2" fmla="*/ 456 w 457"/>
                        <a:gd name="T3" fmla="*/ 77 h 403"/>
                        <a:gd name="T4" fmla="*/ 456 w 457"/>
                        <a:gd name="T5" fmla="*/ 402 h 403"/>
                        <a:gd name="T6" fmla="*/ 0 w 457"/>
                        <a:gd name="T7" fmla="*/ 402 h 403"/>
                        <a:gd name="T8" fmla="*/ 0 w 457"/>
                        <a:gd name="T9" fmla="*/ 0 h 403"/>
                        <a:gd name="T10" fmla="*/ 268 w 457"/>
                        <a:gd name="T11" fmla="*/ 0 h 403"/>
                        <a:gd name="T12" fmla="*/ 268 w 457"/>
                        <a:gd name="T13" fmla="*/ 77 h 40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57"/>
                        <a:gd name="T22" fmla="*/ 0 h 403"/>
                        <a:gd name="T23" fmla="*/ 457 w 457"/>
                        <a:gd name="T24" fmla="*/ 403 h 40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57" h="403">
                          <a:moveTo>
                            <a:pt x="268" y="77"/>
                          </a:moveTo>
                          <a:lnTo>
                            <a:pt x="456" y="77"/>
                          </a:lnTo>
                          <a:lnTo>
                            <a:pt x="456" y="402"/>
                          </a:lnTo>
                          <a:lnTo>
                            <a:pt x="0" y="402"/>
                          </a:lnTo>
                          <a:lnTo>
                            <a:pt x="0" y="0"/>
                          </a:lnTo>
                          <a:lnTo>
                            <a:pt x="268" y="0"/>
                          </a:lnTo>
                          <a:lnTo>
                            <a:pt x="268" y="77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0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250" y="1056"/>
                      <a:ext cx="660" cy="282"/>
                    </a:xfrm>
                    <a:custGeom>
                      <a:avLst/>
                      <a:gdLst>
                        <a:gd name="T0" fmla="*/ 147 w 660"/>
                        <a:gd name="T1" fmla="*/ 0 h 282"/>
                        <a:gd name="T2" fmla="*/ 173 w 660"/>
                        <a:gd name="T3" fmla="*/ 83 h 282"/>
                        <a:gd name="T4" fmla="*/ 159 w 660"/>
                        <a:gd name="T5" fmla="*/ 102 h 282"/>
                        <a:gd name="T6" fmla="*/ 0 w 660"/>
                        <a:gd name="T7" fmla="*/ 85 h 282"/>
                        <a:gd name="T8" fmla="*/ 50 w 660"/>
                        <a:gd name="T9" fmla="*/ 234 h 282"/>
                        <a:gd name="T10" fmla="*/ 123 w 660"/>
                        <a:gd name="T11" fmla="*/ 238 h 282"/>
                        <a:gd name="T12" fmla="*/ 139 w 660"/>
                        <a:gd name="T13" fmla="*/ 281 h 282"/>
                        <a:gd name="T14" fmla="*/ 440 w 660"/>
                        <a:gd name="T15" fmla="*/ 242 h 282"/>
                        <a:gd name="T16" fmla="*/ 659 w 660"/>
                        <a:gd name="T17" fmla="*/ 242 h 282"/>
                        <a:gd name="T18" fmla="*/ 659 w 660"/>
                        <a:gd name="T19" fmla="*/ 2 h 282"/>
                        <a:gd name="T20" fmla="*/ 147 w 660"/>
                        <a:gd name="T21" fmla="*/ 0 h 28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0"/>
                        <a:gd name="T34" fmla="*/ 0 h 282"/>
                        <a:gd name="T35" fmla="*/ 660 w 660"/>
                        <a:gd name="T36" fmla="*/ 282 h 28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0" h="282">
                          <a:moveTo>
                            <a:pt x="147" y="0"/>
                          </a:moveTo>
                          <a:lnTo>
                            <a:pt x="173" y="83"/>
                          </a:lnTo>
                          <a:lnTo>
                            <a:pt x="159" y="102"/>
                          </a:lnTo>
                          <a:lnTo>
                            <a:pt x="0" y="85"/>
                          </a:lnTo>
                          <a:lnTo>
                            <a:pt x="50" y="234"/>
                          </a:lnTo>
                          <a:lnTo>
                            <a:pt x="123" y="238"/>
                          </a:lnTo>
                          <a:lnTo>
                            <a:pt x="139" y="281"/>
                          </a:lnTo>
                          <a:lnTo>
                            <a:pt x="440" y="242"/>
                          </a:lnTo>
                          <a:lnTo>
                            <a:pt x="659" y="242"/>
                          </a:lnTo>
                          <a:lnTo>
                            <a:pt x="659" y="2"/>
                          </a:lnTo>
                          <a:lnTo>
                            <a:pt x="147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1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264" y="1284"/>
                      <a:ext cx="689" cy="360"/>
                    </a:xfrm>
                    <a:custGeom>
                      <a:avLst/>
                      <a:gdLst>
                        <a:gd name="T0" fmla="*/ 44 w 689"/>
                        <a:gd name="T1" fmla="*/ 0 h 360"/>
                        <a:gd name="T2" fmla="*/ 121 w 689"/>
                        <a:gd name="T3" fmla="*/ 2 h 360"/>
                        <a:gd name="T4" fmla="*/ 139 w 689"/>
                        <a:gd name="T5" fmla="*/ 47 h 360"/>
                        <a:gd name="T6" fmla="*/ 430 w 689"/>
                        <a:gd name="T7" fmla="*/ 8 h 360"/>
                        <a:gd name="T8" fmla="*/ 655 w 689"/>
                        <a:gd name="T9" fmla="*/ 8 h 360"/>
                        <a:gd name="T10" fmla="*/ 688 w 689"/>
                        <a:gd name="T11" fmla="*/ 43 h 360"/>
                        <a:gd name="T12" fmla="*/ 641 w 689"/>
                        <a:gd name="T13" fmla="*/ 179 h 360"/>
                        <a:gd name="T14" fmla="*/ 672 w 689"/>
                        <a:gd name="T15" fmla="*/ 185 h 360"/>
                        <a:gd name="T16" fmla="*/ 672 w 689"/>
                        <a:gd name="T17" fmla="*/ 359 h 360"/>
                        <a:gd name="T18" fmla="*/ 20 w 689"/>
                        <a:gd name="T19" fmla="*/ 359 h 360"/>
                        <a:gd name="T20" fmla="*/ 0 w 689"/>
                        <a:gd name="T21" fmla="*/ 281 h 360"/>
                        <a:gd name="T22" fmla="*/ 44 w 689"/>
                        <a:gd name="T23" fmla="*/ 0 h 36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9"/>
                        <a:gd name="T37" fmla="*/ 0 h 360"/>
                        <a:gd name="T38" fmla="*/ 689 w 689"/>
                        <a:gd name="T39" fmla="*/ 360 h 36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9" h="360">
                          <a:moveTo>
                            <a:pt x="44" y="0"/>
                          </a:moveTo>
                          <a:lnTo>
                            <a:pt x="121" y="2"/>
                          </a:lnTo>
                          <a:lnTo>
                            <a:pt x="139" y="47"/>
                          </a:lnTo>
                          <a:lnTo>
                            <a:pt x="430" y="8"/>
                          </a:lnTo>
                          <a:lnTo>
                            <a:pt x="655" y="8"/>
                          </a:lnTo>
                          <a:lnTo>
                            <a:pt x="688" y="43"/>
                          </a:lnTo>
                          <a:lnTo>
                            <a:pt x="641" y="179"/>
                          </a:lnTo>
                          <a:lnTo>
                            <a:pt x="672" y="185"/>
                          </a:lnTo>
                          <a:lnTo>
                            <a:pt x="672" y="359"/>
                          </a:lnTo>
                          <a:lnTo>
                            <a:pt x="20" y="359"/>
                          </a:lnTo>
                          <a:lnTo>
                            <a:pt x="0" y="28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2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893" y="1056"/>
                      <a:ext cx="564" cy="594"/>
                    </a:xfrm>
                    <a:custGeom>
                      <a:avLst/>
                      <a:gdLst>
                        <a:gd name="T0" fmla="*/ 16 w 564"/>
                        <a:gd name="T1" fmla="*/ 0 h 594"/>
                        <a:gd name="T2" fmla="*/ 115 w 564"/>
                        <a:gd name="T3" fmla="*/ 0 h 594"/>
                        <a:gd name="T4" fmla="*/ 115 w 564"/>
                        <a:gd name="T5" fmla="*/ 98 h 594"/>
                        <a:gd name="T6" fmla="*/ 281 w 564"/>
                        <a:gd name="T7" fmla="*/ 221 h 594"/>
                        <a:gd name="T8" fmla="*/ 248 w 564"/>
                        <a:gd name="T9" fmla="*/ 274 h 594"/>
                        <a:gd name="T10" fmla="*/ 261 w 564"/>
                        <a:gd name="T11" fmla="*/ 298 h 594"/>
                        <a:gd name="T12" fmla="*/ 323 w 564"/>
                        <a:gd name="T13" fmla="*/ 283 h 594"/>
                        <a:gd name="T14" fmla="*/ 410 w 564"/>
                        <a:gd name="T15" fmla="*/ 391 h 594"/>
                        <a:gd name="T16" fmla="*/ 563 w 564"/>
                        <a:gd name="T17" fmla="*/ 359 h 594"/>
                        <a:gd name="T18" fmla="*/ 563 w 564"/>
                        <a:gd name="T19" fmla="*/ 593 h 594"/>
                        <a:gd name="T20" fmla="*/ 289 w 564"/>
                        <a:gd name="T21" fmla="*/ 593 h 594"/>
                        <a:gd name="T22" fmla="*/ 33 w 564"/>
                        <a:gd name="T23" fmla="*/ 593 h 594"/>
                        <a:gd name="T24" fmla="*/ 33 w 564"/>
                        <a:gd name="T25" fmla="*/ 419 h 594"/>
                        <a:gd name="T26" fmla="*/ 0 w 564"/>
                        <a:gd name="T27" fmla="*/ 415 h 594"/>
                        <a:gd name="T28" fmla="*/ 49 w 564"/>
                        <a:gd name="T29" fmla="*/ 279 h 594"/>
                        <a:gd name="T30" fmla="*/ 16 w 564"/>
                        <a:gd name="T31" fmla="*/ 240 h 594"/>
                        <a:gd name="T32" fmla="*/ 16 w 564"/>
                        <a:gd name="T33" fmla="*/ 0 h 59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64"/>
                        <a:gd name="T52" fmla="*/ 0 h 594"/>
                        <a:gd name="T53" fmla="*/ 564 w 564"/>
                        <a:gd name="T54" fmla="*/ 594 h 59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64" h="594">
                          <a:moveTo>
                            <a:pt x="16" y="0"/>
                          </a:moveTo>
                          <a:lnTo>
                            <a:pt x="115" y="0"/>
                          </a:lnTo>
                          <a:lnTo>
                            <a:pt x="115" y="98"/>
                          </a:lnTo>
                          <a:lnTo>
                            <a:pt x="281" y="221"/>
                          </a:lnTo>
                          <a:lnTo>
                            <a:pt x="248" y="274"/>
                          </a:lnTo>
                          <a:lnTo>
                            <a:pt x="261" y="298"/>
                          </a:lnTo>
                          <a:lnTo>
                            <a:pt x="323" y="283"/>
                          </a:lnTo>
                          <a:lnTo>
                            <a:pt x="410" y="391"/>
                          </a:lnTo>
                          <a:lnTo>
                            <a:pt x="563" y="359"/>
                          </a:lnTo>
                          <a:lnTo>
                            <a:pt x="563" y="593"/>
                          </a:lnTo>
                          <a:lnTo>
                            <a:pt x="289" y="593"/>
                          </a:lnTo>
                          <a:lnTo>
                            <a:pt x="33" y="593"/>
                          </a:lnTo>
                          <a:lnTo>
                            <a:pt x="33" y="419"/>
                          </a:lnTo>
                          <a:lnTo>
                            <a:pt x="0" y="415"/>
                          </a:lnTo>
                          <a:lnTo>
                            <a:pt x="49" y="279"/>
                          </a:lnTo>
                          <a:lnTo>
                            <a:pt x="16" y="24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3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657" y="1651"/>
                      <a:ext cx="530" cy="588"/>
                    </a:xfrm>
                    <a:custGeom>
                      <a:avLst/>
                      <a:gdLst>
                        <a:gd name="T0" fmla="*/ 0 w 530"/>
                        <a:gd name="T1" fmla="*/ 0 h 588"/>
                        <a:gd name="T2" fmla="*/ 529 w 530"/>
                        <a:gd name="T3" fmla="*/ 0 h 588"/>
                        <a:gd name="T4" fmla="*/ 529 w 530"/>
                        <a:gd name="T5" fmla="*/ 400 h 588"/>
                        <a:gd name="T6" fmla="*/ 529 w 530"/>
                        <a:gd name="T7" fmla="*/ 489 h 588"/>
                        <a:gd name="T8" fmla="*/ 470 w 530"/>
                        <a:gd name="T9" fmla="*/ 480 h 588"/>
                        <a:gd name="T10" fmla="*/ 497 w 530"/>
                        <a:gd name="T11" fmla="*/ 587 h 588"/>
                        <a:gd name="T12" fmla="*/ 0 w 530"/>
                        <a:gd name="T13" fmla="*/ 247 h 588"/>
                        <a:gd name="T14" fmla="*/ 0 w 530"/>
                        <a:gd name="T15" fmla="*/ 0 h 58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30"/>
                        <a:gd name="T25" fmla="*/ 0 h 588"/>
                        <a:gd name="T26" fmla="*/ 530 w 530"/>
                        <a:gd name="T27" fmla="*/ 588 h 58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30" h="588">
                          <a:moveTo>
                            <a:pt x="0" y="0"/>
                          </a:moveTo>
                          <a:lnTo>
                            <a:pt x="529" y="0"/>
                          </a:lnTo>
                          <a:lnTo>
                            <a:pt x="529" y="400"/>
                          </a:lnTo>
                          <a:lnTo>
                            <a:pt x="529" y="489"/>
                          </a:lnTo>
                          <a:lnTo>
                            <a:pt x="470" y="480"/>
                          </a:lnTo>
                          <a:lnTo>
                            <a:pt x="497" y="587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1133" y="2053"/>
                      <a:ext cx="516" cy="456"/>
                    </a:xfrm>
                    <a:custGeom>
                      <a:avLst/>
                      <a:gdLst>
                        <a:gd name="T0" fmla="*/ 55 w 516"/>
                        <a:gd name="T1" fmla="*/ 0 h 456"/>
                        <a:gd name="T2" fmla="*/ 515 w 516"/>
                        <a:gd name="T3" fmla="*/ 0 h 456"/>
                        <a:gd name="T4" fmla="*/ 515 w 516"/>
                        <a:gd name="T5" fmla="*/ 455 h 456"/>
                        <a:gd name="T6" fmla="*/ 355 w 516"/>
                        <a:gd name="T7" fmla="*/ 455 h 456"/>
                        <a:gd name="T8" fmla="*/ 51 w 516"/>
                        <a:gd name="T9" fmla="*/ 355 h 456"/>
                        <a:gd name="T10" fmla="*/ 51 w 516"/>
                        <a:gd name="T11" fmla="*/ 323 h 456"/>
                        <a:gd name="T12" fmla="*/ 69 w 516"/>
                        <a:gd name="T13" fmla="*/ 225 h 456"/>
                        <a:gd name="T14" fmla="*/ 21 w 516"/>
                        <a:gd name="T15" fmla="*/ 180 h 456"/>
                        <a:gd name="T16" fmla="*/ 0 w 516"/>
                        <a:gd name="T17" fmla="*/ 78 h 456"/>
                        <a:gd name="T18" fmla="*/ 55 w 516"/>
                        <a:gd name="T19" fmla="*/ 87 h 456"/>
                        <a:gd name="T20" fmla="*/ 55 w 516"/>
                        <a:gd name="T21" fmla="*/ 0 h 45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16"/>
                        <a:gd name="T34" fmla="*/ 0 h 456"/>
                        <a:gd name="T35" fmla="*/ 516 w 516"/>
                        <a:gd name="T36" fmla="*/ 456 h 45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16" h="456">
                          <a:moveTo>
                            <a:pt x="55" y="0"/>
                          </a:moveTo>
                          <a:lnTo>
                            <a:pt x="515" y="0"/>
                          </a:lnTo>
                          <a:lnTo>
                            <a:pt x="515" y="455"/>
                          </a:lnTo>
                          <a:lnTo>
                            <a:pt x="355" y="455"/>
                          </a:lnTo>
                          <a:lnTo>
                            <a:pt x="51" y="355"/>
                          </a:lnTo>
                          <a:lnTo>
                            <a:pt x="51" y="323"/>
                          </a:lnTo>
                          <a:lnTo>
                            <a:pt x="69" y="225"/>
                          </a:lnTo>
                          <a:lnTo>
                            <a:pt x="21" y="180"/>
                          </a:lnTo>
                          <a:lnTo>
                            <a:pt x="0" y="78"/>
                          </a:lnTo>
                          <a:lnTo>
                            <a:pt x="55" y="87"/>
                          </a:lnTo>
                          <a:lnTo>
                            <a:pt x="55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50" y="1649"/>
                      <a:ext cx="951" cy="730"/>
                    </a:xfrm>
                    <a:custGeom>
                      <a:avLst/>
                      <a:gdLst>
                        <a:gd name="T0" fmla="*/ 22 w 951"/>
                        <a:gd name="T1" fmla="*/ 0 h 730"/>
                        <a:gd name="T2" fmla="*/ 409 w 951"/>
                        <a:gd name="T3" fmla="*/ 0 h 730"/>
                        <a:gd name="T4" fmla="*/ 409 w 951"/>
                        <a:gd name="T5" fmla="*/ 249 h 730"/>
                        <a:gd name="T6" fmla="*/ 906 w 951"/>
                        <a:gd name="T7" fmla="*/ 591 h 730"/>
                        <a:gd name="T8" fmla="*/ 950 w 951"/>
                        <a:gd name="T9" fmla="*/ 631 h 730"/>
                        <a:gd name="T10" fmla="*/ 928 w 951"/>
                        <a:gd name="T11" fmla="*/ 729 h 730"/>
                        <a:gd name="T12" fmla="*/ 678 w 951"/>
                        <a:gd name="T13" fmla="*/ 729 h 730"/>
                        <a:gd name="T14" fmla="*/ 458 w 951"/>
                        <a:gd name="T15" fmla="*/ 606 h 730"/>
                        <a:gd name="T16" fmla="*/ 379 w 951"/>
                        <a:gd name="T17" fmla="*/ 606 h 730"/>
                        <a:gd name="T18" fmla="*/ 192 w 951"/>
                        <a:gd name="T19" fmla="*/ 378 h 730"/>
                        <a:gd name="T20" fmla="*/ 60 w 951"/>
                        <a:gd name="T21" fmla="*/ 238 h 730"/>
                        <a:gd name="T22" fmla="*/ 77 w 951"/>
                        <a:gd name="T23" fmla="*/ 183 h 730"/>
                        <a:gd name="T24" fmla="*/ 0 w 951"/>
                        <a:gd name="T25" fmla="*/ 111 h 730"/>
                        <a:gd name="T26" fmla="*/ 22 w 951"/>
                        <a:gd name="T27" fmla="*/ 0 h 73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51"/>
                        <a:gd name="T43" fmla="*/ 0 h 730"/>
                        <a:gd name="T44" fmla="*/ 951 w 951"/>
                        <a:gd name="T45" fmla="*/ 730 h 730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51" h="730">
                          <a:moveTo>
                            <a:pt x="22" y="0"/>
                          </a:moveTo>
                          <a:lnTo>
                            <a:pt x="409" y="0"/>
                          </a:lnTo>
                          <a:lnTo>
                            <a:pt x="409" y="249"/>
                          </a:lnTo>
                          <a:lnTo>
                            <a:pt x="906" y="591"/>
                          </a:lnTo>
                          <a:lnTo>
                            <a:pt x="950" y="631"/>
                          </a:lnTo>
                          <a:lnTo>
                            <a:pt x="928" y="729"/>
                          </a:lnTo>
                          <a:lnTo>
                            <a:pt x="678" y="729"/>
                          </a:lnTo>
                          <a:lnTo>
                            <a:pt x="458" y="606"/>
                          </a:lnTo>
                          <a:lnTo>
                            <a:pt x="379" y="606"/>
                          </a:lnTo>
                          <a:lnTo>
                            <a:pt x="192" y="378"/>
                          </a:lnTo>
                          <a:lnTo>
                            <a:pt x="60" y="238"/>
                          </a:lnTo>
                          <a:lnTo>
                            <a:pt x="77" y="183"/>
                          </a:lnTo>
                          <a:lnTo>
                            <a:pt x="0" y="111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grpFill/>
                    <a:ln w="254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1409163" eaLnBrk="0" hangingPunct="0"/>
                      <a:endParaRPr lang="en-US" sz="2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8" name="Rectangle 157"/>
              <p:cNvSpPr>
                <a:spLocks noChangeArrowheads="1"/>
              </p:cNvSpPr>
              <p:nvPr/>
            </p:nvSpPr>
            <p:spPr bwMode="auto">
              <a:xfrm>
                <a:off x="7804150" y="3060918"/>
                <a:ext cx="939800" cy="43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defTabSz="1409163" eaLnBrk="0" hangingPunct="0"/>
                <a:endParaRPr lang="en-US"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 Box 159"/>
              <p:cNvSpPr txBox="1">
                <a:spLocks noChangeArrowheads="1"/>
              </p:cNvSpPr>
              <p:nvPr/>
            </p:nvSpPr>
            <p:spPr bwMode="auto">
              <a:xfrm>
                <a:off x="6520183" y="2500184"/>
                <a:ext cx="645500" cy="276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409163" eaLnBrk="0" hangingPunct="0"/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WPAFB</a:t>
                </a:r>
              </a:p>
            </p:txBody>
          </p:sp>
          <p:sp>
            <p:nvSpPr>
              <p:cNvPr id="70" name="Rectangle 195"/>
              <p:cNvSpPr>
                <a:spLocks noChangeArrowheads="1"/>
              </p:cNvSpPr>
              <p:nvPr/>
            </p:nvSpPr>
            <p:spPr bwMode="auto">
              <a:xfrm>
                <a:off x="7562651" y="2996252"/>
                <a:ext cx="1184868" cy="64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1409163" eaLnBrk="0" hangingPunct="0"/>
                <a:r>
                  <a:rPr lang="en-US" sz="12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WIV</a:t>
                </a:r>
                <a:endParaRPr lang="en-US" sz="1200" b="1" dirty="0">
                  <a:solidFill>
                    <a:srgbClr val="FFFFFF"/>
                  </a:solidFill>
                  <a:latin typeface="Arial Narrow" pitchFamily="34" charset="0"/>
                </a:endParaRP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</a:rPr>
                  <a:t>Patuxent River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</a:rPr>
                  <a:t>DET</a:t>
                </a:r>
              </a:p>
            </p:txBody>
          </p:sp>
          <p:sp>
            <p:nvSpPr>
              <p:cNvPr id="72" name="Rectangle 127"/>
              <p:cNvSpPr>
                <a:spLocks noChangeArrowheads="1"/>
              </p:cNvSpPr>
              <p:nvPr/>
            </p:nvSpPr>
            <p:spPr bwMode="auto">
              <a:xfrm>
                <a:off x="4747769" y="3636217"/>
                <a:ext cx="818393" cy="646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1409163" eaLnBrk="0" hangingPunct="0"/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645 </a:t>
                </a:r>
                <a:r>
                  <a:rPr lang="en-US" sz="1200" b="1" dirty="0" smtClean="0">
                    <a:solidFill>
                      <a:srgbClr val="000099"/>
                    </a:solidFill>
                    <a:latin typeface="Arial Narrow" pitchFamily="34" charset="0"/>
                  </a:rPr>
                  <a:t>AESS</a:t>
                </a:r>
                <a:endParaRPr lang="en-US" sz="1200" b="1" dirty="0">
                  <a:solidFill>
                    <a:srgbClr val="000099"/>
                  </a:solidFill>
                  <a:latin typeface="Arial Narrow" pitchFamily="34" charset="0"/>
                </a:endParaRP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Greenville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DET2</a:t>
                </a:r>
              </a:p>
            </p:txBody>
          </p:sp>
          <p:sp>
            <p:nvSpPr>
              <p:cNvPr id="74" name="Rectangle 133"/>
              <p:cNvSpPr>
                <a:spLocks noChangeArrowheads="1"/>
              </p:cNvSpPr>
              <p:nvPr/>
            </p:nvSpPr>
            <p:spPr bwMode="auto">
              <a:xfrm>
                <a:off x="4063609" y="2598425"/>
                <a:ext cx="751711" cy="646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1409163" eaLnBrk="0" hangingPunct="0"/>
                <a:r>
                  <a:rPr lang="en-US" sz="1200" b="1" dirty="0" smtClean="0">
                    <a:solidFill>
                      <a:srgbClr val="000099"/>
                    </a:solidFill>
                    <a:latin typeface="Arial Narrow" pitchFamily="34" charset="0"/>
                  </a:rPr>
                  <a:t>645AESS</a:t>
                </a:r>
                <a:endParaRPr lang="en-US" sz="1200" b="1" dirty="0">
                  <a:solidFill>
                    <a:srgbClr val="000099"/>
                  </a:solidFill>
                  <a:latin typeface="Arial Narrow" pitchFamily="34" charset="0"/>
                </a:endParaRP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Tinker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OC-ALC</a:t>
                </a:r>
              </a:p>
            </p:txBody>
          </p:sp>
          <p:sp>
            <p:nvSpPr>
              <p:cNvPr id="75" name="Rectangle 153"/>
              <p:cNvSpPr>
                <a:spLocks noChangeArrowheads="1"/>
              </p:cNvSpPr>
              <p:nvPr/>
            </p:nvSpPr>
            <p:spPr bwMode="auto">
              <a:xfrm>
                <a:off x="3303227" y="4657199"/>
                <a:ext cx="859068" cy="46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</a:rPr>
                  <a:t>661 </a:t>
                </a:r>
                <a:r>
                  <a:rPr lang="en-US" sz="12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AESS</a:t>
                </a:r>
              </a:p>
              <a:p>
                <a:pPr algn="ctr" defTabSz="1409163" eaLnBrk="0" hangingPunct="0"/>
                <a:r>
                  <a:rPr lang="en-US" sz="12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Waco</a:t>
                </a:r>
                <a:endParaRPr lang="en-US" sz="1200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6" name="Text Box 197"/>
              <p:cNvSpPr txBox="1">
                <a:spLocks noChangeArrowheads="1"/>
              </p:cNvSpPr>
              <p:nvPr/>
            </p:nvSpPr>
            <p:spPr bwMode="auto">
              <a:xfrm>
                <a:off x="2751499" y="2165974"/>
                <a:ext cx="786735" cy="64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1409163" eaLnBrk="0" hangingPunct="0"/>
                <a:r>
                  <a:rPr lang="en-US" sz="1200" b="1" dirty="0" err="1" smtClean="0">
                    <a:solidFill>
                      <a:srgbClr val="000099"/>
                    </a:solidFill>
                    <a:latin typeface="Arial Narrow" pitchFamily="34" charset="0"/>
                  </a:rPr>
                  <a:t>Det</a:t>
                </a:r>
                <a:r>
                  <a:rPr lang="en-US" sz="1200" b="1" dirty="0" smtClean="0">
                    <a:solidFill>
                      <a:srgbClr val="000099"/>
                    </a:solidFill>
                    <a:latin typeface="Arial Narrow" pitchFamily="34" charset="0"/>
                  </a:rPr>
                  <a:t> 1,661 </a:t>
                </a:r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AESS/</a:t>
                </a:r>
              </a:p>
              <a:p>
                <a:pPr algn="ctr" defTabSz="1409163" eaLnBrk="0" hangingPunct="0"/>
                <a:r>
                  <a:rPr lang="en-US" sz="1200" b="1" dirty="0" smtClean="0">
                    <a:solidFill>
                      <a:srgbClr val="000099"/>
                    </a:solidFill>
                    <a:latin typeface="Arial Narrow" pitchFamily="34" charset="0"/>
                  </a:rPr>
                  <a:t>Denver</a:t>
                </a:r>
                <a:endParaRPr lang="en-US" sz="1200" b="1" dirty="0">
                  <a:solidFill>
                    <a:srgbClr val="000099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8" name="Text Box 161"/>
              <p:cNvSpPr txBox="1">
                <a:spLocks noChangeArrowheads="1"/>
              </p:cNvSpPr>
              <p:nvPr/>
            </p:nvSpPr>
            <p:spPr bwMode="auto">
              <a:xfrm>
                <a:off x="1290838" y="3977351"/>
                <a:ext cx="885682" cy="829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1409163" eaLnBrk="0" hangingPunct="0"/>
                <a:r>
                  <a:rPr lang="en-US" sz="1200" b="1" dirty="0" smtClean="0">
                    <a:solidFill>
                      <a:srgbClr val="FFFFFF"/>
                    </a:solidFill>
                    <a:latin typeface="Arial Narrow" pitchFamily="34" charset="0"/>
                    <a:cs typeface="Arial" pitchFamily="34" charset="0"/>
                  </a:rPr>
                  <a:t>WII</a:t>
                </a:r>
                <a:endParaRPr lang="en-US" sz="1200" b="1" dirty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  <a:cs typeface="Arial" pitchFamily="34" charset="0"/>
                  </a:rPr>
                  <a:t>San Diego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  <a:cs typeface="Arial" pitchFamily="34" charset="0"/>
                  </a:rPr>
                  <a:t>Poway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  <a:cs typeface="Arial" pitchFamily="34" charset="0"/>
                  </a:rPr>
                  <a:t>DET3</a:t>
                </a:r>
              </a:p>
            </p:txBody>
          </p:sp>
          <p:sp>
            <p:nvSpPr>
              <p:cNvPr id="79" name="Rectangle 180"/>
              <p:cNvSpPr>
                <a:spLocks noChangeArrowheads="1"/>
              </p:cNvSpPr>
              <p:nvPr/>
            </p:nvSpPr>
            <p:spPr bwMode="auto">
              <a:xfrm>
                <a:off x="831963" y="2405379"/>
                <a:ext cx="1008062" cy="64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defTabSz="1409163" eaLnBrk="0" hangingPunct="0"/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WII 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Creech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000099"/>
                    </a:solidFill>
                    <a:latin typeface="Arial Narrow" pitchFamily="34" charset="0"/>
                  </a:rPr>
                  <a:t>OL-DET3 </a:t>
                </a:r>
              </a:p>
            </p:txBody>
          </p:sp>
          <p:sp>
            <p:nvSpPr>
              <p:cNvPr id="81" name="Rectangle 177"/>
              <p:cNvSpPr>
                <a:spLocks noChangeArrowheads="1"/>
              </p:cNvSpPr>
              <p:nvPr/>
            </p:nvSpPr>
            <p:spPr bwMode="auto">
              <a:xfrm>
                <a:off x="8030640" y="3657696"/>
                <a:ext cx="1156364" cy="64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1409163" eaLnBrk="0" hangingPunct="0"/>
                <a:r>
                  <a:rPr lang="en-US" sz="12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WIV</a:t>
                </a:r>
                <a:endParaRPr lang="en-US" sz="1200" b="1" dirty="0">
                  <a:solidFill>
                    <a:srgbClr val="FFFFFF"/>
                  </a:solidFill>
                  <a:latin typeface="Arial Narrow" pitchFamily="34" charset="0"/>
                </a:endParaRP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</a:rPr>
                  <a:t>Cherry Point 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</a:rPr>
                  <a:t>OL </a:t>
                </a:r>
              </a:p>
            </p:txBody>
          </p:sp>
          <p:sp>
            <p:nvSpPr>
              <p:cNvPr id="82" name="Rectangle 180"/>
              <p:cNvSpPr>
                <a:spLocks noChangeArrowheads="1"/>
              </p:cNvSpPr>
              <p:nvPr/>
            </p:nvSpPr>
            <p:spPr bwMode="auto">
              <a:xfrm>
                <a:off x="324017" y="3435001"/>
                <a:ext cx="840814" cy="646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1409163" eaLnBrk="0" hangingPunct="0"/>
                <a:r>
                  <a:rPr lang="en-US" sz="1200" b="1" dirty="0" smtClean="0">
                    <a:solidFill>
                      <a:srgbClr val="FFFFFF"/>
                    </a:solidFill>
                    <a:latin typeface="Arial Narrow" pitchFamily="34" charset="0"/>
                    <a:cs typeface="Arial" pitchFamily="34" charset="0"/>
                  </a:rPr>
                  <a:t>WII</a:t>
                </a:r>
                <a:endParaRPr lang="en-US" sz="1200" b="1" dirty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  <a:cs typeface="Arial" pitchFamily="34" charset="0"/>
                  </a:rPr>
                  <a:t>Gray Butte</a:t>
                </a:r>
              </a:p>
              <a:p>
                <a:pPr algn="ctr" defTabSz="1409163" eaLnBrk="0" hangingPunct="0"/>
                <a:r>
                  <a:rPr lang="en-US" sz="1200" b="1" dirty="0">
                    <a:solidFill>
                      <a:srgbClr val="FFFFFF"/>
                    </a:solidFill>
                    <a:latin typeface="Arial Narrow" pitchFamily="34" charset="0"/>
                    <a:cs typeface="Arial" pitchFamily="34" charset="0"/>
                  </a:rPr>
                  <a:t>OL-DET3</a:t>
                </a:r>
              </a:p>
            </p:txBody>
          </p:sp>
        </p:grpSp>
        <p:sp>
          <p:nvSpPr>
            <p:cNvPr id="20" name="Rectangle 127"/>
            <p:cNvSpPr>
              <a:spLocks noChangeArrowheads="1"/>
            </p:cNvSpPr>
            <p:nvPr/>
          </p:nvSpPr>
          <p:spPr bwMode="auto">
            <a:xfrm>
              <a:off x="6840354" y="4220958"/>
              <a:ext cx="913914" cy="277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44" tIns="46023" rIns="92044" bIns="46023">
              <a:spAutoFit/>
            </a:bodyPr>
            <a:lstStyle/>
            <a:p>
              <a:pPr algn="ctr" defTabSz="1409163" eaLnBrk="0" hangingPunct="0"/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</a:rPr>
                <a:t>Robins AFB</a:t>
              </a:r>
            </a:p>
          </p:txBody>
        </p:sp>
        <p:sp>
          <p:nvSpPr>
            <p:cNvPr id="21" name="Text Box 161"/>
            <p:cNvSpPr txBox="1">
              <a:spLocks noChangeArrowheads="1"/>
            </p:cNvSpPr>
            <p:nvPr/>
          </p:nvSpPr>
          <p:spPr bwMode="auto">
            <a:xfrm>
              <a:off x="2289177" y="4384748"/>
              <a:ext cx="872964" cy="645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0" tIns="45705" rIns="91410" bIns="45705">
              <a:spAutoFit/>
            </a:bodyPr>
            <a:lstStyle/>
            <a:p>
              <a:pPr algn="ctr" defTabSz="1409163" eaLnBrk="0" hangingPunct="0"/>
              <a:r>
                <a:rPr lang="en-US" sz="12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WIU</a:t>
              </a:r>
              <a:endParaRPr lang="en-US" sz="12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 defTabSz="1409163" eaLnBrk="0" hangingPunct="0"/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Kirtland AFB</a:t>
              </a:r>
            </a:p>
          </p:txBody>
        </p:sp>
        <p:sp>
          <p:nvSpPr>
            <p:cNvPr id="22" name="Rectangle 127"/>
            <p:cNvSpPr>
              <a:spLocks noChangeArrowheads="1"/>
            </p:cNvSpPr>
            <p:nvPr/>
          </p:nvSpPr>
          <p:spPr bwMode="auto">
            <a:xfrm>
              <a:off x="4970071" y="4703190"/>
              <a:ext cx="973531" cy="6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44" tIns="46023" rIns="92044" bIns="46023">
              <a:spAutoFit/>
            </a:bodyPr>
            <a:lstStyle/>
            <a:p>
              <a:pPr algn="ctr" defTabSz="1409163" eaLnBrk="0" hangingPunct="0"/>
              <a:r>
                <a:rPr lang="en-US" sz="1200" b="1" dirty="0" smtClean="0">
                  <a:solidFill>
                    <a:srgbClr val="FFFFFF"/>
                  </a:solidFill>
                  <a:latin typeface="Arial Narrow" pitchFamily="34" charset="0"/>
                </a:rPr>
                <a:t>WIU</a:t>
              </a:r>
              <a:endParaRPr lang="en-US" sz="1200" b="1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 defTabSz="1409163" eaLnBrk="0" hangingPunct="0"/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</a:rPr>
                <a:t>Redstone Arsenal</a:t>
              </a:r>
            </a:p>
          </p:txBody>
        </p:sp>
        <p:sp>
          <p:nvSpPr>
            <p:cNvPr id="23" name="Rectangle 127"/>
            <p:cNvSpPr>
              <a:spLocks noChangeArrowheads="1"/>
            </p:cNvSpPr>
            <p:nvPr/>
          </p:nvSpPr>
          <p:spPr bwMode="auto">
            <a:xfrm>
              <a:off x="5724132" y="4703190"/>
              <a:ext cx="937417" cy="6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44" tIns="46023" rIns="92044" bIns="46023">
              <a:spAutoFit/>
            </a:bodyPr>
            <a:lstStyle/>
            <a:p>
              <a:pPr algn="ctr" defTabSz="1409163" eaLnBrk="0" hangingPunct="0"/>
              <a:r>
                <a:rPr lang="en-US" sz="1200" b="1" dirty="0" smtClean="0">
                  <a:solidFill>
                    <a:srgbClr val="FFFFFF"/>
                  </a:solidFill>
                  <a:latin typeface="Arial Narrow" pitchFamily="34" charset="0"/>
                </a:rPr>
                <a:t>WIU</a:t>
              </a:r>
              <a:endParaRPr lang="en-US" sz="1200" b="1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 defTabSz="1409163" eaLnBrk="0" hangingPunct="0"/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</a:rPr>
                <a:t>Hurlburt Field FL</a:t>
              </a:r>
            </a:p>
          </p:txBody>
        </p:sp>
        <p:sp>
          <p:nvSpPr>
            <p:cNvPr id="24" name="Rectangle 127"/>
            <p:cNvSpPr>
              <a:spLocks noChangeArrowheads="1"/>
            </p:cNvSpPr>
            <p:nvPr/>
          </p:nvSpPr>
          <p:spPr bwMode="auto">
            <a:xfrm>
              <a:off x="3823005" y="4899917"/>
              <a:ext cx="1243110" cy="4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44" tIns="46023" rIns="92044" bIns="46023">
              <a:spAutoFit/>
            </a:bodyPr>
            <a:lstStyle/>
            <a:p>
              <a:pPr algn="ctr" defTabSz="1409163" eaLnBrk="0" hangingPunct="0"/>
              <a:r>
                <a:rPr lang="en-US" sz="1200" b="1" dirty="0" smtClean="0">
                  <a:solidFill>
                    <a:srgbClr val="FFFFFF"/>
                  </a:solidFill>
                  <a:latin typeface="Arial Narrow" pitchFamily="34" charset="0"/>
                </a:rPr>
                <a:t>WIU</a:t>
              </a:r>
              <a:endParaRPr lang="en-US" sz="1200" b="1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 defTabSz="1409163" eaLnBrk="0" hangingPunct="0"/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</a:rPr>
                <a:t>Corpus Christi </a:t>
              </a:r>
            </a:p>
          </p:txBody>
        </p:sp>
        <p:sp>
          <p:nvSpPr>
            <p:cNvPr id="25" name="Text Box 161"/>
            <p:cNvSpPr txBox="1">
              <a:spLocks noChangeArrowheads="1"/>
            </p:cNvSpPr>
            <p:nvPr/>
          </p:nvSpPr>
          <p:spPr bwMode="auto">
            <a:xfrm>
              <a:off x="308123" y="4788790"/>
              <a:ext cx="886781" cy="64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0" tIns="45705" rIns="91410" bIns="45705">
              <a:spAutoFit/>
            </a:bodyPr>
            <a:lstStyle/>
            <a:p>
              <a:pPr algn="ctr" defTabSz="1409163" eaLnBrk="0" hangingPunct="0"/>
              <a:r>
                <a:rPr lang="en-US" sz="12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WIU</a:t>
              </a:r>
              <a:endParaRPr lang="en-US" sz="12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 defTabSz="1409163" eaLnBrk="0" hangingPunct="0"/>
              <a:r>
                <a:rPr lang="en-US" sz="1200" b="1" dirty="0" err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Kadena</a:t>
              </a:r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 AB, Japan</a:t>
              </a:r>
            </a:p>
          </p:txBody>
        </p:sp>
        <p:cxnSp>
          <p:nvCxnSpPr>
            <p:cNvPr id="26" name="Straight Connector 25"/>
            <p:cNvCxnSpPr>
              <a:stCxn id="27" idx="2"/>
            </p:cNvCxnSpPr>
            <p:nvPr/>
          </p:nvCxnSpPr>
          <p:spPr bwMode="auto">
            <a:xfrm flipH="1">
              <a:off x="5540940" y="3886199"/>
              <a:ext cx="248542" cy="9000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5-Point Star 26"/>
            <p:cNvSpPr/>
            <p:nvPr/>
          </p:nvSpPr>
          <p:spPr bwMode="auto">
            <a:xfrm>
              <a:off x="5753100" y="3677443"/>
              <a:ext cx="190500" cy="208757"/>
            </a:xfrm>
            <a:prstGeom prst="star5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0" tIns="45705" rIns="91410" bIns="45705" numCol="1" rtlCol="0" anchor="t" anchorCtr="0" compatLnSpc="1">
              <a:prstTxWarp prst="textNoShape">
                <a:avLst/>
              </a:prstTxWarp>
            </a:bodyPr>
            <a:lstStyle/>
            <a:p>
              <a:pPr defTabSz="1409163" eaLnBrk="0" hangingPunct="0"/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5-Point Star 28"/>
            <p:cNvSpPr/>
            <p:nvPr/>
          </p:nvSpPr>
          <p:spPr bwMode="auto">
            <a:xfrm>
              <a:off x="5937251" y="4154127"/>
              <a:ext cx="190500" cy="208757"/>
            </a:xfrm>
            <a:prstGeom prst="star5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0" tIns="45705" rIns="91410" bIns="45705" numCol="1" rtlCol="0" anchor="t" anchorCtr="0" compatLnSpc="1">
              <a:prstTxWarp prst="textNoShape">
                <a:avLst/>
              </a:prstTxWarp>
            </a:bodyPr>
            <a:lstStyle/>
            <a:p>
              <a:pPr defTabSz="1409163" eaLnBrk="0" hangingPunct="0"/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2" name="Straight Connector 31"/>
            <p:cNvCxnSpPr>
              <a:stCxn id="29" idx="3"/>
              <a:endCxn id="23" idx="0"/>
            </p:cNvCxnSpPr>
            <p:nvPr/>
          </p:nvCxnSpPr>
          <p:spPr bwMode="auto">
            <a:xfrm>
              <a:off x="6091367" y="4362884"/>
              <a:ext cx="101475" cy="3403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07026" y="4759212"/>
              <a:ext cx="383117" cy="1565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109" idx="11"/>
              <a:endCxn id="24" idx="0"/>
            </p:cNvCxnSpPr>
            <p:nvPr/>
          </p:nvCxnSpPr>
          <p:spPr bwMode="auto">
            <a:xfrm>
              <a:off x="4374755" y="4512565"/>
              <a:ext cx="69805" cy="3873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5-Point Star 36"/>
            <p:cNvSpPr/>
            <p:nvPr/>
          </p:nvSpPr>
          <p:spPr bwMode="auto">
            <a:xfrm>
              <a:off x="4277185" y="4366072"/>
              <a:ext cx="190500" cy="208757"/>
            </a:xfrm>
            <a:prstGeom prst="star5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0" tIns="45705" rIns="91410" bIns="45705" numCol="1" rtlCol="0" anchor="t" anchorCtr="0" compatLnSpc="1">
              <a:prstTxWarp prst="textNoShape">
                <a:avLst/>
              </a:prstTxWarp>
            </a:bodyPr>
            <a:lstStyle/>
            <a:p>
              <a:pPr defTabSz="1409163" eaLnBrk="0" hangingPunct="0"/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Freeform 151"/>
            <p:cNvSpPr>
              <a:spLocks/>
            </p:cNvSpPr>
            <p:nvPr/>
          </p:nvSpPr>
          <p:spPr bwMode="auto">
            <a:xfrm>
              <a:off x="3987800" y="4267200"/>
              <a:ext cx="206375" cy="268288"/>
            </a:xfrm>
            <a:custGeom>
              <a:avLst/>
              <a:gdLst>
                <a:gd name="T0" fmla="*/ 65 w 130"/>
                <a:gd name="T1" fmla="*/ 0 h 169"/>
                <a:gd name="T2" fmla="*/ 45 w 130"/>
                <a:gd name="T3" fmla="*/ 64 h 169"/>
                <a:gd name="T4" fmla="*/ 0 w 130"/>
                <a:gd name="T5" fmla="*/ 64 h 169"/>
                <a:gd name="T6" fmla="*/ 35 w 130"/>
                <a:gd name="T7" fmla="*/ 104 h 169"/>
                <a:gd name="T8" fmla="*/ 18 w 130"/>
                <a:gd name="T9" fmla="*/ 168 h 169"/>
                <a:gd name="T10" fmla="*/ 65 w 130"/>
                <a:gd name="T11" fmla="*/ 126 h 169"/>
                <a:gd name="T12" fmla="*/ 111 w 130"/>
                <a:gd name="T13" fmla="*/ 168 h 169"/>
                <a:gd name="T14" fmla="*/ 93 w 130"/>
                <a:gd name="T15" fmla="*/ 104 h 169"/>
                <a:gd name="T16" fmla="*/ 129 w 130"/>
                <a:gd name="T17" fmla="*/ 64 h 169"/>
                <a:gd name="T18" fmla="*/ 83 w 130"/>
                <a:gd name="T19" fmla="*/ 64 h 169"/>
                <a:gd name="T20" fmla="*/ 65 w 130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9"/>
                <a:gd name="T35" fmla="*/ 130 w 130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9">
                  <a:moveTo>
                    <a:pt x="65" y="0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35" y="104"/>
                  </a:lnTo>
                  <a:lnTo>
                    <a:pt x="18" y="168"/>
                  </a:lnTo>
                  <a:lnTo>
                    <a:pt x="65" y="126"/>
                  </a:lnTo>
                  <a:lnTo>
                    <a:pt x="111" y="168"/>
                  </a:lnTo>
                  <a:lnTo>
                    <a:pt x="93" y="104"/>
                  </a:lnTo>
                  <a:lnTo>
                    <a:pt x="129" y="64"/>
                  </a:lnTo>
                  <a:lnTo>
                    <a:pt x="83" y="64"/>
                  </a:lnTo>
                  <a:lnTo>
                    <a:pt x="65" y="0"/>
                  </a:lnTo>
                </a:path>
              </a:pathLst>
            </a:custGeom>
            <a:solidFill>
              <a:srgbClr val="FFFF0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39" name="Line 208"/>
            <p:cNvSpPr>
              <a:spLocks noChangeShapeType="1"/>
            </p:cNvSpPr>
            <p:nvPr/>
          </p:nvSpPr>
          <p:spPr bwMode="auto">
            <a:xfrm flipV="1">
              <a:off x="3810000" y="4452938"/>
              <a:ext cx="279400" cy="60642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409163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43" name="5-Point Star 42"/>
            <p:cNvSpPr/>
            <p:nvPr/>
          </p:nvSpPr>
          <p:spPr bwMode="auto">
            <a:xfrm>
              <a:off x="2880719" y="3481784"/>
              <a:ext cx="190500" cy="208757"/>
            </a:xfrm>
            <a:prstGeom prst="star5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0" tIns="45705" rIns="91410" bIns="45705" numCol="1" rtlCol="0" anchor="t" anchorCtr="0" compatLnSpc="1">
              <a:prstTxWarp prst="textNoShape">
                <a:avLst/>
              </a:prstTxWarp>
            </a:bodyPr>
            <a:lstStyle/>
            <a:p>
              <a:pPr defTabSz="1409163" eaLnBrk="0" hangingPunct="0"/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H="1">
              <a:off x="2801919" y="3581401"/>
              <a:ext cx="174052" cy="8033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Freeform 196"/>
            <p:cNvSpPr>
              <a:spLocks/>
            </p:cNvSpPr>
            <p:nvPr/>
          </p:nvSpPr>
          <p:spPr bwMode="auto">
            <a:xfrm>
              <a:off x="2985608" y="3048000"/>
              <a:ext cx="247650" cy="269875"/>
            </a:xfrm>
            <a:custGeom>
              <a:avLst/>
              <a:gdLst>
                <a:gd name="T0" fmla="*/ 79 w 156"/>
                <a:gd name="T1" fmla="*/ 0 h 170"/>
                <a:gd name="T2" fmla="*/ 55 w 156"/>
                <a:gd name="T3" fmla="*/ 65 h 170"/>
                <a:gd name="T4" fmla="*/ 0 w 156"/>
                <a:gd name="T5" fmla="*/ 65 h 170"/>
                <a:gd name="T6" fmla="*/ 43 w 156"/>
                <a:gd name="T7" fmla="*/ 104 h 170"/>
                <a:gd name="T8" fmla="*/ 22 w 156"/>
                <a:gd name="T9" fmla="*/ 169 h 170"/>
                <a:gd name="T10" fmla="*/ 79 w 156"/>
                <a:gd name="T11" fmla="*/ 127 h 170"/>
                <a:gd name="T12" fmla="*/ 133 w 156"/>
                <a:gd name="T13" fmla="*/ 169 h 170"/>
                <a:gd name="T14" fmla="*/ 113 w 156"/>
                <a:gd name="T15" fmla="*/ 104 h 170"/>
                <a:gd name="T16" fmla="*/ 155 w 156"/>
                <a:gd name="T17" fmla="*/ 65 h 170"/>
                <a:gd name="T18" fmla="*/ 101 w 156"/>
                <a:gd name="T19" fmla="*/ 65 h 170"/>
                <a:gd name="T20" fmla="*/ 79 w 156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"/>
                <a:gd name="T34" fmla="*/ 0 h 170"/>
                <a:gd name="T35" fmla="*/ 156 w 156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" h="170">
                  <a:moveTo>
                    <a:pt x="79" y="0"/>
                  </a:moveTo>
                  <a:lnTo>
                    <a:pt x="55" y="65"/>
                  </a:lnTo>
                  <a:lnTo>
                    <a:pt x="0" y="65"/>
                  </a:lnTo>
                  <a:lnTo>
                    <a:pt x="43" y="104"/>
                  </a:lnTo>
                  <a:lnTo>
                    <a:pt x="22" y="169"/>
                  </a:lnTo>
                  <a:lnTo>
                    <a:pt x="79" y="127"/>
                  </a:lnTo>
                  <a:lnTo>
                    <a:pt x="133" y="169"/>
                  </a:lnTo>
                  <a:lnTo>
                    <a:pt x="113" y="104"/>
                  </a:lnTo>
                  <a:lnTo>
                    <a:pt x="155" y="65"/>
                  </a:lnTo>
                  <a:lnTo>
                    <a:pt x="101" y="65"/>
                  </a:lnTo>
                  <a:lnTo>
                    <a:pt x="79" y="0"/>
                  </a:lnTo>
                </a:path>
              </a:pathLst>
            </a:custGeom>
            <a:solidFill>
              <a:srgbClr val="FFFF0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47" name="Line 179"/>
            <p:cNvSpPr>
              <a:spLocks noChangeShapeType="1"/>
            </p:cNvSpPr>
            <p:nvPr/>
          </p:nvSpPr>
          <p:spPr bwMode="auto">
            <a:xfrm flipH="1">
              <a:off x="579438" y="3447257"/>
              <a:ext cx="482600" cy="33496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409163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48" name="Freeform 126"/>
            <p:cNvSpPr>
              <a:spLocks/>
            </p:cNvSpPr>
            <p:nvPr/>
          </p:nvSpPr>
          <p:spPr bwMode="auto">
            <a:xfrm>
              <a:off x="974725" y="3305969"/>
              <a:ext cx="247650" cy="269875"/>
            </a:xfrm>
            <a:custGeom>
              <a:avLst/>
              <a:gdLst>
                <a:gd name="T0" fmla="*/ 79 w 156"/>
                <a:gd name="T1" fmla="*/ 0 h 170"/>
                <a:gd name="T2" fmla="*/ 55 w 156"/>
                <a:gd name="T3" fmla="*/ 65 h 170"/>
                <a:gd name="T4" fmla="*/ 0 w 156"/>
                <a:gd name="T5" fmla="*/ 65 h 170"/>
                <a:gd name="T6" fmla="*/ 43 w 156"/>
                <a:gd name="T7" fmla="*/ 104 h 170"/>
                <a:gd name="T8" fmla="*/ 22 w 156"/>
                <a:gd name="T9" fmla="*/ 169 h 170"/>
                <a:gd name="T10" fmla="*/ 79 w 156"/>
                <a:gd name="T11" fmla="*/ 127 h 170"/>
                <a:gd name="T12" fmla="*/ 133 w 156"/>
                <a:gd name="T13" fmla="*/ 169 h 170"/>
                <a:gd name="T14" fmla="*/ 113 w 156"/>
                <a:gd name="T15" fmla="*/ 104 h 170"/>
                <a:gd name="T16" fmla="*/ 155 w 156"/>
                <a:gd name="T17" fmla="*/ 65 h 170"/>
                <a:gd name="T18" fmla="*/ 101 w 156"/>
                <a:gd name="T19" fmla="*/ 65 h 170"/>
                <a:gd name="T20" fmla="*/ 79 w 156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"/>
                <a:gd name="T34" fmla="*/ 0 h 170"/>
                <a:gd name="T35" fmla="*/ 156 w 156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" h="170">
                  <a:moveTo>
                    <a:pt x="79" y="0"/>
                  </a:moveTo>
                  <a:lnTo>
                    <a:pt x="55" y="65"/>
                  </a:lnTo>
                  <a:lnTo>
                    <a:pt x="0" y="65"/>
                  </a:lnTo>
                  <a:lnTo>
                    <a:pt x="43" y="104"/>
                  </a:lnTo>
                  <a:lnTo>
                    <a:pt x="22" y="169"/>
                  </a:lnTo>
                  <a:lnTo>
                    <a:pt x="79" y="127"/>
                  </a:lnTo>
                  <a:lnTo>
                    <a:pt x="133" y="169"/>
                  </a:lnTo>
                  <a:lnTo>
                    <a:pt x="113" y="104"/>
                  </a:lnTo>
                  <a:lnTo>
                    <a:pt x="155" y="65"/>
                  </a:lnTo>
                  <a:lnTo>
                    <a:pt x="101" y="65"/>
                  </a:lnTo>
                  <a:lnTo>
                    <a:pt x="79" y="0"/>
                  </a:lnTo>
                </a:path>
              </a:pathLst>
            </a:custGeom>
            <a:solidFill>
              <a:srgbClr val="00B0F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49" name="Freeform 145"/>
            <p:cNvSpPr>
              <a:spLocks/>
            </p:cNvSpPr>
            <p:nvPr/>
          </p:nvSpPr>
          <p:spPr bwMode="auto">
            <a:xfrm>
              <a:off x="1419225" y="3806825"/>
              <a:ext cx="263525" cy="307975"/>
            </a:xfrm>
            <a:custGeom>
              <a:avLst/>
              <a:gdLst>
                <a:gd name="T0" fmla="*/ 65 w 130"/>
                <a:gd name="T1" fmla="*/ 0 h 169"/>
                <a:gd name="T2" fmla="*/ 45 w 130"/>
                <a:gd name="T3" fmla="*/ 64 h 169"/>
                <a:gd name="T4" fmla="*/ 0 w 130"/>
                <a:gd name="T5" fmla="*/ 64 h 169"/>
                <a:gd name="T6" fmla="*/ 36 w 130"/>
                <a:gd name="T7" fmla="*/ 104 h 169"/>
                <a:gd name="T8" fmla="*/ 18 w 130"/>
                <a:gd name="T9" fmla="*/ 168 h 169"/>
                <a:gd name="T10" fmla="*/ 65 w 130"/>
                <a:gd name="T11" fmla="*/ 126 h 169"/>
                <a:gd name="T12" fmla="*/ 111 w 130"/>
                <a:gd name="T13" fmla="*/ 168 h 169"/>
                <a:gd name="T14" fmla="*/ 93 w 130"/>
                <a:gd name="T15" fmla="*/ 104 h 169"/>
                <a:gd name="T16" fmla="*/ 129 w 130"/>
                <a:gd name="T17" fmla="*/ 64 h 169"/>
                <a:gd name="T18" fmla="*/ 83 w 130"/>
                <a:gd name="T19" fmla="*/ 64 h 169"/>
                <a:gd name="T20" fmla="*/ 65 w 130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9"/>
                <a:gd name="T35" fmla="*/ 130 w 130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9">
                  <a:moveTo>
                    <a:pt x="65" y="0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36" y="104"/>
                  </a:lnTo>
                  <a:lnTo>
                    <a:pt x="18" y="168"/>
                  </a:lnTo>
                  <a:lnTo>
                    <a:pt x="65" y="126"/>
                  </a:lnTo>
                  <a:lnTo>
                    <a:pt x="111" y="168"/>
                  </a:lnTo>
                  <a:lnTo>
                    <a:pt x="93" y="104"/>
                  </a:lnTo>
                  <a:lnTo>
                    <a:pt x="129" y="64"/>
                  </a:lnTo>
                  <a:lnTo>
                    <a:pt x="83" y="64"/>
                  </a:lnTo>
                  <a:lnTo>
                    <a:pt x="65" y="0"/>
                  </a:lnTo>
                </a:path>
              </a:pathLst>
            </a:custGeom>
            <a:solidFill>
              <a:srgbClr val="00B0F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50" name="Line 146"/>
            <p:cNvSpPr>
              <a:spLocks noChangeShapeType="1"/>
            </p:cNvSpPr>
            <p:nvPr/>
          </p:nvSpPr>
          <p:spPr bwMode="auto">
            <a:xfrm flipH="1" flipV="1">
              <a:off x="1552575" y="3906044"/>
              <a:ext cx="66675" cy="46672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409163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52" name="Freeform 131"/>
            <p:cNvSpPr>
              <a:spLocks/>
            </p:cNvSpPr>
            <p:nvPr/>
          </p:nvSpPr>
          <p:spPr bwMode="auto">
            <a:xfrm>
              <a:off x="4330700" y="3912394"/>
              <a:ext cx="206375" cy="268288"/>
            </a:xfrm>
            <a:custGeom>
              <a:avLst/>
              <a:gdLst>
                <a:gd name="T0" fmla="*/ 65 w 130"/>
                <a:gd name="T1" fmla="*/ 0 h 169"/>
                <a:gd name="T2" fmla="*/ 45 w 130"/>
                <a:gd name="T3" fmla="*/ 64 h 169"/>
                <a:gd name="T4" fmla="*/ 0 w 130"/>
                <a:gd name="T5" fmla="*/ 64 h 169"/>
                <a:gd name="T6" fmla="*/ 35 w 130"/>
                <a:gd name="T7" fmla="*/ 104 h 169"/>
                <a:gd name="T8" fmla="*/ 18 w 130"/>
                <a:gd name="T9" fmla="*/ 168 h 169"/>
                <a:gd name="T10" fmla="*/ 65 w 130"/>
                <a:gd name="T11" fmla="*/ 126 h 169"/>
                <a:gd name="T12" fmla="*/ 111 w 130"/>
                <a:gd name="T13" fmla="*/ 168 h 169"/>
                <a:gd name="T14" fmla="*/ 93 w 130"/>
                <a:gd name="T15" fmla="*/ 104 h 169"/>
                <a:gd name="T16" fmla="*/ 129 w 130"/>
                <a:gd name="T17" fmla="*/ 64 h 169"/>
                <a:gd name="T18" fmla="*/ 83 w 130"/>
                <a:gd name="T19" fmla="*/ 64 h 169"/>
                <a:gd name="T20" fmla="*/ 65 w 130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9"/>
                <a:gd name="T35" fmla="*/ 130 w 130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9">
                  <a:moveTo>
                    <a:pt x="65" y="0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35" y="104"/>
                  </a:lnTo>
                  <a:lnTo>
                    <a:pt x="18" y="168"/>
                  </a:lnTo>
                  <a:lnTo>
                    <a:pt x="65" y="126"/>
                  </a:lnTo>
                  <a:lnTo>
                    <a:pt x="111" y="168"/>
                  </a:lnTo>
                  <a:lnTo>
                    <a:pt x="93" y="104"/>
                  </a:lnTo>
                  <a:lnTo>
                    <a:pt x="129" y="64"/>
                  </a:lnTo>
                  <a:lnTo>
                    <a:pt x="83" y="64"/>
                  </a:lnTo>
                  <a:lnTo>
                    <a:pt x="65" y="0"/>
                  </a:lnTo>
                </a:path>
              </a:pathLst>
            </a:custGeom>
            <a:solidFill>
              <a:srgbClr val="FFFF0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53" name="Line 206"/>
            <p:cNvSpPr>
              <a:spLocks noChangeShapeType="1"/>
            </p:cNvSpPr>
            <p:nvPr/>
          </p:nvSpPr>
          <p:spPr bwMode="auto">
            <a:xfrm flipH="1" flipV="1">
              <a:off x="4416424" y="4112419"/>
              <a:ext cx="371081" cy="5089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409163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54" name="Freeform 131"/>
            <p:cNvSpPr>
              <a:spLocks/>
            </p:cNvSpPr>
            <p:nvPr/>
          </p:nvSpPr>
          <p:spPr bwMode="auto">
            <a:xfrm>
              <a:off x="6301187" y="3933175"/>
              <a:ext cx="260350" cy="329455"/>
            </a:xfrm>
            <a:custGeom>
              <a:avLst/>
              <a:gdLst>
                <a:gd name="T0" fmla="*/ 65 w 130"/>
                <a:gd name="T1" fmla="*/ 0 h 169"/>
                <a:gd name="T2" fmla="*/ 45 w 130"/>
                <a:gd name="T3" fmla="*/ 64 h 169"/>
                <a:gd name="T4" fmla="*/ 0 w 130"/>
                <a:gd name="T5" fmla="*/ 64 h 169"/>
                <a:gd name="T6" fmla="*/ 35 w 130"/>
                <a:gd name="T7" fmla="*/ 104 h 169"/>
                <a:gd name="T8" fmla="*/ 18 w 130"/>
                <a:gd name="T9" fmla="*/ 168 h 169"/>
                <a:gd name="T10" fmla="*/ 65 w 130"/>
                <a:gd name="T11" fmla="*/ 126 h 169"/>
                <a:gd name="T12" fmla="*/ 111 w 130"/>
                <a:gd name="T13" fmla="*/ 168 h 169"/>
                <a:gd name="T14" fmla="*/ 93 w 130"/>
                <a:gd name="T15" fmla="*/ 104 h 169"/>
                <a:gd name="T16" fmla="*/ 129 w 130"/>
                <a:gd name="T17" fmla="*/ 64 h 169"/>
                <a:gd name="T18" fmla="*/ 83 w 130"/>
                <a:gd name="T19" fmla="*/ 64 h 169"/>
                <a:gd name="T20" fmla="*/ 65 w 130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9"/>
                <a:gd name="T35" fmla="*/ 130 w 130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9">
                  <a:moveTo>
                    <a:pt x="65" y="0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35" y="104"/>
                  </a:lnTo>
                  <a:lnTo>
                    <a:pt x="18" y="168"/>
                  </a:lnTo>
                  <a:lnTo>
                    <a:pt x="65" y="126"/>
                  </a:lnTo>
                  <a:lnTo>
                    <a:pt x="111" y="168"/>
                  </a:lnTo>
                  <a:lnTo>
                    <a:pt x="93" y="104"/>
                  </a:lnTo>
                  <a:lnTo>
                    <a:pt x="129" y="64"/>
                  </a:lnTo>
                  <a:lnTo>
                    <a:pt x="83" y="64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55" name="Line 137"/>
            <p:cNvSpPr>
              <a:spLocks noChangeShapeType="1"/>
            </p:cNvSpPr>
            <p:nvPr/>
          </p:nvSpPr>
          <p:spPr bwMode="auto">
            <a:xfrm>
              <a:off x="6459143" y="4119660"/>
              <a:ext cx="551257" cy="1706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409163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56" name="Line 214"/>
            <p:cNvSpPr>
              <a:spLocks noChangeShapeType="1"/>
            </p:cNvSpPr>
            <p:nvPr/>
          </p:nvSpPr>
          <p:spPr bwMode="auto">
            <a:xfrm flipH="1" flipV="1">
              <a:off x="7215185" y="3621881"/>
              <a:ext cx="867969" cy="64779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409163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57" name="Freeform 131"/>
            <p:cNvSpPr>
              <a:spLocks/>
            </p:cNvSpPr>
            <p:nvPr/>
          </p:nvSpPr>
          <p:spPr bwMode="auto">
            <a:xfrm>
              <a:off x="7121525" y="3445669"/>
              <a:ext cx="206375" cy="268288"/>
            </a:xfrm>
            <a:custGeom>
              <a:avLst/>
              <a:gdLst>
                <a:gd name="T0" fmla="*/ 65 w 130"/>
                <a:gd name="T1" fmla="*/ 0 h 169"/>
                <a:gd name="T2" fmla="*/ 45 w 130"/>
                <a:gd name="T3" fmla="*/ 64 h 169"/>
                <a:gd name="T4" fmla="*/ 0 w 130"/>
                <a:gd name="T5" fmla="*/ 64 h 169"/>
                <a:gd name="T6" fmla="*/ 35 w 130"/>
                <a:gd name="T7" fmla="*/ 104 h 169"/>
                <a:gd name="T8" fmla="*/ 18 w 130"/>
                <a:gd name="T9" fmla="*/ 168 h 169"/>
                <a:gd name="T10" fmla="*/ 65 w 130"/>
                <a:gd name="T11" fmla="*/ 126 h 169"/>
                <a:gd name="T12" fmla="*/ 111 w 130"/>
                <a:gd name="T13" fmla="*/ 168 h 169"/>
                <a:gd name="T14" fmla="*/ 93 w 130"/>
                <a:gd name="T15" fmla="*/ 104 h 169"/>
                <a:gd name="T16" fmla="*/ 129 w 130"/>
                <a:gd name="T17" fmla="*/ 64 h 169"/>
                <a:gd name="T18" fmla="*/ 83 w 130"/>
                <a:gd name="T19" fmla="*/ 64 h 169"/>
                <a:gd name="T20" fmla="*/ 65 w 130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9"/>
                <a:gd name="T35" fmla="*/ 130 w 130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9">
                  <a:moveTo>
                    <a:pt x="65" y="0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35" y="104"/>
                  </a:lnTo>
                  <a:lnTo>
                    <a:pt x="18" y="168"/>
                  </a:lnTo>
                  <a:lnTo>
                    <a:pt x="65" y="126"/>
                  </a:lnTo>
                  <a:lnTo>
                    <a:pt x="111" y="168"/>
                  </a:lnTo>
                  <a:lnTo>
                    <a:pt x="93" y="104"/>
                  </a:lnTo>
                  <a:lnTo>
                    <a:pt x="129" y="64"/>
                  </a:lnTo>
                  <a:lnTo>
                    <a:pt x="83" y="64"/>
                  </a:lnTo>
                  <a:lnTo>
                    <a:pt x="65" y="0"/>
                  </a:lnTo>
                </a:path>
              </a:pathLst>
            </a:custGeom>
            <a:solidFill>
              <a:srgbClr val="00800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58" name="Line 189"/>
            <p:cNvSpPr>
              <a:spLocks noChangeShapeType="1"/>
            </p:cNvSpPr>
            <p:nvPr/>
          </p:nvSpPr>
          <p:spPr bwMode="auto">
            <a:xfrm flipH="1" flipV="1">
              <a:off x="7421563" y="3210719"/>
              <a:ext cx="455612" cy="25876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409163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 flipH="1" flipV="1">
              <a:off x="7507288" y="2915444"/>
              <a:ext cx="752080" cy="22786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409163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60" name="Freeform 131"/>
            <p:cNvSpPr>
              <a:spLocks/>
            </p:cNvSpPr>
            <p:nvPr/>
          </p:nvSpPr>
          <p:spPr bwMode="auto">
            <a:xfrm>
              <a:off x="7273925" y="3036094"/>
              <a:ext cx="206375" cy="268288"/>
            </a:xfrm>
            <a:custGeom>
              <a:avLst/>
              <a:gdLst>
                <a:gd name="T0" fmla="*/ 65 w 130"/>
                <a:gd name="T1" fmla="*/ 0 h 169"/>
                <a:gd name="T2" fmla="*/ 45 w 130"/>
                <a:gd name="T3" fmla="*/ 64 h 169"/>
                <a:gd name="T4" fmla="*/ 0 w 130"/>
                <a:gd name="T5" fmla="*/ 64 h 169"/>
                <a:gd name="T6" fmla="*/ 35 w 130"/>
                <a:gd name="T7" fmla="*/ 104 h 169"/>
                <a:gd name="T8" fmla="*/ 18 w 130"/>
                <a:gd name="T9" fmla="*/ 168 h 169"/>
                <a:gd name="T10" fmla="*/ 65 w 130"/>
                <a:gd name="T11" fmla="*/ 126 h 169"/>
                <a:gd name="T12" fmla="*/ 111 w 130"/>
                <a:gd name="T13" fmla="*/ 168 h 169"/>
                <a:gd name="T14" fmla="*/ 93 w 130"/>
                <a:gd name="T15" fmla="*/ 104 h 169"/>
                <a:gd name="T16" fmla="*/ 129 w 130"/>
                <a:gd name="T17" fmla="*/ 64 h 169"/>
                <a:gd name="T18" fmla="*/ 83 w 130"/>
                <a:gd name="T19" fmla="*/ 64 h 169"/>
                <a:gd name="T20" fmla="*/ 65 w 130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9"/>
                <a:gd name="T35" fmla="*/ 130 w 130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9">
                  <a:moveTo>
                    <a:pt x="65" y="0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35" y="104"/>
                  </a:lnTo>
                  <a:lnTo>
                    <a:pt x="18" y="168"/>
                  </a:lnTo>
                  <a:lnTo>
                    <a:pt x="65" y="126"/>
                  </a:lnTo>
                  <a:lnTo>
                    <a:pt x="111" y="168"/>
                  </a:lnTo>
                  <a:lnTo>
                    <a:pt x="93" y="104"/>
                  </a:lnTo>
                  <a:lnTo>
                    <a:pt x="129" y="64"/>
                  </a:lnTo>
                  <a:lnTo>
                    <a:pt x="83" y="64"/>
                  </a:lnTo>
                  <a:lnTo>
                    <a:pt x="65" y="0"/>
                  </a:lnTo>
                </a:path>
              </a:pathLst>
            </a:custGeom>
            <a:solidFill>
              <a:srgbClr val="00800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61" name="Freeform 131"/>
            <p:cNvSpPr>
              <a:spLocks/>
            </p:cNvSpPr>
            <p:nvPr/>
          </p:nvSpPr>
          <p:spPr bwMode="auto">
            <a:xfrm>
              <a:off x="7378700" y="2759869"/>
              <a:ext cx="206375" cy="268288"/>
            </a:xfrm>
            <a:custGeom>
              <a:avLst/>
              <a:gdLst>
                <a:gd name="T0" fmla="*/ 65 w 130"/>
                <a:gd name="T1" fmla="*/ 0 h 169"/>
                <a:gd name="T2" fmla="*/ 45 w 130"/>
                <a:gd name="T3" fmla="*/ 64 h 169"/>
                <a:gd name="T4" fmla="*/ 0 w 130"/>
                <a:gd name="T5" fmla="*/ 64 h 169"/>
                <a:gd name="T6" fmla="*/ 35 w 130"/>
                <a:gd name="T7" fmla="*/ 104 h 169"/>
                <a:gd name="T8" fmla="*/ 18 w 130"/>
                <a:gd name="T9" fmla="*/ 168 h 169"/>
                <a:gd name="T10" fmla="*/ 65 w 130"/>
                <a:gd name="T11" fmla="*/ 126 h 169"/>
                <a:gd name="T12" fmla="*/ 111 w 130"/>
                <a:gd name="T13" fmla="*/ 168 h 169"/>
                <a:gd name="T14" fmla="*/ 93 w 130"/>
                <a:gd name="T15" fmla="*/ 104 h 169"/>
                <a:gd name="T16" fmla="*/ 129 w 130"/>
                <a:gd name="T17" fmla="*/ 64 h 169"/>
                <a:gd name="T18" fmla="*/ 83 w 130"/>
                <a:gd name="T19" fmla="*/ 64 h 169"/>
                <a:gd name="T20" fmla="*/ 65 w 130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9"/>
                <a:gd name="T35" fmla="*/ 130 w 130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9">
                  <a:moveTo>
                    <a:pt x="65" y="0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35" y="104"/>
                  </a:lnTo>
                  <a:lnTo>
                    <a:pt x="18" y="168"/>
                  </a:lnTo>
                  <a:lnTo>
                    <a:pt x="65" y="126"/>
                  </a:lnTo>
                  <a:lnTo>
                    <a:pt x="111" y="168"/>
                  </a:lnTo>
                  <a:lnTo>
                    <a:pt x="93" y="104"/>
                  </a:lnTo>
                  <a:lnTo>
                    <a:pt x="129" y="64"/>
                  </a:lnTo>
                  <a:lnTo>
                    <a:pt x="83" y="64"/>
                  </a:lnTo>
                  <a:lnTo>
                    <a:pt x="65" y="0"/>
                  </a:lnTo>
                </a:path>
              </a:pathLst>
            </a:custGeom>
            <a:solidFill>
              <a:srgbClr val="00800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62" name="Line 179"/>
            <p:cNvSpPr>
              <a:spLocks noChangeShapeType="1"/>
            </p:cNvSpPr>
            <p:nvPr/>
          </p:nvSpPr>
          <p:spPr bwMode="auto">
            <a:xfrm flipH="1">
              <a:off x="7958140" y="5100275"/>
              <a:ext cx="578248" cy="70357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 type="triangle" w="lg" len="lg"/>
              <a:tailEnd type="none" w="sm" len="sm"/>
            </a:ln>
          </p:spPr>
          <p:txBody>
            <a:bodyPr wrap="none" anchor="ctr"/>
            <a:lstStyle/>
            <a:p>
              <a:pPr defTabSz="1409163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63" name="Freeform 126"/>
            <p:cNvSpPr>
              <a:spLocks/>
            </p:cNvSpPr>
            <p:nvPr/>
          </p:nvSpPr>
          <p:spPr bwMode="auto">
            <a:xfrm>
              <a:off x="1374775" y="2877344"/>
              <a:ext cx="247650" cy="269875"/>
            </a:xfrm>
            <a:custGeom>
              <a:avLst/>
              <a:gdLst>
                <a:gd name="T0" fmla="*/ 79 w 156"/>
                <a:gd name="T1" fmla="*/ 0 h 170"/>
                <a:gd name="T2" fmla="*/ 55 w 156"/>
                <a:gd name="T3" fmla="*/ 65 h 170"/>
                <a:gd name="T4" fmla="*/ 0 w 156"/>
                <a:gd name="T5" fmla="*/ 65 h 170"/>
                <a:gd name="T6" fmla="*/ 43 w 156"/>
                <a:gd name="T7" fmla="*/ 104 h 170"/>
                <a:gd name="T8" fmla="*/ 22 w 156"/>
                <a:gd name="T9" fmla="*/ 169 h 170"/>
                <a:gd name="T10" fmla="*/ 79 w 156"/>
                <a:gd name="T11" fmla="*/ 127 h 170"/>
                <a:gd name="T12" fmla="*/ 133 w 156"/>
                <a:gd name="T13" fmla="*/ 169 h 170"/>
                <a:gd name="T14" fmla="*/ 113 w 156"/>
                <a:gd name="T15" fmla="*/ 104 h 170"/>
                <a:gd name="T16" fmla="*/ 155 w 156"/>
                <a:gd name="T17" fmla="*/ 65 h 170"/>
                <a:gd name="T18" fmla="*/ 101 w 156"/>
                <a:gd name="T19" fmla="*/ 65 h 170"/>
                <a:gd name="T20" fmla="*/ 79 w 156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"/>
                <a:gd name="T34" fmla="*/ 0 h 170"/>
                <a:gd name="T35" fmla="*/ 156 w 156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" h="170">
                  <a:moveTo>
                    <a:pt x="79" y="0"/>
                  </a:moveTo>
                  <a:lnTo>
                    <a:pt x="55" y="65"/>
                  </a:lnTo>
                  <a:lnTo>
                    <a:pt x="0" y="65"/>
                  </a:lnTo>
                  <a:lnTo>
                    <a:pt x="43" y="104"/>
                  </a:lnTo>
                  <a:lnTo>
                    <a:pt x="22" y="169"/>
                  </a:lnTo>
                  <a:lnTo>
                    <a:pt x="79" y="127"/>
                  </a:lnTo>
                  <a:lnTo>
                    <a:pt x="133" y="169"/>
                  </a:lnTo>
                  <a:lnTo>
                    <a:pt x="113" y="104"/>
                  </a:lnTo>
                  <a:lnTo>
                    <a:pt x="155" y="65"/>
                  </a:lnTo>
                  <a:lnTo>
                    <a:pt x="101" y="65"/>
                  </a:lnTo>
                  <a:lnTo>
                    <a:pt x="79" y="0"/>
                  </a:lnTo>
                </a:path>
              </a:pathLst>
            </a:custGeom>
            <a:solidFill>
              <a:srgbClr val="00B0F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65" name="Freeform 131"/>
            <p:cNvSpPr>
              <a:spLocks/>
            </p:cNvSpPr>
            <p:nvPr/>
          </p:nvSpPr>
          <p:spPr bwMode="auto">
            <a:xfrm>
              <a:off x="6245225" y="2845593"/>
              <a:ext cx="260350" cy="329455"/>
            </a:xfrm>
            <a:custGeom>
              <a:avLst/>
              <a:gdLst>
                <a:gd name="T0" fmla="*/ 65 w 130"/>
                <a:gd name="T1" fmla="*/ 0 h 169"/>
                <a:gd name="T2" fmla="*/ 45 w 130"/>
                <a:gd name="T3" fmla="*/ 64 h 169"/>
                <a:gd name="T4" fmla="*/ 0 w 130"/>
                <a:gd name="T5" fmla="*/ 64 h 169"/>
                <a:gd name="T6" fmla="*/ 35 w 130"/>
                <a:gd name="T7" fmla="*/ 104 h 169"/>
                <a:gd name="T8" fmla="*/ 18 w 130"/>
                <a:gd name="T9" fmla="*/ 168 h 169"/>
                <a:gd name="T10" fmla="*/ 65 w 130"/>
                <a:gd name="T11" fmla="*/ 126 h 169"/>
                <a:gd name="T12" fmla="*/ 111 w 130"/>
                <a:gd name="T13" fmla="*/ 168 h 169"/>
                <a:gd name="T14" fmla="*/ 93 w 130"/>
                <a:gd name="T15" fmla="*/ 104 h 169"/>
                <a:gd name="T16" fmla="*/ 129 w 130"/>
                <a:gd name="T17" fmla="*/ 64 h 169"/>
                <a:gd name="T18" fmla="*/ 83 w 130"/>
                <a:gd name="T19" fmla="*/ 64 h 169"/>
                <a:gd name="T20" fmla="*/ 65 w 130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9"/>
                <a:gd name="T35" fmla="*/ 130 w 130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9">
                  <a:moveTo>
                    <a:pt x="65" y="0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35" y="104"/>
                  </a:lnTo>
                  <a:lnTo>
                    <a:pt x="18" y="168"/>
                  </a:lnTo>
                  <a:lnTo>
                    <a:pt x="65" y="126"/>
                  </a:lnTo>
                  <a:lnTo>
                    <a:pt x="111" y="168"/>
                  </a:lnTo>
                  <a:lnTo>
                    <a:pt x="93" y="104"/>
                  </a:lnTo>
                  <a:lnTo>
                    <a:pt x="129" y="64"/>
                  </a:lnTo>
                  <a:lnTo>
                    <a:pt x="83" y="64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 w="254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409163" eaLnBrk="0" hangingPunct="0"/>
              <a:endParaRPr lang="en-US" sz="2200">
                <a:solidFill>
                  <a:srgbClr val="000000"/>
                </a:solidFill>
              </a:endParaRPr>
            </a:p>
          </p:txBody>
        </p:sp>
      </p:grpSp>
      <p:sp>
        <p:nvSpPr>
          <p:cNvPr id="201" name="Freeform 193"/>
          <p:cNvSpPr>
            <a:spLocks/>
          </p:cNvSpPr>
          <p:nvPr/>
        </p:nvSpPr>
        <p:spPr bwMode="auto">
          <a:xfrm>
            <a:off x="10195399" y="3510619"/>
            <a:ext cx="245042" cy="270200"/>
          </a:xfrm>
          <a:custGeom>
            <a:avLst/>
            <a:gdLst>
              <a:gd name="T0" fmla="*/ 79 w 156"/>
              <a:gd name="T1" fmla="*/ 0 h 170"/>
              <a:gd name="T2" fmla="*/ 55 w 156"/>
              <a:gd name="T3" fmla="*/ 65 h 170"/>
              <a:gd name="T4" fmla="*/ 0 w 156"/>
              <a:gd name="T5" fmla="*/ 65 h 170"/>
              <a:gd name="T6" fmla="*/ 43 w 156"/>
              <a:gd name="T7" fmla="*/ 104 h 170"/>
              <a:gd name="T8" fmla="*/ 22 w 156"/>
              <a:gd name="T9" fmla="*/ 169 h 170"/>
              <a:gd name="T10" fmla="*/ 79 w 156"/>
              <a:gd name="T11" fmla="*/ 127 h 170"/>
              <a:gd name="T12" fmla="*/ 133 w 156"/>
              <a:gd name="T13" fmla="*/ 169 h 170"/>
              <a:gd name="T14" fmla="*/ 113 w 156"/>
              <a:gd name="T15" fmla="*/ 104 h 170"/>
              <a:gd name="T16" fmla="*/ 155 w 156"/>
              <a:gd name="T17" fmla="*/ 65 h 170"/>
              <a:gd name="T18" fmla="*/ 101 w 156"/>
              <a:gd name="T19" fmla="*/ 65 h 170"/>
              <a:gd name="T20" fmla="*/ 79 w 156"/>
              <a:gd name="T21" fmla="*/ 0 h 1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6"/>
              <a:gd name="T34" fmla="*/ 0 h 170"/>
              <a:gd name="T35" fmla="*/ 156 w 156"/>
              <a:gd name="T36" fmla="*/ 170 h 1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6" h="170">
                <a:moveTo>
                  <a:pt x="79" y="0"/>
                </a:moveTo>
                <a:lnTo>
                  <a:pt x="55" y="65"/>
                </a:lnTo>
                <a:lnTo>
                  <a:pt x="0" y="65"/>
                </a:lnTo>
                <a:lnTo>
                  <a:pt x="43" y="104"/>
                </a:lnTo>
                <a:lnTo>
                  <a:pt x="22" y="169"/>
                </a:lnTo>
                <a:lnTo>
                  <a:pt x="79" y="127"/>
                </a:lnTo>
                <a:lnTo>
                  <a:pt x="133" y="169"/>
                </a:lnTo>
                <a:lnTo>
                  <a:pt x="113" y="104"/>
                </a:lnTo>
                <a:lnTo>
                  <a:pt x="155" y="65"/>
                </a:lnTo>
                <a:lnTo>
                  <a:pt x="101" y="65"/>
                </a:lnTo>
                <a:lnTo>
                  <a:pt x="79" y="0"/>
                </a:lnTo>
              </a:path>
            </a:pathLst>
          </a:custGeom>
          <a:solidFill>
            <a:srgbClr val="FFFF00"/>
          </a:solidFill>
          <a:ln w="25400" cap="rnd">
            <a:noFill/>
            <a:round/>
            <a:headEnd type="none" w="sm" len="sm"/>
            <a:tailEnd type="none" w="sm" len="sm"/>
          </a:ln>
        </p:spPr>
        <p:txBody>
          <a:bodyPr lIns="140966" tIns="70483" rIns="140966" bIns="70483"/>
          <a:lstStyle/>
          <a:p>
            <a:pPr defTabSz="1409163" eaLnBrk="0" hangingPunct="0"/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6095998" y="6028885"/>
            <a:ext cx="4404522" cy="801863"/>
          </a:xfrm>
          <a:prstGeom prst="rect">
            <a:avLst/>
          </a:prstGeom>
          <a:noFill/>
        </p:spPr>
        <p:txBody>
          <a:bodyPr wrap="square" lIns="140981" tIns="70491" rIns="140981" bIns="70491" numCol="2" rtlCol="0">
            <a:noAutofit/>
          </a:bodyPr>
          <a:lstStyle/>
          <a:p>
            <a:pPr defTabSz="1409635">
              <a:defRPr/>
            </a:pPr>
            <a:r>
              <a:rPr lang="en-US" sz="2200" b="1" kern="0" dirty="0">
                <a:solidFill>
                  <a:srgbClr val="FFFFFF"/>
                </a:solidFill>
                <a:cs typeface="Arial" pitchFamily="34" charset="0"/>
              </a:rPr>
              <a:t>ACAT I - 4+1*</a:t>
            </a:r>
          </a:p>
          <a:p>
            <a:pPr defTabSz="1409635">
              <a:defRPr/>
            </a:pPr>
            <a:r>
              <a:rPr lang="en-US" sz="2200" b="1" kern="0" dirty="0">
                <a:solidFill>
                  <a:srgbClr val="FFFFFF"/>
                </a:solidFill>
                <a:cs typeface="Arial" pitchFamily="34" charset="0"/>
              </a:rPr>
              <a:t>ACAT II - 4</a:t>
            </a:r>
          </a:p>
          <a:p>
            <a:pPr defTabSz="1409635">
              <a:defRPr/>
            </a:pPr>
            <a:endParaRPr lang="en-US" sz="2200" b="1" kern="0" dirty="0">
              <a:solidFill>
                <a:srgbClr val="FFFFFF"/>
              </a:solidFill>
              <a:cs typeface="Arial" pitchFamily="34" charset="0"/>
            </a:endParaRPr>
          </a:p>
          <a:p>
            <a:pPr defTabSz="1409635">
              <a:defRPr/>
            </a:pPr>
            <a:r>
              <a:rPr lang="en-US" sz="2200" b="1" kern="0" dirty="0">
                <a:solidFill>
                  <a:srgbClr val="FFFFFF"/>
                </a:solidFill>
                <a:cs typeface="Arial" pitchFamily="34" charset="0"/>
              </a:rPr>
              <a:t>ACAT III  - </a:t>
            </a:r>
            <a:r>
              <a:rPr lang="en-US" sz="2200" b="1" kern="0" dirty="0" smtClean="0">
                <a:solidFill>
                  <a:srgbClr val="FFFFFF"/>
                </a:solidFill>
                <a:cs typeface="Arial" pitchFamily="34" charset="0"/>
              </a:rPr>
              <a:t>34</a:t>
            </a:r>
            <a:endParaRPr lang="en-US" sz="2200" b="1" kern="0" dirty="0">
              <a:solidFill>
                <a:srgbClr val="FFFFFF"/>
              </a:solidFill>
              <a:cs typeface="Arial" pitchFamily="34" charset="0"/>
            </a:endParaRPr>
          </a:p>
          <a:p>
            <a:pPr defTabSz="1409635">
              <a:defRPr/>
            </a:pPr>
            <a:r>
              <a:rPr lang="en-US" sz="2200" b="1" kern="0" dirty="0">
                <a:solidFill>
                  <a:srgbClr val="FFFFFF"/>
                </a:solidFill>
                <a:cs typeface="Arial" pitchFamily="34" charset="0"/>
              </a:rPr>
              <a:t>TENCAP - 17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0243370" y="6028883"/>
            <a:ext cx="2748016" cy="819498"/>
          </a:xfrm>
          <a:prstGeom prst="rect">
            <a:avLst/>
          </a:prstGeom>
          <a:noFill/>
        </p:spPr>
        <p:txBody>
          <a:bodyPr wrap="square" lIns="140981" tIns="70491" rIns="140981" bIns="70491" numCol="1" rtlCol="0">
            <a:noAutofit/>
          </a:bodyPr>
          <a:lstStyle/>
          <a:p>
            <a:pPr defTabSz="1409635">
              <a:defRPr/>
            </a:pPr>
            <a:r>
              <a:rPr lang="en-US" sz="2200" b="1" kern="0" dirty="0">
                <a:solidFill>
                  <a:srgbClr val="FFFFFF"/>
                </a:solidFill>
                <a:cs typeface="Arial" pitchFamily="34" charset="0"/>
              </a:rPr>
              <a:t>FMS - 64</a:t>
            </a:r>
          </a:p>
          <a:p>
            <a:pPr defTabSz="1409635">
              <a:defRPr/>
            </a:pPr>
            <a:r>
              <a:rPr lang="en-US" sz="2200" b="1" kern="0" dirty="0">
                <a:solidFill>
                  <a:srgbClr val="FFFFFF"/>
                </a:solidFill>
                <a:cs typeface="Arial" pitchFamily="34" charset="0"/>
              </a:rPr>
              <a:t>AML Exempt - 17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12736921" y="6011247"/>
            <a:ext cx="2347891" cy="819498"/>
          </a:xfrm>
          <a:prstGeom prst="rect">
            <a:avLst/>
          </a:prstGeom>
          <a:noFill/>
        </p:spPr>
        <p:txBody>
          <a:bodyPr wrap="square" lIns="140981" tIns="70491" rIns="140981" bIns="70491" numCol="1" rtlCol="0">
            <a:noAutofit/>
          </a:bodyPr>
          <a:lstStyle/>
          <a:p>
            <a:pPr defTabSz="1409635">
              <a:defRPr/>
            </a:pPr>
            <a:r>
              <a:rPr lang="en-US" sz="2200" b="1" kern="0" dirty="0">
                <a:solidFill>
                  <a:srgbClr val="FFFFFF"/>
                </a:solidFill>
                <a:cs typeface="Arial" pitchFamily="34" charset="0"/>
              </a:rPr>
              <a:t>Big Safari - 34</a:t>
            </a:r>
          </a:p>
          <a:p>
            <a:pPr defTabSz="1409635">
              <a:defRPr/>
            </a:pPr>
            <a:r>
              <a:rPr lang="en-US" sz="2200" b="1" kern="0" dirty="0">
                <a:solidFill>
                  <a:srgbClr val="FFFFFF"/>
                </a:solidFill>
                <a:cs typeface="Arial" pitchFamily="34" charset="0"/>
              </a:rPr>
              <a:t>NTNF - 2</a:t>
            </a:r>
          </a:p>
          <a:p>
            <a:pPr marL="225375" defTabSz="1409635">
              <a:defRPr/>
            </a:pPr>
            <a:endParaRPr lang="en-US" sz="2200" b="1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8841" y="6830748"/>
            <a:ext cx="2621188" cy="400089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* HC/MC-130 Recap </a:t>
            </a:r>
          </a:p>
        </p:txBody>
      </p:sp>
    </p:spTree>
    <p:extLst>
      <p:ext uri="{BB962C8B-B14F-4D97-AF65-F5344CB8AC3E}">
        <p14:creationId xmlns:p14="http://schemas.microsoft.com/office/powerpoint/2010/main" val="26571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Future ISR &amp; SOF Workload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U-2 Surrogate Test Platform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Global Hawk Sustainment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MQ-9 Reaper Sustainment</a:t>
            </a:r>
          </a:p>
          <a:p>
            <a:pPr>
              <a:buClr>
                <a:schemeClr val="bg1"/>
              </a:buClr>
            </a:pPr>
            <a:r>
              <a:rPr lang="en-US" dirty="0" err="1" smtClean="0">
                <a:solidFill>
                  <a:schemeClr val="bg1"/>
                </a:solidFill>
              </a:rPr>
              <a:t>CRH</a:t>
            </a:r>
            <a:r>
              <a:rPr lang="en-US" dirty="0" smtClean="0">
                <a:solidFill>
                  <a:schemeClr val="bg1"/>
                </a:solidFill>
              </a:rPr>
              <a:t> Sustainment/Modifications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Special Ops C-130 Gunship/Penetrator SOCOM Programs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Support Equipment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fld id="{FAB0A351-5588-4F63-A190-9AF18FB9C6B5}" type="slidenum">
              <a:rPr lang="en-US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SalmonAC\Pictures\imagesCAI3SAK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1" y="2133601"/>
            <a:ext cx="4196239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lmonAC\Pictures\imagesCAIKJS5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6309360"/>
            <a:ext cx="4290536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lmonAC\Pictures\imagesCAFM0VK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80" y="6324600"/>
            <a:ext cx="4337685" cy="24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130" y="6309360"/>
            <a:ext cx="3969184" cy="24403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z="889000">
            <a:bevelT w="381000" h="1143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3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PEO </a:t>
            </a:r>
            <a:r>
              <a:rPr lang="en-US" dirty="0" smtClean="0">
                <a:solidFill>
                  <a:schemeClr val="bg1"/>
                </a:solidFill>
              </a:rPr>
              <a:t>ITEMS OF EMPHASIS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772" y="1920240"/>
            <a:ext cx="8345329" cy="28803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r>
              <a:rPr lang="en-US" sz="3700" dirty="0">
                <a:solidFill>
                  <a:schemeClr val="bg1"/>
                </a:solidFill>
              </a:rPr>
              <a:t>Rotary Wing Growth / Skills</a:t>
            </a:r>
          </a:p>
          <a:p>
            <a:pPr marL="440855" lvl="1" indent="-440855">
              <a:spcBef>
                <a:spcPct val="50000"/>
              </a:spcBef>
              <a:buClr>
                <a:schemeClr val="bg1"/>
              </a:buClr>
            </a:pPr>
            <a:r>
              <a:rPr lang="en-US" sz="3700" dirty="0">
                <a:solidFill>
                  <a:schemeClr val="bg1"/>
                </a:solidFill>
                <a:ea typeface="+mn-ea"/>
                <a:cs typeface="+mn-cs"/>
              </a:rPr>
              <a:t>Operational needs driving quicker </a:t>
            </a:r>
            <a:r>
              <a:rPr lang="en-US" sz="3700" dirty="0" smtClean="0">
                <a:solidFill>
                  <a:schemeClr val="bg1"/>
                </a:solidFill>
                <a:ea typeface="+mn-ea"/>
                <a:cs typeface="+mn-cs"/>
              </a:rPr>
              <a:t>acquisitions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21</a:t>
            </a:fld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1" y="1813560"/>
            <a:ext cx="5547836" cy="350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259657"/>
            <a:ext cx="8763000" cy="304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marL="440806" indent="-440806" eaLnBrk="1" hangingPunct="1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>
                <a:solidFill>
                  <a:schemeClr val="bg1"/>
                </a:solidFill>
                <a:latin typeface="+mn-lt"/>
              </a:defRPr>
            </a:lvl1pPr>
            <a:lvl2pPr marL="440855" lvl="1" indent="-440855" eaLnBrk="1" hangingPunct="1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700" b="1">
                <a:solidFill>
                  <a:schemeClr val="bg1"/>
                </a:solidFill>
                <a:latin typeface="+mn-lt"/>
              </a:defRPr>
            </a:lvl2pPr>
            <a:lvl3pPr marL="962534" lvl="2" indent="-440855" eaLnBrk="1" hangingPunct="1">
              <a:spcBef>
                <a:spcPct val="500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3100" b="1">
                <a:solidFill>
                  <a:schemeClr val="bg1"/>
                </a:solidFill>
                <a:latin typeface="+mn-lt"/>
              </a:defRPr>
            </a:lvl3pPr>
            <a:lvl4pPr marL="2468514" indent="-352646" eaLnBrk="1" hangingPunct="1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3100" b="1">
                <a:latin typeface="+mn-lt"/>
              </a:defRPr>
            </a:lvl4pPr>
            <a:lvl5pPr marL="3173803" indent="-352646" eaLnBrk="1" hangingPunct="1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  <a:defRPr sz="3100">
                <a:latin typeface="+mn-lt"/>
              </a:defRPr>
            </a:lvl5pPr>
            <a:lvl6pPr marL="3879093" indent="-352646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3100">
                <a:latin typeface="+mn-lt"/>
              </a:defRPr>
            </a:lvl6pPr>
            <a:lvl7pPr marL="4584382" indent="-352646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3100">
                <a:latin typeface="+mn-lt"/>
              </a:defRPr>
            </a:lvl7pPr>
            <a:lvl8pPr marL="5289672" indent="-352646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3100">
                <a:latin typeface="+mn-lt"/>
              </a:defRPr>
            </a:lvl8pPr>
            <a:lvl9pPr marL="5994961" indent="-352646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3100"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 smtClean="0"/>
              <a:t>Mission and Sensor Open systems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FMS/2282 </a:t>
            </a:r>
            <a:r>
              <a:rPr lang="en-US" dirty="0"/>
              <a:t>Case </a:t>
            </a:r>
            <a:r>
              <a:rPr lang="en-US" dirty="0" smtClean="0"/>
              <a:t>Growth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Bending the cost </a:t>
            </a:r>
            <a:r>
              <a:rPr lang="en-US" dirty="0" smtClean="0"/>
              <a:t>curve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Competitive Opportunities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6" y="5120640"/>
            <a:ext cx="5371392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" y="0"/>
            <a:ext cx="15080906" cy="960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7426" y="5991580"/>
            <a:ext cx="10291527" cy="1004226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DELIVER•INNOVATE•GROW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93085" y="465515"/>
            <a:ext cx="3478085" cy="1004226"/>
          </a:xfrm>
          <a:prstGeom prst="rect">
            <a:avLst/>
          </a:prstGeom>
          <a:noFill/>
        </p:spPr>
        <p:txBody>
          <a:bodyPr wrap="none" lIns="141074" tIns="70537" rIns="141074" bIns="70537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In Closing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915" y="2194560"/>
            <a:ext cx="14558552" cy="2789330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ISR/SOF:</a:t>
            </a:r>
          </a:p>
          <a:p>
            <a:pPr marL="705368" indent="-705368"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bg1"/>
                </a:solidFill>
              </a:rPr>
              <a:t>Provides Diverse Capability to the Warfighter</a:t>
            </a:r>
          </a:p>
          <a:p>
            <a:pPr marL="705368" indent="-705368"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bg1"/>
                </a:solidFill>
              </a:rPr>
              <a:t>Meets urgent needs with speed and discipline</a:t>
            </a:r>
          </a:p>
          <a:p>
            <a:pPr marL="705368" indent="-705368"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bg1"/>
                </a:solidFill>
              </a:rPr>
              <a:t>We D.I.G. in:</a:t>
            </a:r>
          </a:p>
        </p:txBody>
      </p:sp>
    </p:spTree>
    <p:extLst>
      <p:ext uri="{BB962C8B-B14F-4D97-AF65-F5344CB8AC3E}">
        <p14:creationId xmlns:p14="http://schemas.microsoft.com/office/powerpoint/2010/main" val="24970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166011" y="1"/>
            <a:ext cx="284718" cy="44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40950" tIns="70475" rIns="140950" bIns="70475">
            <a:spAutoFit/>
          </a:bodyPr>
          <a:lstStyle/>
          <a:p>
            <a:pPr marL="435571" indent="-435571" defTabSz="1409477">
              <a:lnSpc>
                <a:spcPct val="90000"/>
              </a:lnSpc>
              <a:spcBef>
                <a:spcPct val="50000"/>
              </a:spcBef>
              <a:buClr>
                <a:srgbClr val="3333CC"/>
              </a:buClr>
              <a:tabLst>
                <a:tab pos="1590557" algn="l"/>
              </a:tabLst>
            </a:pPr>
            <a:endParaRPr lang="en-US" sz="22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3" name="Rectangle 3"/>
          <p:cNvSpPr>
            <a:spLocks noGrp="1" noChangeArrowheads="1"/>
          </p:cNvSpPr>
          <p:nvPr>
            <p:ph type="title"/>
          </p:nvPr>
        </p:nvSpPr>
        <p:spPr>
          <a:xfrm>
            <a:off x="2762351" y="63955"/>
            <a:ext cx="11787188" cy="1600200"/>
          </a:xfrm>
        </p:spPr>
        <p:txBody>
          <a:bodyPr/>
          <a:lstStyle/>
          <a:p>
            <a:r>
              <a:rPr lang="en-US" sz="4900" dirty="0">
                <a:solidFill>
                  <a:schemeClr val="bg1"/>
                </a:solidFill>
              </a:rPr>
              <a:t>ISR &amp; SOF Portfolio Overview</a:t>
            </a:r>
          </a:p>
        </p:txBody>
      </p:sp>
      <p:sp>
        <p:nvSpPr>
          <p:cNvPr id="39" name="Line 1035"/>
          <p:cNvSpPr>
            <a:spLocks noChangeShapeType="1"/>
          </p:cNvSpPr>
          <p:nvPr/>
        </p:nvSpPr>
        <p:spPr bwMode="auto">
          <a:xfrm>
            <a:off x="592728" y="9097068"/>
            <a:ext cx="13830300" cy="0"/>
          </a:xfrm>
          <a:prstGeom prst="line">
            <a:avLst/>
          </a:prstGeom>
          <a:noFill/>
          <a:ln w="57150">
            <a:noFill/>
            <a:round/>
            <a:headEnd/>
            <a:tailEnd/>
          </a:ln>
          <a:effectLst/>
        </p:spPr>
        <p:txBody>
          <a:bodyPr wrap="none" lIns="140950" tIns="70475" rIns="140950" bIns="70475" anchor="ctr"/>
          <a:lstStyle/>
          <a:p>
            <a:pPr defTabSz="1409477">
              <a:defRPr/>
            </a:pPr>
            <a:endParaRPr lang="en-US" sz="1500" b="1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192" y="9296402"/>
            <a:ext cx="284718" cy="403937"/>
          </a:xfrm>
          <a:prstGeom prst="rect">
            <a:avLst/>
          </a:prstGeom>
          <a:noFill/>
        </p:spPr>
        <p:txBody>
          <a:bodyPr wrap="none" lIns="140950" tIns="70475" rIns="140950" bIns="70475" rtlCol="0">
            <a:spAutoFit/>
          </a:bodyPr>
          <a:lstStyle/>
          <a:p>
            <a:pPr defTabSz="1409477"/>
            <a:endParaRPr lang="en-US" sz="17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9564" y="9120405"/>
            <a:ext cx="2084826" cy="434714"/>
          </a:xfrm>
          <a:prstGeom prst="rect">
            <a:avLst/>
          </a:prstGeom>
          <a:noFill/>
        </p:spPr>
        <p:txBody>
          <a:bodyPr wrap="none" lIns="140950" tIns="70475" rIns="140950" bIns="70475" rtlCol="0">
            <a:spAutoFit/>
          </a:bodyPr>
          <a:lstStyle/>
          <a:p>
            <a:pPr defTabSz="1409477"/>
            <a:r>
              <a:rPr lang="en-US" sz="1900" b="1" dirty="0">
                <a:solidFill>
                  <a:srgbClr val="000000"/>
                </a:solidFill>
                <a:latin typeface="Arial"/>
                <a:cs typeface="Arial" charset="0"/>
              </a:rPr>
              <a:t>UNCLASSIFIED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14594566" y="9214755"/>
            <a:ext cx="493041" cy="3864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D3C8A5-B21D-4239-978E-E60F61523B42}" type="slidenum">
              <a:rPr lang="en-US" sz="190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26747" y="7162800"/>
            <a:ext cx="5103108" cy="2127485"/>
          </a:xfrm>
          <a:prstGeom prst="rect">
            <a:avLst/>
          </a:prstGeom>
          <a:noFill/>
          <a:ln>
            <a:noFill/>
          </a:ln>
        </p:spPr>
        <p:txBody>
          <a:bodyPr wrap="square" lIns="140950" tIns="70475" rIns="140950" bIns="70475" rtlCol="0">
            <a:spAutoFit/>
          </a:bodyPr>
          <a:lstStyle/>
          <a:p>
            <a:pPr defTabSz="1409477"/>
            <a:r>
              <a:rPr lang="en-US" sz="1900" b="1" dirty="0">
                <a:solidFill>
                  <a:srgbClr val="FFFFFF"/>
                </a:solidFill>
                <a:latin typeface="Arial"/>
                <a:cs typeface="Arial" charset="0"/>
              </a:rPr>
              <a:t>Med  Alt UAS (WII)        SOF/PR &amp;</a:t>
            </a:r>
          </a:p>
          <a:p>
            <a:pPr defTabSz="1409477"/>
            <a:r>
              <a:rPr lang="en-US" sz="1900" b="1" dirty="0">
                <a:solidFill>
                  <a:srgbClr val="FFFFFF"/>
                </a:solidFill>
                <a:latin typeface="Arial"/>
                <a:cs typeface="Arial" charset="0"/>
              </a:rPr>
              <a:t>Global Hawk (WIG)         Rotary (WIU)    </a:t>
            </a:r>
          </a:p>
          <a:p>
            <a:pPr defTabSz="1409477"/>
            <a:r>
              <a:rPr lang="en-US" sz="1900" b="1" dirty="0">
                <a:solidFill>
                  <a:srgbClr val="FFFFFF"/>
                </a:solidFill>
                <a:latin typeface="Arial"/>
                <a:cs typeface="Arial" charset="0"/>
              </a:rPr>
              <a:t>BSSG (WIJ)                   CV-22 (WIV) </a:t>
            </a:r>
          </a:p>
          <a:p>
            <a:pPr defTabSz="1409477"/>
            <a:r>
              <a:rPr lang="en-US" sz="1900" b="1" dirty="0">
                <a:solidFill>
                  <a:srgbClr val="FFFFFF"/>
                </a:solidFill>
                <a:latin typeface="Arial"/>
                <a:cs typeface="Arial" charset="0"/>
              </a:rPr>
              <a:t>Sensors/FMS (WIN)      CRH (WIH)</a:t>
            </a:r>
          </a:p>
          <a:p>
            <a:pPr defTabSz="1409477"/>
            <a:r>
              <a:rPr lang="en-US" sz="1900" b="1" dirty="0">
                <a:solidFill>
                  <a:srgbClr val="FFFFFF"/>
                </a:solidFill>
                <a:latin typeface="Arial"/>
                <a:cs typeface="Arial" charset="0"/>
              </a:rPr>
              <a:t>SP Ops/PR (WIS)          RC-26 (WLV) </a:t>
            </a:r>
          </a:p>
          <a:p>
            <a:pPr defTabSz="1409477"/>
            <a:r>
              <a:rPr lang="en-US" sz="1900" b="1" dirty="0">
                <a:solidFill>
                  <a:srgbClr val="FFFFFF"/>
                </a:solidFill>
                <a:latin typeface="Arial"/>
                <a:cs typeface="Arial" charset="0"/>
              </a:rPr>
              <a:t>U2 (HBG) </a:t>
            </a:r>
          </a:p>
          <a:p>
            <a:pPr defTabSz="1409477"/>
            <a:endParaRPr lang="en-US" sz="15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4297168" y="4874401"/>
            <a:ext cx="1234961" cy="40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40996" tIns="70498" rIns="140996" bIns="70498">
            <a:spAutoFit/>
          </a:bodyPr>
          <a:lstStyle/>
          <a:p>
            <a:pPr defTabSz="1409477">
              <a:defRPr/>
            </a:pPr>
            <a:r>
              <a:rPr lang="en-US" sz="1700" b="1" dirty="0">
                <a:solidFill>
                  <a:srgbClr val="FFFFFF"/>
                </a:solidFill>
                <a:latin typeface="Arial"/>
                <a:cs typeface="Arial" charset="0"/>
              </a:rPr>
              <a:t>11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1792" y="1690058"/>
            <a:ext cx="4752596" cy="7285715"/>
            <a:chOff x="140480" y="1098410"/>
            <a:chExt cx="2880360" cy="5312854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678" y="3057881"/>
              <a:ext cx="1365672" cy="67085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z="889000">
              <a:bevelT w="381000" h="1143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479" y="3489852"/>
              <a:ext cx="1274242" cy="849820"/>
            </a:xfrm>
            <a:prstGeom prst="roundRect">
              <a:avLst>
                <a:gd name="adj" fmla="val 16667"/>
              </a:avLst>
            </a:prstGeom>
            <a:ln w="317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411777" y="1847091"/>
              <a:ext cx="1494015" cy="829560"/>
              <a:chOff x="1411777" y="3135213"/>
              <a:chExt cx="1543050" cy="885825"/>
            </a:xfrm>
          </p:grpSpPr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1777" y="3135213"/>
                <a:ext cx="1543050" cy="885825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z="889000">
                <a:bevelT w="381000" h="1143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15" t="61967"/>
              <a:stretch/>
            </p:blipFill>
            <p:spPr bwMode="auto">
              <a:xfrm>
                <a:off x="1453221" y="3660384"/>
                <a:ext cx="663286" cy="33690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0" h="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13" name="Picture 12" descr="RJ"/>
            <p:cNvPicPr>
              <a:picLocks noChangeAspect="1" noChangeArrowheads="1"/>
            </p:cNvPicPr>
            <p:nvPr/>
          </p:nvPicPr>
          <p:blipFill>
            <a:blip r:embed="rId6" cstate="print"/>
            <a:srcRect l="3519" t="6886" r="4478" b="10474"/>
            <a:stretch>
              <a:fillRect/>
            </a:stretch>
          </p:blipFill>
          <p:spPr bwMode="auto">
            <a:xfrm>
              <a:off x="197484" y="2463229"/>
              <a:ext cx="1560144" cy="736438"/>
            </a:xfrm>
            <a:prstGeom prst="roundRect">
              <a:avLst>
                <a:gd name="adj" fmla="val 16667"/>
              </a:avLst>
            </a:prstGeom>
            <a:ln w="317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t="36583" b="1569"/>
            <a:stretch/>
          </p:blipFill>
          <p:spPr bwMode="auto">
            <a:xfrm>
              <a:off x="1354620" y="4012262"/>
              <a:ext cx="1546924" cy="686538"/>
            </a:xfrm>
            <a:prstGeom prst="roundRect">
              <a:avLst>
                <a:gd name="adj" fmla="val 16667"/>
              </a:avLst>
            </a:prstGeom>
            <a:ln w="317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40480" y="4326700"/>
              <a:ext cx="1329325" cy="448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defTabSz="1409477">
                <a:defRPr/>
              </a:pPr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Sensors &amp; FMS</a:t>
              </a:r>
            </a:p>
            <a:p>
              <a:pPr algn="ctr" defTabSz="1409477">
                <a:defRPr/>
              </a:pPr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(WIN)</a:t>
              </a: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1590880" y="3745838"/>
              <a:ext cx="1314912" cy="26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10" tIns="45705" rIns="91410" bIns="45705">
              <a:spAutoFit/>
            </a:bodyPr>
            <a:lstStyle/>
            <a:p>
              <a:pPr algn="ctr" defTabSz="1409477">
                <a:defRPr/>
              </a:pPr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U-2 (HBG)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9229" y="1440875"/>
              <a:ext cx="1253982" cy="761185"/>
            </a:xfrm>
            <a:prstGeom prst="roundRect">
              <a:avLst>
                <a:gd name="adj" fmla="val 16667"/>
              </a:avLst>
            </a:prstGeom>
            <a:ln w="317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583482" y="1434052"/>
              <a:ext cx="1437358" cy="448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defTabSz="1409477">
                <a:defRPr/>
              </a:pPr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GLOBAL HAWK (WIG)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7750" y="2219492"/>
              <a:ext cx="992076" cy="25807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0" tIns="45705" rIns="91410" bIns="45705" rtlCol="0">
              <a:spAutoFit/>
            </a:bodyPr>
            <a:lstStyle/>
            <a:p>
              <a:pPr defTabSz="1409477"/>
              <a:r>
                <a:rPr lang="en-US" sz="1700" b="1" dirty="0" smtClean="0">
                  <a:solidFill>
                    <a:srgbClr val="FFFFFF"/>
                  </a:solidFill>
                  <a:latin typeface="Arial"/>
                  <a:cs typeface="Arial" charset="0"/>
                </a:rPr>
                <a:t>MC-12W </a:t>
              </a:r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(WIJ)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74902" y="2650077"/>
              <a:ext cx="968760" cy="4488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0" tIns="45705" rIns="91410" bIns="45705" rtlCol="0">
              <a:spAutoFit/>
            </a:bodyPr>
            <a:lstStyle/>
            <a:p>
              <a:pPr defTabSz="1409477"/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BSSG (WIJ)</a:t>
              </a:r>
            </a:p>
            <a:p>
              <a:pPr defTabSz="1409477"/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50+ </a:t>
              </a:r>
              <a:r>
                <a:rPr lang="en-US" sz="1700" b="1" dirty="0" err="1" smtClean="0">
                  <a:solidFill>
                    <a:srgbClr val="FFFFFF"/>
                  </a:solidFill>
                  <a:latin typeface="Arial"/>
                  <a:cs typeface="Arial" charset="0"/>
                </a:rPr>
                <a:t>Prog</a:t>
              </a:r>
              <a:r>
                <a:rPr lang="en-US" sz="1700" b="1" dirty="0" smtClean="0">
                  <a:solidFill>
                    <a:srgbClr val="FFFFFF"/>
                  </a:solidFill>
                  <a:latin typeface="Arial"/>
                  <a:cs typeface="Arial" charset="0"/>
                </a:rPr>
                <a:t>/</a:t>
              </a:r>
              <a:r>
                <a:rPr lang="en-US" sz="1700" b="1" dirty="0" err="1" smtClean="0">
                  <a:solidFill>
                    <a:srgbClr val="FFFFFF"/>
                  </a:solidFill>
                  <a:latin typeface="Arial"/>
                  <a:cs typeface="Arial" charset="0"/>
                </a:rPr>
                <a:t>Proj</a:t>
              </a:r>
              <a:endParaRPr lang="en-US" sz="1700" b="1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409418" y="3243913"/>
              <a:ext cx="1297520" cy="26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10" tIns="45705" rIns="91410" bIns="45705">
              <a:spAutoFit/>
            </a:bodyPr>
            <a:lstStyle/>
            <a:p>
              <a:pPr algn="ctr" defTabSz="1409477">
                <a:defRPr/>
              </a:pPr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RC-26 (WLV)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69315" y="1098410"/>
              <a:ext cx="1461319" cy="347852"/>
            </a:xfrm>
            <a:prstGeom prst="rect">
              <a:avLst/>
            </a:prstGeom>
            <a:noFill/>
          </p:spPr>
          <p:txBody>
            <a:bodyPr wrap="none" lIns="91410" tIns="45705" rIns="91410" bIns="45705" rtlCol="0" anchor="b">
              <a:spAutoFit/>
            </a:bodyPr>
            <a:lstStyle/>
            <a:p>
              <a:pPr defTabSz="1409477"/>
              <a:r>
                <a:rPr lang="en-US" sz="2500" b="1" u="sng" dirty="0">
                  <a:solidFill>
                    <a:srgbClr val="FFFFFF"/>
                  </a:solidFill>
                  <a:latin typeface="Arial"/>
                  <a:cs typeface="Arial" charset="0"/>
                </a:rPr>
                <a:t>ISR – FIND/FIX</a:t>
              </a:r>
            </a:p>
          </p:txBody>
        </p:sp>
        <p:sp>
          <p:nvSpPr>
            <p:cNvPr id="55" name="Flowchart: Alternate Process 54"/>
            <p:cNvSpPr/>
            <p:nvPr/>
          </p:nvSpPr>
          <p:spPr bwMode="auto">
            <a:xfrm>
              <a:off x="140480" y="1107744"/>
              <a:ext cx="2880360" cy="5303520"/>
            </a:xfrm>
            <a:prstGeom prst="flowChartAlternateProcess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0" tIns="45705" rIns="91410" bIns="4570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09477"/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4621" y="5959425"/>
              <a:ext cx="1771856" cy="4488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0" tIns="45705" rIns="91410" bIns="45705" rtlCol="0">
              <a:spAutoFit/>
            </a:bodyPr>
            <a:lstStyle/>
            <a:p>
              <a:pPr defTabSz="1409477"/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Battlefield </a:t>
              </a:r>
            </a:p>
            <a:p>
              <a:pPr defTabSz="1409477"/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Airmen</a:t>
              </a:r>
            </a:p>
          </p:txBody>
        </p:sp>
        <p:sp>
          <p:nvSpPr>
            <p:cNvPr id="80" name="Text Box 13"/>
            <p:cNvSpPr txBox="1">
              <a:spLocks noChangeArrowheads="1"/>
            </p:cNvSpPr>
            <p:nvPr/>
          </p:nvSpPr>
          <p:spPr bwMode="auto">
            <a:xfrm>
              <a:off x="274670" y="1905000"/>
              <a:ext cx="1020730" cy="26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defTabSz="1409477">
                <a:defRPr/>
              </a:pPr>
              <a:r>
                <a:rPr lang="en-US" sz="1700" b="1" dirty="0">
                  <a:solidFill>
                    <a:srgbClr val="000000"/>
                  </a:solidFill>
                  <a:latin typeface="Arial"/>
                  <a:cs typeface="Arial" charset="0"/>
                </a:rPr>
                <a:t>6/18 (+3)/11</a:t>
              </a:r>
            </a:p>
          </p:txBody>
        </p:sp>
        <p:pic>
          <p:nvPicPr>
            <p:cNvPr id="60" name="Picture 59" descr="F15_Talon.jpg"/>
            <p:cNvPicPr/>
            <p:nvPr/>
          </p:nvPicPr>
          <p:blipFill rotWithShape="1">
            <a:blip r:embed="rId9" cstate="print"/>
            <a:srcRect l="5473" t="19795" r="5473" b="35371"/>
            <a:stretch/>
          </p:blipFill>
          <p:spPr>
            <a:xfrm>
              <a:off x="1295400" y="4829175"/>
              <a:ext cx="1502229" cy="55968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z="889000">
              <a:bevelT w="381000" h="114300"/>
            </a:sp3d>
          </p:spPr>
        </p:pic>
        <p:sp>
          <p:nvSpPr>
            <p:cNvPr id="82" name="Text Box 13"/>
            <p:cNvSpPr txBox="1">
              <a:spLocks noChangeArrowheads="1"/>
            </p:cNvSpPr>
            <p:nvPr/>
          </p:nvSpPr>
          <p:spPr bwMode="auto">
            <a:xfrm>
              <a:off x="1447800" y="5367695"/>
              <a:ext cx="1314912" cy="26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10" tIns="45705" rIns="91410" bIns="45705">
              <a:spAutoFit/>
            </a:bodyPr>
            <a:lstStyle/>
            <a:p>
              <a:pPr algn="ctr" defTabSz="1409477">
                <a:defRPr/>
              </a:pPr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TENCAP (WIR)</a:t>
              </a: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2455225" y="1812365"/>
              <a:ext cx="422486" cy="26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1409477">
                <a:defRPr/>
              </a:pPr>
              <a:r>
                <a:rPr lang="en-US" sz="1700" b="1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41</a:t>
              </a:r>
              <a:endParaRPr lang="en-US" sz="1700" b="1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304800" y="3491365"/>
              <a:ext cx="422486" cy="26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1409477">
                <a:defRPr/>
              </a:pPr>
              <a:r>
                <a:rPr lang="en-US" sz="1700" b="1" dirty="0">
                  <a:solidFill>
                    <a:srgbClr val="000000"/>
                  </a:solidFill>
                  <a:latin typeface="Arial"/>
                  <a:cs typeface="Arial" charset="0"/>
                </a:rPr>
                <a:t>32</a:t>
              </a:r>
            </a:p>
          </p:txBody>
        </p:sp>
        <p:sp>
          <p:nvSpPr>
            <p:cNvPr id="97" name="Text Box 13"/>
            <p:cNvSpPr txBox="1">
              <a:spLocks noChangeArrowheads="1"/>
            </p:cNvSpPr>
            <p:nvPr/>
          </p:nvSpPr>
          <p:spPr bwMode="auto">
            <a:xfrm>
              <a:off x="1447800" y="2910215"/>
              <a:ext cx="422486" cy="26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1409477">
                <a:defRPr/>
              </a:pPr>
              <a:r>
                <a:rPr lang="en-US" sz="1700" b="1" dirty="0">
                  <a:solidFill>
                    <a:srgbClr val="000000"/>
                  </a:solidFill>
                  <a:latin typeface="Arial"/>
                  <a:cs typeface="Arial" charset="0"/>
                </a:rPr>
                <a:t>22</a:t>
              </a:r>
            </a:p>
          </p:txBody>
        </p:sp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5906" y="4735498"/>
              <a:ext cx="820844" cy="125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>
              <a:bevelT w="381000"/>
            </a:sp3d>
          </p:spPr>
        </p:pic>
        <p:pic>
          <p:nvPicPr>
            <p:cNvPr id="98" name="Picture 97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591175"/>
              <a:ext cx="1482133" cy="513539"/>
            </a:xfrm>
            <a:prstGeom prst="rect">
              <a:avLst/>
            </a:prstGeom>
            <a:ln w="50800">
              <a:noFill/>
            </a:ln>
            <a:scene3d>
              <a:camera prst="orthographicFront"/>
              <a:lightRig rig="threePt" dir="t"/>
            </a:scene3d>
            <a:sp3d z="889000">
              <a:bevelT w="381000" h="114300"/>
            </a:sp3d>
          </p:spPr>
        </p:pic>
        <p:sp>
          <p:nvSpPr>
            <p:cNvPr id="99" name="Text Box 13"/>
            <p:cNvSpPr txBox="1">
              <a:spLocks noChangeArrowheads="1"/>
            </p:cNvSpPr>
            <p:nvPr/>
          </p:nvSpPr>
          <p:spPr bwMode="auto">
            <a:xfrm>
              <a:off x="1428750" y="6076950"/>
              <a:ext cx="1314912" cy="26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10" tIns="45705" rIns="91410" bIns="45705">
              <a:spAutoFit/>
            </a:bodyPr>
            <a:lstStyle/>
            <a:p>
              <a:pPr algn="ctr" defTabSz="1409477">
                <a:defRPr/>
              </a:pPr>
              <a:r>
                <a:rPr lang="en-US" sz="1700" b="1" dirty="0">
                  <a:solidFill>
                    <a:srgbClr val="FFFFFF"/>
                  </a:solidFill>
                  <a:latin typeface="Arial"/>
                  <a:cs typeface="Arial" charset="0"/>
                </a:rPr>
                <a:t>NTNF (WIN)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87132" y="1661065"/>
            <a:ext cx="9263404" cy="7336813"/>
            <a:chOff x="3083110" y="1075240"/>
            <a:chExt cx="5614184" cy="5706560"/>
          </a:xfrm>
        </p:grpSpPr>
        <p:sp>
          <p:nvSpPr>
            <p:cNvPr id="81" name="Flowchart: Alternate Process 80"/>
            <p:cNvSpPr/>
            <p:nvPr/>
          </p:nvSpPr>
          <p:spPr bwMode="auto">
            <a:xfrm>
              <a:off x="3083110" y="5366983"/>
              <a:ext cx="2997096" cy="1414817"/>
            </a:xfrm>
            <a:prstGeom prst="flowChartAlternateProcess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0" tIns="45705" rIns="91410" bIns="4570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09477"/>
              <a:endParaRPr lang="en-US" sz="22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94985" y="1075240"/>
              <a:ext cx="5602309" cy="5344896"/>
              <a:chOff x="3094985" y="1075240"/>
              <a:chExt cx="5602309" cy="5344896"/>
            </a:xfrm>
          </p:grpSpPr>
          <p:pic>
            <p:nvPicPr>
              <p:cNvPr id="61" name="Picture 1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092" y="3447127"/>
                <a:ext cx="1355180" cy="89979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z="889000">
                <a:bevelT w="381000" h="1143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7" name="Picture 36" descr="Picture1.png"/>
              <p:cNvPicPr>
                <a:picLocks noChangeAspect="1"/>
              </p:cNvPicPr>
              <p:nvPr/>
            </p:nvPicPr>
            <p:blipFill>
              <a:blip r:embed="rId13" cstate="print"/>
              <a:srcRect l="5661" t="4168" r="3045" b="4201"/>
              <a:stretch>
                <a:fillRect/>
              </a:stretch>
            </p:blipFill>
            <p:spPr>
              <a:xfrm>
                <a:off x="3249304" y="1426192"/>
                <a:ext cx="1355180" cy="931166"/>
              </a:xfrm>
              <a:prstGeom prst="roundRect">
                <a:avLst>
                  <a:gd name="adj" fmla="val 16667"/>
                </a:avLst>
              </a:prstGeom>
              <a:ln w="31750">
                <a:noFill/>
              </a:ln>
              <a:effectLst>
                <a:outerShdw blurRad="139700" dist="76200" dir="2400000" algn="tl" rotWithShape="0">
                  <a:prstClr val="black">
                    <a:alpha val="73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229329" y="4253364"/>
                <a:ext cx="1345045" cy="982579"/>
              </a:xfrm>
              <a:prstGeom prst="roundRect">
                <a:avLst>
                  <a:gd name="adj" fmla="val 16667"/>
                </a:avLst>
              </a:prstGeom>
              <a:ln w="31750"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6" name="Flowchart: Alternate Process 55"/>
              <p:cNvSpPr/>
              <p:nvPr/>
            </p:nvSpPr>
            <p:spPr bwMode="auto">
              <a:xfrm>
                <a:off x="3107119" y="1107743"/>
                <a:ext cx="2970028" cy="4199664"/>
              </a:xfrm>
              <a:prstGeom prst="flowChartAlternateProcess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10" tIns="45705" rIns="91410" bIns="45705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409477"/>
                <a:endParaRPr lang="en-US" sz="2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67130" y="1075240"/>
                <a:ext cx="2314039" cy="371028"/>
              </a:xfrm>
              <a:prstGeom prst="rect">
                <a:avLst/>
              </a:prstGeom>
              <a:noFill/>
            </p:spPr>
            <p:txBody>
              <a:bodyPr wrap="none" lIns="91410" tIns="45705" rIns="91410" bIns="45705" rtlCol="0" anchor="b">
                <a:spAutoFit/>
              </a:bodyPr>
              <a:lstStyle/>
              <a:p>
                <a:pPr defTabSz="1409477"/>
                <a:r>
                  <a:rPr lang="en-US" sz="2500" b="1" u="sng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MOBILITY - INFILTRATE</a:t>
                </a:r>
              </a:p>
            </p:txBody>
          </p:sp>
          <p:pic>
            <p:nvPicPr>
              <p:cNvPr id="62" name="Picture 1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9761" y="2665394"/>
                <a:ext cx="1400175" cy="89535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z="889000">
                <a:bevelT w="381000" h="1143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4572000" y="1525752"/>
                <a:ext cx="853616" cy="275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10" tIns="45705" rIns="91410" bIns="45705" rtlCol="0">
                <a:spAutoFit/>
              </a:bodyPr>
              <a:lstStyle/>
              <a:p>
                <a:pPr defTabSz="1409477"/>
                <a:r>
                  <a:rPr lang="en-US" sz="1700" b="1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CV-22 (WIV)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398325" y="3775306"/>
                <a:ext cx="1015393" cy="275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10" tIns="45705" rIns="91410" bIns="45705" rtlCol="0">
                <a:spAutoFit/>
              </a:bodyPr>
              <a:lstStyle/>
              <a:p>
                <a:pPr defTabSz="1409477"/>
                <a:r>
                  <a:rPr lang="en-US" sz="1700" b="1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EC-130J (WIU)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83718" y="2744084"/>
                <a:ext cx="1257301" cy="275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10" tIns="45705" rIns="91410" bIns="45705" rtlCol="0">
                <a:spAutoFit/>
              </a:bodyPr>
              <a:lstStyle/>
              <a:p>
                <a:pPr defTabSz="1409477"/>
                <a:r>
                  <a:rPr lang="en-US" sz="1700" b="1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HC/MC-130J (WIS)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524507" y="4520117"/>
                <a:ext cx="1552639" cy="478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10" tIns="45705" rIns="91410" bIns="45705" rtlCol="0">
                <a:spAutoFit/>
              </a:bodyPr>
              <a:lstStyle/>
              <a:p>
                <a:pPr defTabSz="1409477"/>
                <a:r>
                  <a:rPr lang="en-US" sz="1700" b="1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Rotary – (WIU)</a:t>
                </a:r>
              </a:p>
              <a:p>
                <a:pPr defTabSz="1409477"/>
                <a:r>
                  <a:rPr lang="en-US" sz="1700" b="1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HH-60, TH-1H </a:t>
                </a:r>
                <a:r>
                  <a:rPr lang="en-US" sz="1700" b="1" dirty="0" smtClean="0">
                    <a:solidFill>
                      <a:srgbClr val="FFFFFF"/>
                    </a:solidFill>
                    <a:latin typeface="Arial"/>
                    <a:cs typeface="Arial" charset="0"/>
                  </a:rPr>
                  <a:t>&amp; UH-1N</a:t>
                </a:r>
                <a:endParaRPr lang="en-US" sz="1700" b="1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72"/>
              <a:stretch/>
            </p:blipFill>
            <p:spPr>
              <a:xfrm>
                <a:off x="4444377" y="1917369"/>
                <a:ext cx="1511992" cy="820114"/>
              </a:xfrm>
              <a:prstGeom prst="rect">
                <a:avLst/>
              </a:prstGeom>
              <a:ln w="31750">
                <a:noFill/>
              </a:ln>
              <a:scene3d>
                <a:camera prst="orthographicFront"/>
                <a:lightRig rig="threePt" dir="t"/>
              </a:scene3d>
              <a:sp3d z="889000">
                <a:bevelT w="381000" h="114300"/>
              </a:sp3d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3735966" y="2272532"/>
                <a:ext cx="1113125" cy="478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10" tIns="45705" rIns="91410" bIns="45705" rtlCol="0">
                <a:spAutoFit/>
              </a:bodyPr>
              <a:lstStyle/>
              <a:p>
                <a:pPr defTabSz="1409477"/>
                <a:r>
                  <a:rPr lang="en-US" sz="1700" b="1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CRH, </a:t>
                </a:r>
                <a:r>
                  <a:rPr lang="en-US" sz="1700" b="1" dirty="0" smtClean="0">
                    <a:solidFill>
                      <a:srgbClr val="FFFFFF"/>
                    </a:solidFill>
                    <a:latin typeface="Arial"/>
                    <a:cs typeface="Arial" charset="0"/>
                  </a:rPr>
                  <a:t>UH-1N  </a:t>
                </a:r>
                <a:r>
                  <a:rPr lang="en-US" sz="1700" b="1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Recap </a:t>
                </a:r>
                <a:r>
                  <a:rPr lang="en-US" sz="1700" b="1" dirty="0" smtClean="0">
                    <a:solidFill>
                      <a:srgbClr val="FFFFFF"/>
                    </a:solidFill>
                    <a:latin typeface="Arial"/>
                    <a:cs typeface="Arial" charset="0"/>
                  </a:rPr>
                  <a:t>(</a:t>
                </a:r>
                <a:r>
                  <a:rPr lang="en-US" sz="1700" b="1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WIH)</a:t>
                </a:r>
              </a:p>
            </p:txBody>
          </p:sp>
          <p:sp>
            <p:nvSpPr>
              <p:cNvPr id="78" name="Flowchart: Alternate Process 77"/>
              <p:cNvSpPr/>
              <p:nvPr/>
            </p:nvSpPr>
            <p:spPr bwMode="auto">
              <a:xfrm>
                <a:off x="3094985" y="5005319"/>
                <a:ext cx="2997096" cy="1414817"/>
              </a:xfrm>
              <a:prstGeom prst="flowChartAlternateProcess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10" tIns="45705" rIns="91410" bIns="45705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409477"/>
                <a:endParaRPr lang="en-US" sz="2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 Box 13"/>
              <p:cNvSpPr txBox="1">
                <a:spLocks noChangeArrowheads="1"/>
              </p:cNvSpPr>
              <p:nvPr/>
            </p:nvSpPr>
            <p:spPr bwMode="auto">
              <a:xfrm>
                <a:off x="3295718" y="2100551"/>
                <a:ext cx="748461" cy="28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defTabSz="1409477">
                  <a:defRPr/>
                </a:pPr>
                <a:r>
                  <a:rPr lang="en-US" sz="17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46</a:t>
                </a: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3124200" y="2667000"/>
                <a:ext cx="748461" cy="28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ctr" defTabSz="1409477">
                  <a:defRPr/>
                </a:pPr>
                <a:r>
                  <a:rPr lang="en-US" sz="17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15/32</a:t>
                </a: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5521114" y="3319790"/>
                <a:ext cx="422486" cy="28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defTabSz="1409477">
                  <a:defRPr/>
                </a:pPr>
                <a:r>
                  <a:rPr lang="en-US" sz="17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7</a:t>
                </a:r>
              </a:p>
            </p:txBody>
          </p:sp>
          <p:sp>
            <p:nvSpPr>
              <p:cNvPr id="95" name="Text Box 13"/>
              <p:cNvSpPr txBox="1">
                <a:spLocks noChangeArrowheads="1"/>
              </p:cNvSpPr>
              <p:nvPr/>
            </p:nvSpPr>
            <p:spPr bwMode="auto">
              <a:xfrm>
                <a:off x="3229705" y="4239853"/>
                <a:ext cx="978570" cy="28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defTabSz="1409477">
                  <a:defRPr/>
                </a:pPr>
                <a:r>
                  <a:rPr lang="en-US" sz="17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97/28/62/72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850909" y="3517165"/>
                <a:ext cx="846385" cy="4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09949"/>
                <a:r>
                  <a:rPr lang="en-US" sz="1700" b="1" dirty="0" smtClean="0">
                    <a:solidFill>
                      <a:srgbClr val="FFFFFF"/>
                    </a:solidFill>
                    <a:latin typeface="Arial"/>
                    <a:cs typeface="Arial" charset="0"/>
                  </a:rPr>
                  <a:t>EC-130H</a:t>
                </a:r>
              </a:p>
              <a:p>
                <a:pPr defTabSz="1409949"/>
                <a:r>
                  <a:rPr lang="en-US" sz="1700" b="1" dirty="0" smtClean="0">
                    <a:solidFill>
                      <a:srgbClr val="FFFFFF"/>
                    </a:solidFill>
                    <a:latin typeface="Arial"/>
                    <a:cs typeface="Arial" charset="0"/>
                  </a:rPr>
                  <a:t>BSSG (WIJ)</a:t>
                </a:r>
                <a:endParaRPr lang="en-US" sz="1700" b="1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  <p:pic>
            <p:nvPicPr>
              <p:cNvPr id="100" name="Picture 2" descr="Z:\Trickett\Hennessy\1590_ext2.jpeg"/>
              <p:cNvPicPr>
                <a:picLocks noChangeAspect="1" noChangeArrowheads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6198664" y="3355526"/>
                <a:ext cx="1652244" cy="83576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</p:pic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6227000" y="3356210"/>
                <a:ext cx="422486" cy="28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defTabSz="1409477">
                  <a:defRPr/>
                </a:pPr>
                <a:r>
                  <a:rPr lang="en-US" sz="17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14</a:t>
                </a:r>
              </a:p>
            </p:txBody>
          </p:sp>
        </p:grpSp>
      </p:grp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3988218" y="4370678"/>
            <a:ext cx="697102" cy="40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40996" tIns="70498" rIns="140996" bIns="70498">
            <a:spAutoFit/>
          </a:bodyPr>
          <a:lstStyle/>
          <a:p>
            <a:pPr defTabSz="1409477">
              <a:defRPr/>
            </a:pPr>
            <a:r>
              <a:rPr lang="en-US" sz="1700" b="1" dirty="0">
                <a:solidFill>
                  <a:srgbClr val="000000"/>
                </a:solidFill>
                <a:latin typeface="Arial"/>
                <a:cs typeface="Arial" charset="0"/>
              </a:rPr>
              <a:t>11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567165" y="8997963"/>
            <a:ext cx="2883214" cy="665593"/>
          </a:xfrm>
          <a:prstGeom prst="rect">
            <a:avLst/>
          </a:prstGeom>
          <a:noFill/>
        </p:spPr>
        <p:txBody>
          <a:bodyPr wrap="none" lIns="140996" tIns="70498" rIns="140996" bIns="70498" rtlCol="0">
            <a:spAutoFit/>
          </a:bodyPr>
          <a:lstStyle/>
          <a:p>
            <a:pPr defTabSz="1409949"/>
            <a:r>
              <a:rPr lang="en-US" sz="1700" dirty="0">
                <a:solidFill>
                  <a:srgbClr val="000000"/>
                </a:solidFill>
                <a:latin typeface="Arial"/>
                <a:cs typeface="Arial" pitchFamily="34" charset="0"/>
              </a:rPr>
              <a:t>Cleared for Public Release</a:t>
            </a:r>
          </a:p>
          <a:p>
            <a:pPr defTabSz="1409949"/>
            <a:r>
              <a:rPr lang="en-US" sz="1700" dirty="0">
                <a:solidFill>
                  <a:srgbClr val="000000"/>
                </a:solidFill>
                <a:latin typeface="Arial"/>
                <a:cs typeface="Arial" pitchFamily="34" charset="0"/>
              </a:rPr>
              <a:t>88ABW-2015-2181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745967" y="4083613"/>
            <a:ext cx="2259553" cy="496270"/>
          </a:xfrm>
          <a:prstGeom prst="rect">
            <a:avLst/>
          </a:prstGeom>
          <a:noFill/>
          <a:ln>
            <a:noFill/>
          </a:ln>
        </p:spPr>
        <p:txBody>
          <a:bodyPr wrap="none" lIns="140950" tIns="70475" rIns="140950" bIns="70475" rtlCol="0">
            <a:spAutoFit/>
          </a:bodyPr>
          <a:lstStyle/>
          <a:p>
            <a:pPr defTabSz="1409477"/>
            <a:endParaRPr lang="en-US" sz="600" b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1409477"/>
            <a:r>
              <a:rPr lang="en-US" sz="1700" b="1" dirty="0">
                <a:solidFill>
                  <a:srgbClr val="FFFFFF"/>
                </a:solidFill>
                <a:latin typeface="Arial"/>
                <a:cs typeface="Arial" charset="0"/>
              </a:rPr>
              <a:t>MC-130E/P/H (WIU)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0389436" y="6999819"/>
            <a:ext cx="4201610" cy="1215892"/>
          </a:xfrm>
          <a:custGeom>
            <a:avLst/>
            <a:gdLst>
              <a:gd name="connsiteX0" fmla="*/ 0 w 2546430"/>
              <a:gd name="connsiteY0" fmla="*/ 868494 h 868494"/>
              <a:gd name="connsiteX1" fmla="*/ 2546430 w 2546430"/>
              <a:gd name="connsiteY1" fmla="*/ 392 h 86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6430" h="868494">
                <a:moveTo>
                  <a:pt x="0" y="868494"/>
                </a:moveTo>
                <a:cubicBezTo>
                  <a:pt x="1199908" y="426726"/>
                  <a:pt x="2399817" y="-15041"/>
                  <a:pt x="2546430" y="392"/>
                </a:cubicBezTo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1012" tIns="70506" rIns="141012" bIns="70506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37421" y="2112277"/>
            <a:ext cx="2177227" cy="604475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601634" y="5154610"/>
            <a:ext cx="2177227" cy="604475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671373" y="3193008"/>
            <a:ext cx="2177227" cy="604475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7507879" y="3660992"/>
            <a:ext cx="2519412" cy="97127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5346368" y="5034325"/>
            <a:ext cx="2177227" cy="604475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7086600" y="5928104"/>
            <a:ext cx="2918920" cy="108229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2733212" y="2362200"/>
            <a:ext cx="2177227" cy="604475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10566674" y="3681383"/>
            <a:ext cx="2177227" cy="604475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74744" y="1690058"/>
            <a:ext cx="4752594" cy="7285716"/>
            <a:chOff x="10174744" y="1690058"/>
            <a:chExt cx="4752594" cy="7285716"/>
          </a:xfrm>
        </p:grpSpPr>
        <p:grpSp>
          <p:nvGrpSpPr>
            <p:cNvPr id="14" name="Group 13"/>
            <p:cNvGrpSpPr/>
            <p:nvPr/>
          </p:nvGrpSpPr>
          <p:grpSpPr>
            <a:xfrm>
              <a:off x="10174744" y="1690058"/>
              <a:ext cx="4752594" cy="7285716"/>
              <a:chOff x="10174744" y="1690058"/>
              <a:chExt cx="4752594" cy="728571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0174744" y="1690058"/>
                <a:ext cx="4752594" cy="7285716"/>
                <a:chOff x="6166512" y="1098410"/>
                <a:chExt cx="2880360" cy="5312854"/>
              </a:xfrm>
            </p:grpSpPr>
            <p:pic>
              <p:nvPicPr>
                <p:cNvPr id="72" name="Picture 14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13854" y="5200348"/>
                  <a:ext cx="1428841" cy="104087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z="889000">
                  <a:bevelT w="381000" h="1143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6681440" y="2616422"/>
                  <a:ext cx="764741" cy="2580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0" tIns="45705" rIns="91410" bIns="45705" rtlCol="0">
                  <a:spAutoFit/>
                </a:bodyPr>
                <a:lstStyle/>
                <a:p>
                  <a:pPr defTabSz="1409477"/>
                  <a:r>
                    <a:rPr lang="en-US" sz="1700" b="1" dirty="0">
                      <a:solidFill>
                        <a:srgbClr val="FFFFFF"/>
                      </a:solidFill>
                      <a:latin typeface="Arial"/>
                      <a:cs typeface="Arial" charset="0"/>
                    </a:rPr>
                    <a:t>MQ-1 (WII)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8015256" y="1679902"/>
                  <a:ext cx="764741" cy="2580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0" tIns="45705" rIns="91410" bIns="45705" rtlCol="0">
                  <a:spAutoFit/>
                </a:bodyPr>
                <a:lstStyle/>
                <a:p>
                  <a:pPr defTabSz="1409477"/>
                  <a:r>
                    <a:rPr lang="en-US" sz="1700" b="1" dirty="0">
                      <a:solidFill>
                        <a:srgbClr val="FFFFFF"/>
                      </a:solidFill>
                      <a:latin typeface="Arial"/>
                      <a:cs typeface="Arial" charset="0"/>
                    </a:rPr>
                    <a:t>MQ-9 (WII)</a:t>
                  </a:r>
                </a:p>
              </p:txBody>
            </p:sp>
            <p:sp>
              <p:nvSpPr>
                <p:cNvPr id="57" name="Flowchart: Alternate Process 56"/>
                <p:cNvSpPr/>
                <p:nvPr/>
              </p:nvSpPr>
              <p:spPr bwMode="auto">
                <a:xfrm>
                  <a:off x="6166512" y="1107744"/>
                  <a:ext cx="2880360" cy="5303520"/>
                </a:xfrm>
                <a:prstGeom prst="flowChartAlternateProcess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1410" tIns="45705" rIns="91410" bIns="45705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409477"/>
                  <a:endParaRPr lang="en-US" sz="22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743586" y="1098410"/>
                  <a:ext cx="1633278" cy="347852"/>
                </a:xfrm>
                <a:prstGeom prst="rect">
                  <a:avLst/>
                </a:prstGeom>
                <a:noFill/>
              </p:spPr>
              <p:txBody>
                <a:bodyPr wrap="none" lIns="91410" tIns="45705" rIns="91410" bIns="45705" rtlCol="0" anchor="b">
                  <a:spAutoFit/>
                </a:bodyPr>
                <a:lstStyle/>
                <a:p>
                  <a:pPr defTabSz="1409477"/>
                  <a:r>
                    <a:rPr lang="en-US" sz="2500" b="1" u="sng" dirty="0">
                      <a:solidFill>
                        <a:srgbClr val="FFFFFF"/>
                      </a:solidFill>
                      <a:latin typeface="Arial"/>
                      <a:cs typeface="Arial" charset="0"/>
                    </a:rPr>
                    <a:t>STRIKE - FINISH</a:t>
                  </a:r>
                </a:p>
              </p:txBody>
            </p:sp>
            <p:pic>
              <p:nvPicPr>
                <p:cNvPr id="70" name="Picture 12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7748" y="4083864"/>
                  <a:ext cx="1537251" cy="999213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z="889000">
                  <a:bevelT w="381000" h="1143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6424180" y="4326722"/>
                  <a:ext cx="1043567" cy="4488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0" tIns="45705" rIns="91410" bIns="45705" rtlCol="0">
                  <a:spAutoFit/>
                </a:bodyPr>
                <a:lstStyle/>
                <a:p>
                  <a:pPr defTabSz="1409477"/>
                  <a:r>
                    <a:rPr lang="en-US" sz="1700" b="1" dirty="0">
                      <a:solidFill>
                        <a:srgbClr val="FFFFFF"/>
                      </a:solidFill>
                      <a:latin typeface="Arial"/>
                      <a:cs typeface="Arial" charset="0"/>
                    </a:rPr>
                    <a:t>AC-130U (WIU)</a:t>
                  </a:r>
                </a:p>
                <a:p>
                  <a:pPr defTabSz="1409477"/>
                  <a:r>
                    <a:rPr lang="en-US" sz="1700" b="1" dirty="0">
                      <a:solidFill>
                        <a:srgbClr val="FFFFFF"/>
                      </a:solidFill>
                      <a:latin typeface="Arial"/>
                      <a:cs typeface="Arial" charset="0"/>
                    </a:rPr>
                    <a:t>AC-130J (WIS)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6643086" y="5518632"/>
                  <a:ext cx="691878" cy="4488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0" tIns="45705" rIns="91410" bIns="45705" rtlCol="0">
                  <a:spAutoFit/>
                </a:bodyPr>
                <a:lstStyle/>
                <a:p>
                  <a:pPr defTabSz="1409477"/>
                  <a:r>
                    <a:rPr lang="en-US" sz="1700" b="1" dirty="0">
                      <a:solidFill>
                        <a:srgbClr val="FFFFFF"/>
                      </a:solidFill>
                      <a:latin typeface="Arial"/>
                      <a:cs typeface="Arial" charset="0"/>
                    </a:rPr>
                    <a:t>AC-130W</a:t>
                  </a:r>
                </a:p>
                <a:p>
                  <a:pPr defTabSz="1409477"/>
                  <a:r>
                    <a:rPr lang="en-US" sz="1700" b="1" dirty="0">
                      <a:solidFill>
                        <a:srgbClr val="FFFFFF"/>
                      </a:solidFill>
                      <a:latin typeface="Arial"/>
                      <a:cs typeface="Arial" charset="0"/>
                    </a:rPr>
                    <a:t>(WIU)</a:t>
                  </a:r>
                </a:p>
              </p:txBody>
            </p:sp>
            <p:pic>
              <p:nvPicPr>
                <p:cNvPr id="1027" name="Picture 4" descr="image010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001" y="1456600"/>
                  <a:ext cx="1408070" cy="10209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0" h="1143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" name="Picture 3" descr="image01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84994" y="2219492"/>
                  <a:ext cx="1144713" cy="774149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81000" h="1143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564659" y="2264832"/>
                  <a:ext cx="348433" cy="2670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>
                  <a:spAutoFit/>
                </a:bodyPr>
                <a:lstStyle/>
                <a:p>
                  <a:pPr algn="r" defTabSz="1409477">
                    <a:defRPr/>
                  </a:pPr>
                  <a:r>
                    <a:rPr lang="en-US" sz="1700" b="1" dirty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137</a:t>
                  </a:r>
                </a:p>
              </p:txBody>
            </p:sp>
            <p:sp>
              <p:nvSpPr>
                <p:cNvPr id="8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971631" y="1506425"/>
                  <a:ext cx="562330" cy="2670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>
                  <a:spAutoFit/>
                </a:bodyPr>
                <a:lstStyle/>
                <a:p>
                  <a:pPr defTabSz="1409477">
                    <a:defRPr/>
                  </a:pPr>
                  <a:r>
                    <a:rPr lang="en-US" sz="1700" b="1" dirty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195/9</a:t>
                  </a:r>
                </a:p>
              </p:txBody>
            </p:sp>
            <p:sp>
              <p:nvSpPr>
                <p:cNvPr id="9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513854" y="4800288"/>
                  <a:ext cx="650301" cy="2827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>
                  <a:spAutoFit/>
                </a:bodyPr>
                <a:lstStyle/>
                <a:p>
                  <a:pPr defTabSz="1409477">
                    <a:defRPr/>
                  </a:pPr>
                  <a:r>
                    <a:rPr lang="en-US" sz="1900" b="1" dirty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17/3</a:t>
                  </a:r>
                </a:p>
              </p:txBody>
            </p:sp>
            <p:sp>
              <p:nvSpPr>
                <p:cNvPr id="9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813888" y="5943411"/>
                  <a:ext cx="422486" cy="2670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>
                  <a:spAutoFit/>
                </a:bodyPr>
                <a:lstStyle/>
                <a:p>
                  <a:pPr defTabSz="1409477">
                    <a:defRPr/>
                  </a:pPr>
                  <a:r>
                    <a:rPr lang="en-US" sz="1700" b="1" dirty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12</a:t>
                  </a:r>
                </a:p>
              </p:txBody>
            </p:sp>
          </p:grpSp>
          <p:sp>
            <p:nvSpPr>
              <p:cNvPr id="112" name="Oval 111"/>
              <p:cNvSpPr/>
              <p:nvPr/>
            </p:nvSpPr>
            <p:spPr bwMode="auto">
              <a:xfrm>
                <a:off x="10383707" y="7751674"/>
                <a:ext cx="2177227" cy="60447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8" name="Oval 107"/>
            <p:cNvSpPr/>
            <p:nvPr/>
          </p:nvSpPr>
          <p:spPr bwMode="auto">
            <a:xfrm>
              <a:off x="10274549" y="6030133"/>
              <a:ext cx="2395539" cy="789553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5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4979" y="4851777"/>
            <a:ext cx="29438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spcBef>
                <a:spcPts val="0"/>
              </a:spcBef>
              <a:buNone/>
              <a:tabLst>
                <a:tab pos="347593" algn="l"/>
                <a:tab pos="3698675" algn="l"/>
              </a:tabLst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Merlin	</a:t>
            </a:r>
          </a:p>
          <a:p>
            <a:pPr marL="0" lvl="2" indent="0">
              <a:spcBef>
                <a:spcPts val="0"/>
              </a:spcBef>
              <a:buNone/>
              <a:tabLst>
                <a:tab pos="347593" algn="l"/>
                <a:tab pos="3698675" algn="l"/>
              </a:tabLst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RDIF</a:t>
            </a: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47593" algn="l"/>
                <a:tab pos="3698675" algn="l"/>
              </a:tabLst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MQ-9 ER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915150" y="1689100"/>
            <a:ext cx="8172450" cy="7574280"/>
          </a:xfrm>
        </p:spPr>
        <p:txBody>
          <a:bodyPr/>
          <a:lstStyle/>
          <a:p>
            <a:pPr marL="0" indent="0">
              <a:spcBef>
                <a:spcPts val="926"/>
              </a:spcBef>
              <a:buNone/>
            </a:pP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DELIVERIES</a:t>
            </a:r>
          </a:p>
          <a:p>
            <a:pPr marL="0" indent="0">
              <a:spcBef>
                <a:spcPts val="926"/>
              </a:spcBef>
              <a:buNone/>
            </a:pP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ISR/SOF AIRCRAFT</a:t>
            </a:r>
          </a:p>
          <a:p>
            <a:pPr marL="0" indent="0">
              <a:spcBef>
                <a:spcPts val="926"/>
              </a:spcBef>
              <a:buNone/>
            </a:pPr>
            <a:endParaRPr lang="en-US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26"/>
              </a:spcBef>
              <a:buNone/>
            </a:pPr>
            <a:endParaRPr lang="en-US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26"/>
              </a:spcBef>
              <a:buNone/>
            </a:pPr>
            <a:endParaRPr lang="en-US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26"/>
              </a:spcBef>
              <a:buNone/>
            </a:pPr>
            <a:endParaRPr lang="en-US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</a:p>
          <a:p>
            <a:pPr marL="0" indent="0">
              <a:spcBef>
                <a:spcPts val="926"/>
              </a:spcBef>
              <a:buNone/>
            </a:pPr>
            <a:endParaRPr lang="en-US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26"/>
              </a:spcBef>
              <a:buNone/>
            </a:pPr>
            <a:endParaRPr lang="en-US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WARFIGHTING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0" indent="0">
              <a:spcBef>
                <a:spcPts val="518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06796"/>
              </p:ext>
            </p:extLst>
          </p:nvPr>
        </p:nvGraphicFramePr>
        <p:xfrm>
          <a:off x="6663692" y="2740152"/>
          <a:ext cx="8298182" cy="2517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7460"/>
                <a:gridCol w="167221"/>
                <a:gridCol w="3096336"/>
                <a:gridCol w="123854"/>
                <a:gridCol w="495414"/>
                <a:gridCol w="123854"/>
                <a:gridCol w="2783969"/>
                <a:gridCol w="228600"/>
                <a:gridCol w="331474"/>
              </a:tblGrid>
              <a:tr h="34340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5425" algn="l"/>
                        </a:tabLs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40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MQ-9</a:t>
                      </a: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5425" algn="l"/>
                        </a:tabLs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CV-22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40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HC-130J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AC-130J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40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MC-130J (4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MC-130J LAIRCM kits)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40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RC-135 (Major Update)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WC-135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40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Saudi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King Air 350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Saudi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Tactical Airborne Surveillance System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408"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84710"/>
              </p:ext>
            </p:extLst>
          </p:nvPr>
        </p:nvGraphicFramePr>
        <p:xfrm>
          <a:off x="6663694" y="6850453"/>
          <a:ext cx="8434647" cy="2141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327"/>
                <a:gridCol w="258052"/>
                <a:gridCol w="3697666"/>
                <a:gridCol w="228600"/>
                <a:gridCol w="446461"/>
                <a:gridCol w="90751"/>
                <a:gridCol w="2891790"/>
              </a:tblGrid>
              <a:tr h="312347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5425" algn="l"/>
                        </a:tabLs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40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Battlefield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Airman Kits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tabLst>
                          <a:tab pos="225425" algn="l"/>
                        </a:tabLs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US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Airborne Sensors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40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Multi-Fuel Engines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140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Maritime Rescue Wing P4.7 Boats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indent="0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Data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Link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140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EC-130J SAMS-ESA Installs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31775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Cotton Mouth BFT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tabLst>
                          <a:tab pos="1778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Stations (2 Fixed, 2 Mobile/Trans)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1415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PRC-117G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PRC-152A Delivered/ Contracted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21122"/>
              </p:ext>
            </p:extLst>
          </p:nvPr>
        </p:nvGraphicFramePr>
        <p:xfrm>
          <a:off x="6663690" y="5370576"/>
          <a:ext cx="8347710" cy="110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115"/>
                <a:gridCol w="155595"/>
                <a:gridCol w="3200400"/>
                <a:gridCol w="533400"/>
                <a:gridCol w="152400"/>
                <a:gridCol w="3324317"/>
                <a:gridCol w="28483"/>
              </a:tblGrid>
              <a:tr h="36880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5425" algn="l"/>
                        </a:tabLs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5425" algn="l"/>
                        </a:tabLs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Rotary Wing Mods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25425" algn="l"/>
                        </a:tabLs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Weapon Trainer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Upgrades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Wing Mods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RDIF Mods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640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32179" y="106680"/>
            <a:ext cx="11787188" cy="1600200"/>
          </a:xfrm>
        </p:spPr>
        <p:txBody>
          <a:bodyPr/>
          <a:lstStyle/>
          <a:p>
            <a:r>
              <a:rPr lang="en-US" sz="4900" dirty="0" smtClean="0">
                <a:solidFill>
                  <a:schemeClr val="bg1"/>
                </a:solidFill>
              </a:rPr>
              <a:t>FY16 Acquisition Results</a:t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Through 2</a:t>
            </a:r>
            <a:r>
              <a:rPr lang="en-US" sz="2000" baseline="30000" dirty="0" smtClean="0">
                <a:solidFill>
                  <a:schemeClr val="bg1"/>
                </a:solidFill>
              </a:rPr>
              <a:t>nd</a:t>
            </a:r>
            <a:r>
              <a:rPr lang="en-US" sz="2000" dirty="0" smtClean="0">
                <a:solidFill>
                  <a:schemeClr val="bg1"/>
                </a:solidFill>
              </a:rPr>
              <a:t> Quarter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6200" y="1724660"/>
            <a:ext cx="6301740" cy="269494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 &amp; SOF TEAM</a:t>
            </a:r>
          </a:p>
          <a:p>
            <a:pPr marL="177800" indent="-177800">
              <a:buNone/>
              <a:tabLst>
                <a:tab pos="347593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~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</a:p>
          <a:p>
            <a:pPr marL="0" indent="0">
              <a:spcBef>
                <a:spcPts val="926"/>
              </a:spcBef>
              <a:buNone/>
            </a:pPr>
            <a:r>
              <a:rPr lang="en-US" sz="28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 marL="177800" indent="-177800">
              <a:spcBef>
                <a:spcPts val="518"/>
              </a:spcBef>
              <a:buNone/>
              <a:tabLst>
                <a:tab pos="347593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programs, projects, &amp; FMS cases</a:t>
            </a:r>
          </a:p>
          <a:p>
            <a:pPr marL="177800" indent="-177800">
              <a:spcBef>
                <a:spcPts val="518"/>
              </a:spcBef>
              <a:buNone/>
              <a:tabLst>
                <a:tab pos="347593" algn="l"/>
              </a:tabLs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$15.6B active year funding</a:t>
            </a:r>
          </a:p>
          <a:p>
            <a:pPr marL="177800" indent="-177800">
              <a:spcBef>
                <a:spcPts val="518"/>
              </a:spcBef>
              <a:buNone/>
              <a:tabLst>
                <a:tab pos="347593" algn="l"/>
              </a:tabLs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~3600 contract actions/year</a:t>
            </a:r>
          </a:p>
          <a:p>
            <a:pPr marL="0" indent="0">
              <a:spcBef>
                <a:spcPts val="926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858000" y="1706880"/>
            <a:ext cx="0" cy="67554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14458954" y="9165965"/>
            <a:ext cx="628648" cy="366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D3C8A5-B21D-4239-978E-E60F61523B42}" type="slidenum">
              <a:rPr lang="en-US" sz="190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423" y="9067800"/>
            <a:ext cx="13911944" cy="527094"/>
          </a:xfrm>
          <a:prstGeom prst="rect">
            <a:avLst/>
          </a:prstGeom>
          <a:solidFill>
            <a:srgbClr val="151C77"/>
          </a:solidFill>
          <a:ln>
            <a:solidFill>
              <a:srgbClr val="151C77"/>
            </a:solidFill>
          </a:ln>
        </p:spPr>
        <p:txBody>
          <a:bodyPr wrap="square" lIns="140996" tIns="70498" rIns="140996" bIns="70498" rtlCol="0">
            <a:spAutoFit/>
          </a:bodyPr>
          <a:lstStyle/>
          <a:p>
            <a:pPr algn="ctr" defTabSz="1409949"/>
            <a:r>
              <a:rPr lang="en-US" sz="2500" b="1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150,522</a:t>
            </a:r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Combat Mission Flying Hours 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FY16</a:t>
            </a:r>
            <a:endParaRPr lang="en-US" sz="14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58" y="4953000"/>
            <a:ext cx="409201" cy="35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18625" y="8991600"/>
            <a:ext cx="2883214" cy="665593"/>
          </a:xfrm>
          <a:prstGeom prst="rect">
            <a:avLst/>
          </a:prstGeom>
          <a:noFill/>
        </p:spPr>
        <p:txBody>
          <a:bodyPr wrap="none" lIns="140996" tIns="70498" rIns="140996" bIns="70498" rtlCol="0">
            <a:spAutoFit/>
          </a:bodyPr>
          <a:lstStyle/>
          <a:p>
            <a:pPr defTabSz="1409949"/>
            <a:r>
              <a:rPr lang="en-US" sz="1700" dirty="0">
                <a:solidFill>
                  <a:schemeClr val="bg1"/>
                </a:solidFill>
                <a:latin typeface="Arial"/>
                <a:cs typeface="Arial" pitchFamily="34" charset="0"/>
              </a:rPr>
              <a:t>Cleared for Public Release</a:t>
            </a:r>
          </a:p>
          <a:p>
            <a:pPr defTabSz="1409949"/>
            <a:r>
              <a:rPr lang="en-US" sz="1700" dirty="0">
                <a:solidFill>
                  <a:schemeClr val="bg1"/>
                </a:solidFill>
                <a:latin typeface="Arial"/>
                <a:cs typeface="Arial" pitchFamily="34" charset="0"/>
              </a:rPr>
              <a:t>88ABW-2015-2181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17" y="4419600"/>
            <a:ext cx="3681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926"/>
              </a:spcBef>
              <a:buNone/>
            </a:pP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marL="0" indent="0">
              <a:spcBef>
                <a:spcPts val="0"/>
              </a:spcBef>
              <a:buNone/>
              <a:tabLst>
                <a:tab pos="177800" algn="l"/>
                <a:tab pos="346075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MQ-9 Hybrid Strategy</a:t>
            </a:r>
          </a:p>
          <a:p>
            <a:pPr marL="0" indent="0">
              <a:spcBef>
                <a:spcPts val="0"/>
              </a:spcBef>
              <a:buNone/>
              <a:tabLst>
                <a:tab pos="177800" algn="l"/>
                <a:tab pos="346075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 Enhanced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Wx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177800" algn="l"/>
                <a:tab pos="346075" algn="l"/>
              </a:tabLs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GH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CRADA—U-2 sensors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26160"/>
              </p:ext>
            </p:extLst>
          </p:nvPr>
        </p:nvGraphicFramePr>
        <p:xfrm>
          <a:off x="128516" y="5943600"/>
          <a:ext cx="6805684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084"/>
                <a:gridCol w="3276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ACCOMPLISHMENTS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MQ-9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IOC declared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MQ-9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GOCO Deployment Sites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ID’d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40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NATO AGS First Flight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CV-22 FMC BLOS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7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7338" marR="0" indent="-287338" algn="l" defTabSz="140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GH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MS-177 Integration Cont ract Award</a:t>
                      </a:r>
                      <a:endParaRPr lang="en-US" sz="2000" b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MQ-9 Elec Safe Imp Kits-19 safe RTBs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40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RazorBill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TENCAP Fielded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 AC PDM Accel—Returned ~100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AA days</a:t>
                      </a:r>
                      <a:endParaRPr lang="en-US"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2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ISR &amp; SOF </a:t>
            </a:r>
            <a:r>
              <a:rPr lang="en-US" dirty="0" smtClean="0">
                <a:solidFill>
                  <a:schemeClr val="bg1"/>
                </a:solidFill>
              </a:rPr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2" y="1706880"/>
            <a:ext cx="13856494" cy="52273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300" dirty="0">
                <a:solidFill>
                  <a:schemeClr val="bg1"/>
                </a:solidFill>
              </a:rPr>
              <a:t>In ISR &amp; SOF we D.I.G. in: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>
                <a:solidFill>
                  <a:schemeClr val="bg1"/>
                </a:solidFill>
              </a:rPr>
              <a:t>Deliver – Innovate - Grow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705289" indent="-705289">
              <a:spcBef>
                <a:spcPts val="926"/>
              </a:spcBef>
              <a:spcAft>
                <a:spcPts val="926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Be </a:t>
            </a:r>
            <a:r>
              <a:rPr lang="en-US" dirty="0">
                <a:solidFill>
                  <a:schemeClr val="bg1"/>
                </a:solidFill>
              </a:rPr>
              <a:t>the ISR, SOF, &amp; </a:t>
            </a:r>
            <a:r>
              <a:rPr lang="en-US" dirty="0" smtClean="0">
                <a:solidFill>
                  <a:schemeClr val="bg1"/>
                </a:solidFill>
              </a:rPr>
              <a:t>Personnel Recovery life </a:t>
            </a:r>
            <a:r>
              <a:rPr lang="en-US" dirty="0">
                <a:solidFill>
                  <a:schemeClr val="bg1"/>
                </a:solidFill>
              </a:rPr>
              <a:t>cycle Centers of </a:t>
            </a:r>
            <a:r>
              <a:rPr lang="en-US" dirty="0" smtClean="0">
                <a:solidFill>
                  <a:schemeClr val="bg1"/>
                </a:solidFill>
              </a:rPr>
              <a:t>Excellence</a:t>
            </a:r>
          </a:p>
          <a:p>
            <a:pPr marL="705289" indent="-705289">
              <a:spcBef>
                <a:spcPts val="926"/>
              </a:spcBef>
              <a:spcAft>
                <a:spcPts val="926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Strengthen the Air Force’s Rotary Wing Capabilities</a:t>
            </a:r>
            <a:endParaRPr lang="en-US" dirty="0">
              <a:solidFill>
                <a:schemeClr val="bg1"/>
              </a:solidFill>
            </a:endParaRPr>
          </a:p>
          <a:p>
            <a:pPr marL="705289" indent="-705289">
              <a:spcBef>
                <a:spcPts val="926"/>
              </a:spcBef>
              <a:spcAft>
                <a:spcPts val="926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great place to be and a great place to be </a:t>
            </a:r>
            <a:r>
              <a:rPr lang="en-US" dirty="0" smtClean="0">
                <a:solidFill>
                  <a:schemeClr val="bg1"/>
                </a:solidFill>
              </a:rPr>
              <a:t>from</a:t>
            </a:r>
            <a:endParaRPr lang="en-US" dirty="0">
              <a:solidFill>
                <a:schemeClr val="bg1"/>
              </a:solidFill>
            </a:endParaRPr>
          </a:p>
          <a:p>
            <a:pPr marL="705289" indent="-705289">
              <a:spcBef>
                <a:spcPts val="926"/>
              </a:spcBef>
              <a:spcAft>
                <a:spcPts val="926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Deliver </a:t>
            </a:r>
            <a:r>
              <a:rPr lang="en-US" dirty="0">
                <a:solidFill>
                  <a:schemeClr val="bg1"/>
                </a:solidFill>
              </a:rPr>
              <a:t>on program </a:t>
            </a:r>
            <a:r>
              <a:rPr lang="en-US" dirty="0" smtClean="0">
                <a:solidFill>
                  <a:schemeClr val="bg1"/>
                </a:solidFill>
              </a:rPr>
              <a:t>commitments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705289" indent="-705289">
              <a:spcBef>
                <a:spcPts val="926"/>
              </a:spcBef>
              <a:spcAft>
                <a:spcPts val="926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Build relationships</a:t>
            </a:r>
            <a:endParaRPr lang="en-US" dirty="0">
              <a:solidFill>
                <a:schemeClr val="bg1"/>
              </a:solidFill>
            </a:endParaRPr>
          </a:p>
          <a:p>
            <a:pPr marL="705289" indent="-705289">
              <a:spcBef>
                <a:spcPts val="926"/>
              </a:spcBef>
              <a:spcAft>
                <a:spcPts val="926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Grow </a:t>
            </a:r>
            <a:r>
              <a:rPr lang="en-US" dirty="0">
                <a:solidFill>
                  <a:schemeClr val="bg1"/>
                </a:solidFill>
              </a:rPr>
              <a:t>culture of cost/value </a:t>
            </a:r>
            <a:r>
              <a:rPr lang="en-US" dirty="0" smtClean="0">
                <a:solidFill>
                  <a:schemeClr val="bg1"/>
                </a:solidFill>
              </a:rPr>
              <a:t>consciousness</a:t>
            </a:r>
            <a:endParaRPr lang="en-US" dirty="0">
              <a:solidFill>
                <a:schemeClr val="bg1"/>
              </a:solidFill>
            </a:endParaRPr>
          </a:p>
          <a:p>
            <a:pPr marL="705289" indent="-705289">
              <a:spcBef>
                <a:spcPts val="926"/>
              </a:spcBef>
              <a:spcAft>
                <a:spcPts val="926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Innovate!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E72DF-A6AF-40F8-895E-34BFAF51C3C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8625" y="8991600"/>
            <a:ext cx="2883214" cy="665593"/>
          </a:xfrm>
          <a:prstGeom prst="rect">
            <a:avLst/>
          </a:prstGeom>
          <a:noFill/>
        </p:spPr>
        <p:txBody>
          <a:bodyPr wrap="none" lIns="140996" tIns="70498" rIns="140996" bIns="70498" rtlCol="0">
            <a:spAutoFit/>
          </a:bodyPr>
          <a:lstStyle/>
          <a:p>
            <a:pPr defTabSz="1409949"/>
            <a:r>
              <a:rPr lang="en-US" sz="1700" dirty="0">
                <a:solidFill>
                  <a:schemeClr val="bg1"/>
                </a:solidFill>
                <a:latin typeface="Arial"/>
                <a:cs typeface="Arial" pitchFamily="34" charset="0"/>
              </a:rPr>
              <a:t>Cleared for Public Release</a:t>
            </a:r>
          </a:p>
          <a:p>
            <a:pPr defTabSz="1409949"/>
            <a:r>
              <a:rPr lang="en-US" sz="1700" dirty="0">
                <a:solidFill>
                  <a:schemeClr val="bg1"/>
                </a:solidFill>
                <a:latin typeface="Arial"/>
                <a:cs typeface="Arial" pitchFamily="34" charset="0"/>
              </a:rPr>
              <a:t>88ABW-2015-2181</a:t>
            </a:r>
          </a:p>
        </p:txBody>
      </p:sp>
    </p:spTree>
    <p:extLst>
      <p:ext uri="{BB962C8B-B14F-4D97-AF65-F5344CB8AC3E}">
        <p14:creationId xmlns:p14="http://schemas.microsoft.com/office/powerpoint/2010/main" val="178357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Local Contacts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FAB0A351-5588-4F63-A190-9AF18FB9C6B5}" type="slidenum">
              <a:rPr lang="en-US" sz="1500">
                <a:solidFill>
                  <a:srgbClr val="FFFFFF"/>
                </a:solidFill>
              </a:rPr>
              <a:pPr algn="r" eaLnBrk="0" hangingPunct="0"/>
              <a:t>6</a:t>
            </a:fld>
            <a:endParaRPr lang="en-US" sz="1500" dirty="0">
              <a:solidFill>
                <a:srgbClr val="FFFF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72400" y="1676400"/>
            <a:ext cx="3124200" cy="4261513"/>
            <a:chOff x="1615440" y="1867055"/>
            <a:chExt cx="3124200" cy="4261513"/>
          </a:xfrm>
        </p:grpSpPr>
        <p:pic>
          <p:nvPicPr>
            <p:cNvPr id="9" name="Picture 2" descr="C:\Users\James.Strickland\Desktop\strickland_james_140414-F-HX008-79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5320" y="4071168"/>
              <a:ext cx="1536192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335328" y="5555229"/>
              <a:ext cx="1766078" cy="573339"/>
            </a:xfrm>
            <a:prstGeom prst="rect">
              <a:avLst/>
            </a:prstGeom>
            <a:noFill/>
          </p:spPr>
          <p:txBody>
            <a:bodyPr wrap="square" lIns="141074" tIns="70537" rIns="141074" bIns="70537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Shruti" pitchFamily="34" charset="0"/>
                  <a:cs typeface="Shruti" pitchFamily="34" charset="0"/>
                </a:rPr>
                <a:t>Mr. James </a:t>
              </a:r>
              <a:r>
                <a:rPr lang="en-US" sz="1400" b="1" dirty="0">
                  <a:solidFill>
                    <a:schemeClr val="bg1"/>
                  </a:solidFill>
                  <a:latin typeface="Shruti" pitchFamily="34" charset="0"/>
                  <a:cs typeface="Shruti" pitchFamily="34" charset="0"/>
                </a:rPr>
                <a:t>Strickland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94501" y="3543454"/>
              <a:ext cx="1766078" cy="388673"/>
            </a:xfrm>
            <a:prstGeom prst="rect">
              <a:avLst/>
            </a:prstGeom>
          </p:spPr>
          <p:txBody>
            <a:bodyPr wrap="none" lIns="141074" tIns="70537" rIns="141074" bIns="70537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AFLCMC/WIGA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15440" y="1867055"/>
              <a:ext cx="3124200" cy="1312003"/>
            </a:xfrm>
            <a:prstGeom prst="rect">
              <a:avLst/>
            </a:prstGeom>
            <a:noFill/>
          </p:spPr>
          <p:txBody>
            <a:bodyPr wrap="square" lIns="141074" tIns="70537" rIns="141074" bIns="70537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Hawk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049000" y="1676400"/>
            <a:ext cx="3926121" cy="4191000"/>
            <a:chOff x="8242793" y="1844038"/>
            <a:chExt cx="3926121" cy="4191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90412" y="4053838"/>
              <a:ext cx="1549101" cy="192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8648642" y="3520438"/>
              <a:ext cx="3432642" cy="388673"/>
            </a:xfrm>
            <a:prstGeom prst="rect">
              <a:avLst/>
            </a:prstGeom>
          </p:spPr>
          <p:txBody>
            <a:bodyPr wrap="square" lIns="141074" tIns="70537" rIns="141074" bIns="70537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AFLCMC/WIILR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33393" y="5677143"/>
              <a:ext cx="2263140" cy="357895"/>
            </a:xfrm>
            <a:prstGeom prst="rect">
              <a:avLst/>
            </a:prstGeom>
            <a:noFill/>
          </p:spPr>
          <p:txBody>
            <a:bodyPr wrap="square" lIns="141074" tIns="70537" rIns="141074" bIns="70537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Shruti" pitchFamily="34" charset="0"/>
                  <a:cs typeface="Shruti" pitchFamily="34" charset="0"/>
                </a:rPr>
                <a:t>Mr. Winfield </a:t>
              </a:r>
              <a:r>
                <a:rPr lang="en-US" sz="1400" b="1" dirty="0">
                  <a:solidFill>
                    <a:schemeClr val="bg1"/>
                  </a:solidFill>
                  <a:latin typeface="Shruti" pitchFamily="34" charset="0"/>
                  <a:cs typeface="Shruti" pitchFamily="34" charset="0"/>
                </a:rPr>
                <a:t>Tufts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42793" y="1844038"/>
              <a:ext cx="3926121" cy="1373558"/>
            </a:xfrm>
            <a:prstGeom prst="rect">
              <a:avLst/>
            </a:prstGeom>
            <a:noFill/>
          </p:spPr>
          <p:txBody>
            <a:bodyPr wrap="square" lIns="141074" tIns="70537" rIns="141074" bIns="70537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Predator/Reaper</a:t>
              </a:r>
            </a:p>
            <a:p>
              <a:endParaRPr lang="en-US" dirty="0"/>
            </a:p>
            <a:p>
              <a:r>
                <a:rPr lang="en-US" sz="2400" dirty="0"/>
                <a:t>Sustainment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7976" y="1676400"/>
            <a:ext cx="3433621" cy="7643447"/>
            <a:chOff x="10998376" y="1676400"/>
            <a:chExt cx="3433621" cy="7643447"/>
          </a:xfrm>
        </p:grpSpPr>
        <p:sp>
          <p:nvSpPr>
            <p:cNvPr id="22" name="TextBox 21"/>
            <p:cNvSpPr txBox="1"/>
            <p:nvPr/>
          </p:nvSpPr>
          <p:spPr>
            <a:xfrm>
              <a:off x="11250783" y="1676400"/>
              <a:ext cx="3048000" cy="1312003"/>
            </a:xfrm>
            <a:prstGeom prst="rect">
              <a:avLst/>
            </a:prstGeom>
            <a:noFill/>
          </p:spPr>
          <p:txBody>
            <a:bodyPr wrap="square" lIns="141074" tIns="70537" rIns="141074" bIns="70537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U-2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Development/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051930" y="3212693"/>
              <a:ext cx="3380067" cy="6107154"/>
              <a:chOff x="12777263" y="3882025"/>
              <a:chExt cx="3380067" cy="610715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8893" y="3882025"/>
                <a:ext cx="1536807" cy="1921009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>
                <a:spLocks noChangeAspect="1"/>
              </p:cNvSpPr>
              <p:nvPr/>
            </p:nvSpPr>
            <p:spPr>
              <a:xfrm>
                <a:off x="12777263" y="5546132"/>
                <a:ext cx="3380067" cy="357895"/>
              </a:xfrm>
              <a:prstGeom prst="rect">
                <a:avLst/>
              </a:prstGeom>
              <a:noFill/>
            </p:spPr>
            <p:txBody>
              <a:bodyPr wrap="square" lIns="141074" tIns="70537" rIns="141074" bIns="70537" rtlCol="0">
                <a:spAutoFit/>
              </a:bodyPr>
              <a:lstStyle>
                <a:defPPr>
                  <a:defRPr lang="en-US"/>
                </a:defPPr>
                <a:lvl1pPr algn="ctr">
                  <a:defRPr sz="1900" b="1">
                    <a:solidFill>
                      <a:schemeClr val="bg1"/>
                    </a:solidFill>
                    <a:latin typeface="Shruti" pitchFamily="34" charset="0"/>
                    <a:cs typeface="Shruti" pitchFamily="34" charset="0"/>
                  </a:defRPr>
                </a:lvl1pPr>
              </a:lstStyle>
              <a:p>
                <a:r>
                  <a:rPr lang="en-US" sz="1400" dirty="0"/>
                  <a:t>Col Raymond </a:t>
                </a:r>
                <a:r>
                  <a:rPr lang="en-US" sz="1400" dirty="0" err="1"/>
                  <a:t>Wier</a:t>
                </a:r>
                <a:endParaRPr lang="en-US" sz="1400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27989" y="7952800"/>
                <a:ext cx="1536192" cy="1920240"/>
              </a:xfrm>
              <a:prstGeom prst="rect">
                <a:avLst/>
              </a:prstGeom>
            </p:spPr>
          </p:pic>
          <p:sp>
            <p:nvSpPr>
              <p:cNvPr id="26" name="TextBox 13"/>
              <p:cNvSpPr txBox="1">
                <a:spLocks noChangeAspect="1"/>
              </p:cNvSpPr>
              <p:nvPr/>
            </p:nvSpPr>
            <p:spPr>
              <a:xfrm>
                <a:off x="13498648" y="9415840"/>
                <a:ext cx="1775567" cy="573339"/>
              </a:xfrm>
              <a:prstGeom prst="rect">
                <a:avLst/>
              </a:prstGeom>
              <a:noFill/>
            </p:spPr>
            <p:txBody>
              <a:bodyPr wrap="square" lIns="141074" tIns="70537" rIns="141074" bIns="70537" rtlCol="0">
                <a:spAutoFit/>
              </a:bodyPr>
              <a:lstStyle>
                <a:defPPr>
                  <a:defRPr lang="en-US"/>
                </a:defPPr>
                <a:lvl1pPr algn="ctr">
                  <a:defRPr sz="1900" b="1">
                    <a:solidFill>
                      <a:schemeClr val="bg1"/>
                    </a:solidFill>
                    <a:latin typeface="Shruti" pitchFamily="34" charset="0"/>
                    <a:cs typeface="Shruti" pitchFamily="34" charset="0"/>
                  </a:defRPr>
                </a:lvl1pPr>
              </a:lstStyle>
              <a:p>
                <a:r>
                  <a:rPr lang="en-US" sz="1400" dirty="0"/>
                  <a:t>Lt Col William (Chris) Robinson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0998376" y="2819400"/>
              <a:ext cx="3432642" cy="388673"/>
            </a:xfrm>
            <a:prstGeom prst="rect">
              <a:avLst/>
            </a:prstGeom>
          </p:spPr>
          <p:txBody>
            <a:bodyPr wrap="square" lIns="141074" tIns="70537" rIns="141074" bIns="70537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AFLCMC/HBG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78383" y="1752600"/>
            <a:ext cx="3913017" cy="6858000"/>
            <a:chOff x="11148441" y="2963477"/>
            <a:chExt cx="3913017" cy="6858000"/>
          </a:xfrm>
        </p:grpSpPr>
        <p:pic>
          <p:nvPicPr>
            <p:cNvPr id="30" name="Picture 29" descr="C:\Users\Tammy.Haynes\AppData\Local\Microsoft\Windows\Temporary Internet Files\Content.Outlook\HJAEG7Y4\Lt Col Mitchell - Official Photo - Aug 09.jpg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227125" y="7769718"/>
              <a:ext cx="1554480" cy="1920240"/>
            </a:xfrm>
            <a:prstGeom prst="rect">
              <a:avLst/>
            </a:prstGeom>
            <a:noFill/>
          </p:spPr>
        </p:pic>
        <p:sp>
          <p:nvSpPr>
            <p:cNvPr id="31" name="TextBox 13"/>
            <p:cNvSpPr txBox="1">
              <a:spLocks noChangeAspect="1"/>
            </p:cNvSpPr>
            <p:nvPr/>
          </p:nvSpPr>
          <p:spPr>
            <a:xfrm>
              <a:off x="12052298" y="9248138"/>
              <a:ext cx="1866160" cy="573339"/>
            </a:xfrm>
            <a:prstGeom prst="rect">
              <a:avLst/>
            </a:prstGeom>
            <a:noFill/>
          </p:spPr>
          <p:txBody>
            <a:bodyPr wrap="square" lIns="141074" tIns="70537" rIns="141074" bIns="70537" rtlCol="0">
              <a:spAutoFit/>
            </a:bodyPr>
            <a:lstStyle>
              <a:defPPr>
                <a:defRPr lang="en-US"/>
              </a:defPPr>
              <a:lvl1pPr algn="ctr">
                <a:defRPr sz="1900" b="1">
                  <a:solidFill>
                    <a:schemeClr val="bg1"/>
                  </a:solidFill>
                  <a:latin typeface="Shruti" pitchFamily="34" charset="0"/>
                  <a:cs typeface="Shruti" pitchFamily="34" charset="0"/>
                </a:defRPr>
              </a:lvl1pPr>
            </a:lstStyle>
            <a:p>
              <a:r>
                <a:rPr lang="en-US" sz="1400" dirty="0"/>
                <a:t>Lt Col Robert Mitchell</a:t>
              </a:r>
            </a:p>
          </p:txBody>
        </p:sp>
        <p:pic>
          <p:nvPicPr>
            <p:cNvPr id="32" name="Picture 2" descr="J:\Wing Management Operations\Management Ops\WI Organization\Org Chart Photos\Carter Official Photo.jp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227124" y="5097077"/>
              <a:ext cx="1554480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11861058" y="6720382"/>
              <a:ext cx="2224734" cy="357895"/>
            </a:xfrm>
            <a:prstGeom prst="rect">
              <a:avLst/>
            </a:prstGeom>
            <a:noFill/>
          </p:spPr>
          <p:txBody>
            <a:bodyPr wrap="square" lIns="141074" tIns="70537" rIns="141074" bIns="70537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  <a:latin typeface="Shruti" pitchFamily="34" charset="0"/>
                  <a:cs typeface="Shruti" pitchFamily="34" charset="0"/>
                </a:defRPr>
              </a:lvl1pPr>
            </a:lstStyle>
            <a:p>
              <a:r>
                <a:rPr lang="en-US" dirty="0" smtClean="0"/>
                <a:t>Mr. </a:t>
              </a:r>
              <a:r>
                <a:rPr lang="en-US" dirty="0"/>
                <a:t>Ronnie Carter</a:t>
              </a:r>
            </a:p>
          </p:txBody>
        </p:sp>
        <p:sp>
          <p:nvSpPr>
            <p:cNvPr id="34" name="Text Box 288"/>
            <p:cNvSpPr txBox="1">
              <a:spLocks noChangeAspect="1" noChangeArrowheads="1"/>
            </p:cNvSpPr>
            <p:nvPr/>
          </p:nvSpPr>
          <p:spPr bwMode="auto">
            <a:xfrm>
              <a:off x="11148441" y="2963477"/>
              <a:ext cx="3913017" cy="1004226"/>
            </a:xfrm>
            <a:prstGeom prst="rect">
              <a:avLst/>
            </a:prstGeom>
            <a:noFill/>
          </p:spPr>
          <p:txBody>
            <a:bodyPr wrap="square" lIns="141074" tIns="70537" rIns="141074" bIns="70537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SOF/PR &amp; Rotary Division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82240" y="3048000"/>
            <a:ext cx="2105301" cy="388673"/>
          </a:xfrm>
          <a:prstGeom prst="rect">
            <a:avLst/>
          </a:prstGeom>
        </p:spPr>
        <p:txBody>
          <a:bodyPr wrap="square" lIns="141074" tIns="70537" rIns="141074" bIns="70537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(AFLCMC/WIU)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18625" y="8991600"/>
            <a:ext cx="2883214" cy="665593"/>
          </a:xfrm>
          <a:prstGeom prst="rect">
            <a:avLst/>
          </a:prstGeom>
          <a:noFill/>
        </p:spPr>
        <p:txBody>
          <a:bodyPr wrap="none" lIns="140996" tIns="70498" rIns="140996" bIns="70498" rtlCol="0">
            <a:spAutoFit/>
          </a:bodyPr>
          <a:lstStyle/>
          <a:p>
            <a:pPr defTabSz="1409949"/>
            <a:r>
              <a:rPr lang="en-US" sz="1700" dirty="0">
                <a:solidFill>
                  <a:schemeClr val="bg1"/>
                </a:solidFill>
                <a:latin typeface="Arial"/>
                <a:cs typeface="Arial" pitchFamily="34" charset="0"/>
              </a:rPr>
              <a:t>Cleared for Public Release</a:t>
            </a:r>
          </a:p>
          <a:p>
            <a:pPr defTabSz="1409949"/>
            <a:r>
              <a:rPr lang="en-US" sz="1700" dirty="0">
                <a:solidFill>
                  <a:schemeClr val="bg1"/>
                </a:solidFill>
                <a:latin typeface="Arial"/>
                <a:cs typeface="Arial" pitchFamily="34" charset="0"/>
              </a:rPr>
              <a:t>88ABW-2015-2181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72" y="5234695"/>
            <a:ext cx="1535649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>
            <a:spLocks noChangeAspect="1"/>
          </p:cNvSpPr>
          <p:nvPr/>
        </p:nvSpPr>
        <p:spPr>
          <a:xfrm>
            <a:off x="1043740" y="6629400"/>
            <a:ext cx="1613224" cy="573339"/>
          </a:xfrm>
          <a:prstGeom prst="rect">
            <a:avLst/>
          </a:prstGeom>
          <a:noFill/>
        </p:spPr>
        <p:txBody>
          <a:bodyPr wrap="square" lIns="141074" tIns="70537" rIns="141074" bIns="70537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Shruti" pitchFamily="34" charset="0"/>
                <a:cs typeface="Shruti" pitchFamily="34" charset="0"/>
              </a:defRPr>
            </a:lvl1pPr>
          </a:lstStyle>
          <a:p>
            <a:r>
              <a:rPr lang="en-US" dirty="0"/>
              <a:t>Ms. Kimberly </a:t>
            </a:r>
            <a:r>
              <a:rPr lang="en-US" dirty="0" err="1"/>
              <a:t>Herren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6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U-2 Breakout Program</a:t>
            </a:r>
            <a:br>
              <a:rPr lang="en-US" i="0" dirty="0" smtClean="0">
                <a:solidFill>
                  <a:schemeClr val="bg1"/>
                </a:solidFill>
              </a:rPr>
            </a:br>
            <a:r>
              <a:rPr lang="en-US" i="0" dirty="0" smtClean="0">
                <a:solidFill>
                  <a:schemeClr val="bg1"/>
                </a:solidFill>
              </a:rPr>
              <a:t>Forecast/Opportunities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7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06426" y="5928360"/>
            <a:ext cx="13830300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In conjunction with OEMs the Breakout program identifies items and releases limited rights data for items to third-party vendors with Non-Disclosure Agreements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Facilitates reverse engineering if OEM no longer supports item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Currently supports over 1,749 items</a:t>
            </a:r>
          </a:p>
          <a:p>
            <a:pPr marL="1148673" lvl="1" indent="-443305">
              <a:buClr>
                <a:schemeClr val="bg1"/>
              </a:buClr>
              <a:buNone/>
            </a:pPr>
            <a:endParaRPr 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C:\Users\April.Benton\Desktop\u2pic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2" y="2346960"/>
            <a:ext cx="369769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0372" y="1992194"/>
            <a:ext cx="1043559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600" b="1">
                <a:latin typeface="+mn-lt"/>
              </a:defRPr>
            </a:lvl1pPr>
            <a:lvl2pPr marL="688975" lvl="1" indent="-282575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600" b="1">
                <a:latin typeface="+mn-lt"/>
              </a:defRPr>
            </a:lvl2pPr>
            <a:lvl3pPr marL="1027113" indent="-223838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latin typeface="+mn-lt"/>
              </a:defRPr>
            </a:lvl3pPr>
            <a:lvl4pPr marL="1600200" indent="-228600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9pPr>
          </a:lstStyle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The Breakout program partners with Original Equipment Manufacturers (OEM)s and small businesses to provide ground support equipment and associated spares for the U-2 Program at a lower cost through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 lvl="1">
              <a:lnSpc>
                <a:spcPct val="12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Repair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Remanufacture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Procurement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Reverse </a:t>
            </a:r>
            <a:r>
              <a:rPr lang="en-US" dirty="0" smtClean="0">
                <a:solidFill>
                  <a:schemeClr val="bg1"/>
                </a:solidFill>
              </a:rPr>
              <a:t>Engineering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Manufacturing</a:t>
            </a: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3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" y="106680"/>
            <a:ext cx="14836140" cy="1600200"/>
          </a:xfrm>
        </p:spPr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U-2 Breakout Programs </a:t>
            </a:r>
            <a:br>
              <a:rPr lang="en-US" i="0" dirty="0" smtClean="0">
                <a:solidFill>
                  <a:schemeClr val="bg1"/>
                </a:solidFill>
              </a:rPr>
            </a:br>
            <a:r>
              <a:rPr lang="en-US" i="0" dirty="0" smtClean="0">
                <a:solidFill>
                  <a:schemeClr val="bg1"/>
                </a:solidFill>
              </a:rPr>
              <a:t>Needed Capabilities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5771" y="1676400"/>
            <a:ext cx="6802518" cy="685419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Machining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Computer Numerical Control (CNC)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Manual 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Water </a:t>
            </a:r>
            <a:r>
              <a:rPr lang="en-US" sz="2200" dirty="0" smtClean="0">
                <a:solidFill>
                  <a:schemeClr val="bg1"/>
                </a:solidFill>
              </a:rPr>
              <a:t>jet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Fabrication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Sheet metal 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Electrical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Fiber optic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Welding</a:t>
            </a:r>
          </a:p>
          <a:p>
            <a:pPr lvl="1">
              <a:buClr>
                <a:schemeClr val="bg1"/>
              </a:buClr>
            </a:pPr>
            <a:r>
              <a:rPr lang="en-US" sz="2200" dirty="0" smtClean="0">
                <a:solidFill>
                  <a:schemeClr val="bg1"/>
                </a:solidFill>
              </a:rPr>
              <a:t>Composites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Quality Control 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Welding Certifications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Tolerance Inspections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ISO 9001/2008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AS 9100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Data Control</a:t>
            </a:r>
          </a:p>
          <a:p>
            <a:pPr lvl="1">
              <a:buClr>
                <a:schemeClr val="bg1"/>
              </a:buClr>
            </a:pPr>
            <a:endParaRPr lang="en-US" sz="2200" b="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750" y="1676400"/>
            <a:ext cx="6802516" cy="68541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Textile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Industrial grade sewing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Clothing production</a:t>
            </a:r>
          </a:p>
          <a:p>
            <a:pPr lvl="1"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Material Processing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Sand blasting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Painting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Anodizing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Chemical etching</a:t>
            </a:r>
          </a:p>
          <a:p>
            <a:pPr lvl="1"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Design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Read/Interpret Blueprints</a:t>
            </a:r>
          </a:p>
          <a:p>
            <a:pPr lvl="1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Reverse Engineering </a:t>
            </a:r>
          </a:p>
          <a:p>
            <a:pPr>
              <a:buClr>
                <a:schemeClr val="bg1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8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AFLCMC/WIU Acquisition Forecast/Opportunities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80695" y="9134475"/>
            <a:ext cx="188595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1058" tIns="70529" rIns="141058" bIns="70529" numCol="1" anchor="t" anchorCtr="0" compatLnSpc="1">
            <a:prstTxWarp prst="textNoShape">
              <a:avLst/>
            </a:prstTxWarp>
          </a:bodyPr>
          <a:lstStyle/>
          <a:p>
            <a:pPr algn="r" eaLnBrk="0" hangingPunct="0"/>
            <a:fld id="{E11A6588-4324-4684-92FE-A5C456AE1FA7}" type="slidenum">
              <a:rPr lang="en-US" sz="1500">
                <a:solidFill>
                  <a:srgbClr val="FFFFFF"/>
                </a:solidFill>
              </a:rPr>
              <a:pPr algn="r" eaLnBrk="0" hangingPunct="0"/>
              <a:t>9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1844040"/>
            <a:ext cx="14710410" cy="714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700" dirty="0">
                <a:solidFill>
                  <a:schemeClr val="bg1"/>
                </a:solidFill>
              </a:rPr>
              <a:t>TH-1H Automatic Dependent Surveillance—Broadcast (ADSB) Mode 5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 smtClean="0">
                <a:solidFill>
                  <a:schemeClr val="bg1"/>
                </a:solidFill>
              </a:rPr>
              <a:t>Description:   Modification </a:t>
            </a:r>
            <a:r>
              <a:rPr lang="en-US" sz="2800" kern="0" dirty="0">
                <a:solidFill>
                  <a:schemeClr val="bg1"/>
                </a:solidFill>
              </a:rPr>
              <a:t>is to ensure that the </a:t>
            </a:r>
            <a:r>
              <a:rPr lang="en-US" sz="2800" kern="0" dirty="0" smtClean="0">
                <a:solidFill>
                  <a:schemeClr val="bg1"/>
                </a:solidFill>
              </a:rPr>
              <a:t>TH-1H </a:t>
            </a:r>
            <a:r>
              <a:rPr lang="en-US" sz="2800" kern="0" dirty="0">
                <a:solidFill>
                  <a:schemeClr val="bg1"/>
                </a:solidFill>
              </a:rPr>
              <a:t>fleet meets the Federal Aviation Administration (FAA) mandate that all transponder equipped aircraft will be ADS-B Out compliant.  This capability will provide Mode 5/ADS-B growth capability for improved identification of aircraft and additional flight information parameters provided.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 smtClean="0">
                <a:solidFill>
                  <a:schemeClr val="bg1"/>
                </a:solidFill>
              </a:rPr>
              <a:t>Acquisition Approach: Small Business competitive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 smtClean="0">
                <a:solidFill>
                  <a:schemeClr val="bg1"/>
                </a:solidFill>
              </a:rPr>
              <a:t>RFP Release:  Third Quarter, 2016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 smtClean="0">
                <a:solidFill>
                  <a:schemeClr val="bg1"/>
                </a:solidFill>
              </a:rPr>
              <a:t>Contract Award:  Second Quarter, 2017</a:t>
            </a:r>
            <a:endParaRPr lang="en-US" sz="2800" kern="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POP: </a:t>
            </a:r>
            <a:r>
              <a:rPr lang="en-US" sz="2800" kern="0" dirty="0" smtClean="0">
                <a:solidFill>
                  <a:schemeClr val="bg1"/>
                </a:solidFill>
              </a:rPr>
              <a:t>36 months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1" y="6187440"/>
            <a:ext cx="4416266" cy="261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422025"/>
      </p:ext>
    </p:extLst>
  </p:cSld>
  <p:clrMapOvr>
    <a:masterClrMapping/>
  </p:clrMapOvr>
</p:sld>
</file>

<file path=ppt/theme/theme1.xml><?xml version="1.0" encoding="utf-8"?>
<a:theme xmlns:a="http://schemas.openxmlformats.org/drawingml/2006/main" name="1_AF-Unclass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USAF(Unclas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USAF(Unclas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SAF(Unclas)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6626</TotalTime>
  <Words>1599</Words>
  <Application>Microsoft Office PowerPoint</Application>
  <PresentationFormat>Custom</PresentationFormat>
  <Paragraphs>428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1_AF-Unclass</vt:lpstr>
      <vt:lpstr>Custom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1_Theme1</vt:lpstr>
      <vt:lpstr>4_USAF(Unclas)</vt:lpstr>
      <vt:lpstr>5_USAF(Unclas)</vt:lpstr>
      <vt:lpstr>6_USAF(Unclas)</vt:lpstr>
      <vt:lpstr>7_USAF(Unclas)</vt:lpstr>
      <vt:lpstr>Program Executive Officer (PEO) Review and Outlook (R&amp;O) </vt:lpstr>
      <vt:lpstr>ISR &amp; SOF Description and Mission</vt:lpstr>
      <vt:lpstr>ISR &amp; SOF Portfolio Overview</vt:lpstr>
      <vt:lpstr>FY16 Acquisition Results Through 2nd Quarter</vt:lpstr>
      <vt:lpstr>ISR &amp; SOF Priorities</vt:lpstr>
      <vt:lpstr>Local Contacts </vt:lpstr>
      <vt:lpstr>U-2 Breakout Program Forecast/Opportunities</vt:lpstr>
      <vt:lpstr>U-2 Breakout Programs  Needed Capabilities</vt:lpstr>
      <vt:lpstr>AFLCMC/WIU Acquisition Forecast/Opportunities</vt:lpstr>
      <vt:lpstr>AFLCMC/WIU Acquisition Forecast/Opportunities</vt:lpstr>
      <vt:lpstr>AFLCMC/WIU Acquisition Forecast/Opportunities</vt:lpstr>
      <vt:lpstr>AFLCMC/WIU Acquisition Forecast/Opportunities</vt:lpstr>
      <vt:lpstr>AFLCMC/WIU Acquisition Forecast/Opportunities</vt:lpstr>
      <vt:lpstr>AFLCMC/WIU Acquisition Forecast/Opportunities</vt:lpstr>
      <vt:lpstr>AFLCMC/WIU Acquisition Forecast/Opportunities</vt:lpstr>
      <vt:lpstr>AFLCMC/WIGA Portfolio Overview</vt:lpstr>
      <vt:lpstr>AFLCMC/WIGA Acquisition Forecast/Opportunities</vt:lpstr>
      <vt:lpstr>AFLCMC/WIILR Portfolio Overview</vt:lpstr>
      <vt:lpstr>AFLCMC/WIILR Acquisition Forecast/Opportunities</vt:lpstr>
      <vt:lpstr>Other Future ISR &amp; SOF Workload</vt:lpstr>
      <vt:lpstr>PEO ITEMS OF EMPHASIS</vt:lpstr>
      <vt:lpstr>PowerPoint Presentation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Subject—Update? MRO?</dc:title>
  <dc:creator>BROWN, ANN L Lt Col USAF AFRC 916 MSG/CD</dc:creator>
  <cp:lastModifiedBy>O'Neill, Peter M</cp:lastModifiedBy>
  <cp:revision>266</cp:revision>
  <cp:lastPrinted>2016-03-10T20:24:57Z</cp:lastPrinted>
  <dcterms:created xsi:type="dcterms:W3CDTF">2013-08-26T13:41:07Z</dcterms:created>
  <dcterms:modified xsi:type="dcterms:W3CDTF">2016-03-23T19:22:10Z</dcterms:modified>
</cp:coreProperties>
</file>