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Lst>
  <p:notesMasterIdLst>
    <p:notesMasterId r:id="rId23"/>
  </p:notesMasterIdLst>
  <p:handoutMasterIdLst>
    <p:handoutMasterId r:id="rId24"/>
  </p:handoutMasterIdLst>
  <p:sldIdLst>
    <p:sldId id="314" r:id="rId5"/>
    <p:sldId id="324" r:id="rId6"/>
    <p:sldId id="313" r:id="rId7"/>
    <p:sldId id="320" r:id="rId8"/>
    <p:sldId id="317" r:id="rId9"/>
    <p:sldId id="325" r:id="rId10"/>
    <p:sldId id="329" r:id="rId11"/>
    <p:sldId id="330" r:id="rId12"/>
    <p:sldId id="331" r:id="rId13"/>
    <p:sldId id="332" r:id="rId14"/>
    <p:sldId id="333" r:id="rId15"/>
    <p:sldId id="334" r:id="rId16"/>
    <p:sldId id="326" r:id="rId17"/>
    <p:sldId id="308" r:id="rId18"/>
    <p:sldId id="327" r:id="rId19"/>
    <p:sldId id="328" r:id="rId20"/>
    <p:sldId id="309" r:id="rId21"/>
    <p:sldId id="319" r:id="rId2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7C75"/>
    <a:srgbClr val="FFCC66"/>
    <a:srgbClr val="3333CD"/>
    <a:srgbClr val="4D4DD3"/>
    <a:srgbClr val="7FCE6C"/>
    <a:srgbClr val="3333FF"/>
    <a:srgbClr val="33CC33"/>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0" autoAdjust="0"/>
    <p:restoredTop sz="93530" autoAdjust="0"/>
  </p:normalViewPr>
  <p:slideViewPr>
    <p:cSldViewPr>
      <p:cViewPr>
        <p:scale>
          <a:sx n="100" d="100"/>
          <a:sy n="100" d="100"/>
        </p:scale>
        <p:origin x="-1944" y="-29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2496"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2"/>
    </mc:Choice>
    <mc:Fallback>
      <c:style val="32"/>
    </mc:Fallback>
  </mc:AlternateContent>
  <c:chart>
    <c:title>
      <c:tx>
        <c:rich>
          <a:bodyPr/>
          <a:lstStyle/>
          <a:p>
            <a:pPr>
              <a:defRPr/>
            </a:pPr>
            <a:r>
              <a:rPr lang="en-US"/>
              <a:t>Fiscal Year 2015</a:t>
            </a:r>
          </a:p>
          <a:p>
            <a:pPr>
              <a:defRPr/>
            </a:pPr>
            <a:r>
              <a:rPr lang="en-US"/>
              <a:t>% of Overall Dollars</a:t>
            </a:r>
          </a:p>
        </c:rich>
      </c:tx>
      <c:overlay val="0"/>
    </c:title>
    <c:autoTitleDeleted val="0"/>
    <c:plotArea>
      <c:layout/>
      <c:ofPieChart>
        <c:ofPieType val="pie"/>
        <c:varyColors val="1"/>
        <c:ser>
          <c:idx val="0"/>
          <c:order val="0"/>
          <c:tx>
            <c:strRef>
              <c:f>Sheet1!$B$1</c:f>
              <c:strCache>
                <c:ptCount val="1"/>
                <c:pt idx="0">
                  <c:v>% Competed Dollars</c:v>
                </c:pt>
              </c:strCache>
            </c:strRef>
          </c:tx>
          <c:dPt>
            <c:idx val="0"/>
            <c:bubble3D val="0"/>
            <c:spPr>
              <a:solidFill>
                <a:schemeClr val="bg1">
                  <a:lumMod val="85000"/>
                </a:schemeClr>
              </a:solidFill>
            </c:spPr>
          </c:dPt>
          <c:dPt>
            <c:idx val="2"/>
            <c:bubble3D val="0"/>
            <c:spPr>
              <a:solidFill>
                <a:schemeClr val="bg1">
                  <a:lumMod val="85000"/>
                </a:schemeClr>
              </a:solidFill>
            </c:spPr>
          </c:dPt>
          <c:dPt>
            <c:idx val="3"/>
            <c:bubble3D val="0"/>
            <c:spPr>
              <a:solidFill>
                <a:srgbClr val="7FCE6C"/>
              </a:solidFill>
            </c:spPr>
          </c:dPt>
          <c:dPt>
            <c:idx val="4"/>
            <c:bubble3D val="0"/>
            <c:spPr>
              <a:solidFill>
                <a:schemeClr val="accent2">
                  <a:lumMod val="60000"/>
                  <a:lumOff val="40000"/>
                </a:schemeClr>
              </a:solidFill>
            </c:spPr>
          </c:dPt>
          <c:dLbls>
            <c:dLbl>
              <c:idx val="0"/>
              <c:layout>
                <c:manualLayout>
                  <c:x val="9.277501748954349E-2"/>
                  <c:y val="-3.0387165459739218E-3"/>
                </c:manualLayout>
              </c:layout>
              <c:dLblPos val="bestFit"/>
              <c:showLegendKey val="0"/>
              <c:showVal val="0"/>
              <c:showCatName val="1"/>
              <c:showSerName val="0"/>
              <c:showPercent val="1"/>
              <c:showBubbleSize val="0"/>
            </c:dLbl>
            <c:dLbl>
              <c:idx val="2"/>
              <c:layout>
                <c:manualLayout>
                  <c:x val="0.19881493830284447"/>
                  <c:y val="0.17189598288165786"/>
                </c:manualLayout>
              </c:layout>
              <c:tx>
                <c:rich>
                  <a:bodyPr/>
                  <a:lstStyle/>
                  <a:p>
                    <a:r>
                      <a:rPr lang="en-US" dirty="0"/>
                      <a:t>Large Business
</a:t>
                    </a:r>
                    <a:r>
                      <a:rPr lang="en-US" dirty="0" smtClean="0"/>
                      <a:t>78%</a:t>
                    </a:r>
                    <a:endParaRPr lang="en-US" dirty="0"/>
                  </a:p>
                </c:rich>
              </c:tx>
              <c:dLblPos val="bestFit"/>
              <c:showLegendKey val="0"/>
              <c:showVal val="0"/>
              <c:showCatName val="1"/>
              <c:showSerName val="0"/>
              <c:showPercent val="1"/>
              <c:showBubbleSize val="0"/>
            </c:dLbl>
            <c:dLbl>
              <c:idx val="3"/>
              <c:tx>
                <c:rich>
                  <a:bodyPr/>
                  <a:lstStyle/>
                  <a:p>
                    <a:r>
                      <a:rPr lang="en-US"/>
                      <a:t>Small Business
</a:t>
                    </a:r>
                    <a:r>
                      <a:rPr lang="en-US" smtClean="0"/>
                      <a:t>22%</a:t>
                    </a:r>
                    <a:endParaRPr lang="en-US"/>
                  </a:p>
                </c:rich>
              </c:tx>
              <c:dLblPos val="bestFit"/>
              <c:showLegendKey val="0"/>
              <c:showVal val="0"/>
              <c:showCatName val="1"/>
              <c:showSerName val="0"/>
              <c:showPercent val="1"/>
              <c:showBubbleSize val="0"/>
            </c:dLbl>
            <c:dLbl>
              <c:idx val="4"/>
              <c:layout>
                <c:manualLayout>
                  <c:x val="-0.17887281008588482"/>
                  <c:y val="8.607869799407605E-3"/>
                </c:manualLayout>
              </c:layout>
              <c:tx>
                <c:rich>
                  <a:bodyPr/>
                  <a:lstStyle/>
                  <a:p>
                    <a:r>
                      <a:rPr lang="en-US" smtClean="0"/>
                      <a:t>Open</a:t>
                    </a:r>
                    <a:r>
                      <a:rPr lang="en-US" baseline="0" smtClean="0"/>
                      <a:t> Competition</a:t>
                    </a:r>
                    <a:r>
                      <a:rPr lang="en-US" dirty="0"/>
                      <a:t>
49%</a:t>
                    </a:r>
                  </a:p>
                </c:rich>
              </c:tx>
              <c:dLblPos val="bestFit"/>
              <c:showLegendKey val="0"/>
              <c:showVal val="0"/>
              <c:showCatName val="1"/>
              <c:showSerName val="0"/>
              <c:showPercent val="1"/>
              <c:showBubbleSize val="0"/>
            </c:dLbl>
            <c:dLblPos val="bestFit"/>
            <c:showLegendKey val="0"/>
            <c:showVal val="0"/>
            <c:showCatName val="1"/>
            <c:showSerName val="0"/>
            <c:showPercent val="1"/>
            <c:showBubbleSize val="0"/>
            <c:showLeaderLines val="1"/>
          </c:dLbls>
          <c:cat>
            <c:strRef>
              <c:f>Sheet1!$A$2:$A$5</c:f>
              <c:strCache>
                <c:ptCount val="4"/>
                <c:pt idx="0">
                  <c:v>Sole Source</c:v>
                </c:pt>
                <c:pt idx="1">
                  <c:v>Competitive</c:v>
                </c:pt>
                <c:pt idx="2">
                  <c:v>Large Business</c:v>
                </c:pt>
                <c:pt idx="3">
                  <c:v>Small Business</c:v>
                </c:pt>
              </c:strCache>
            </c:strRef>
          </c:cat>
          <c:val>
            <c:numRef>
              <c:f>Sheet1!$B$2:$B$5</c:f>
              <c:numCache>
                <c:formatCode>General</c:formatCode>
                <c:ptCount val="4"/>
                <c:pt idx="0">
                  <c:v>51.12</c:v>
                </c:pt>
                <c:pt idx="2">
                  <c:v>38.19</c:v>
                </c:pt>
                <c:pt idx="3">
                  <c:v>10.69</c:v>
                </c:pt>
              </c:numCache>
            </c:numRef>
          </c:val>
        </c:ser>
        <c:dLbls>
          <c:dLblPos val="bestFit"/>
          <c:showLegendKey val="0"/>
          <c:showVal val="0"/>
          <c:showCatName val="1"/>
          <c:showSerName val="0"/>
          <c:showPercent val="1"/>
          <c:showBubbleSize val="0"/>
          <c:showLeaderLines val="1"/>
        </c:dLbls>
        <c:gapWidth val="100"/>
        <c:secondPieSize val="75"/>
        <c:serLines/>
      </c:of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dLbls>
          <c:showLegendKey val="0"/>
          <c:showVal val="0"/>
          <c:showCatName val="1"/>
          <c:showSerName val="0"/>
          <c:showPercent val="1"/>
          <c:showBubbleSize val="0"/>
          <c:showLeaderLines val="1"/>
        </c:dLbls>
      </c:pie3D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40"/>
      <c:rotY val="165"/>
      <c:rAngAx val="0"/>
      <c:perspective val="30"/>
    </c:view3D>
    <c:floor>
      <c:thickness val="0"/>
    </c:floor>
    <c:sideWall>
      <c:thickness val="0"/>
    </c:sideWall>
    <c:backWall>
      <c:thickness val="0"/>
    </c:backWall>
    <c:plotArea>
      <c:layout>
        <c:manualLayout>
          <c:layoutTarget val="inner"/>
          <c:xMode val="edge"/>
          <c:yMode val="edge"/>
          <c:x val="6.3063063063063057E-2"/>
          <c:y val="2.8560903474744187E-2"/>
          <c:w val="0.8553354141543118"/>
          <c:h val="0.82616977164432204"/>
        </c:manualLayout>
      </c:layout>
      <c:pie3DChart>
        <c:varyColors val="1"/>
        <c:ser>
          <c:idx val="0"/>
          <c:order val="0"/>
          <c:dPt>
            <c:idx val="1"/>
            <c:bubble3D val="0"/>
            <c:spPr>
              <a:solidFill>
                <a:schemeClr val="accent1">
                  <a:lumMod val="60000"/>
                  <a:lumOff val="40000"/>
                </a:schemeClr>
              </a:solidFill>
            </c:spPr>
          </c:dPt>
          <c:dPt>
            <c:idx val="2"/>
            <c:bubble3D val="0"/>
            <c:spPr>
              <a:solidFill>
                <a:srgbClr val="FFC000"/>
              </a:solidFill>
            </c:spPr>
          </c:dPt>
          <c:dPt>
            <c:idx val="3"/>
            <c:bubble3D val="0"/>
            <c:spPr>
              <a:solidFill>
                <a:srgbClr val="C00000"/>
              </a:solidFill>
            </c:spPr>
          </c:dPt>
          <c:dLbls>
            <c:dLbl>
              <c:idx val="0"/>
              <c:layout>
                <c:manualLayout>
                  <c:x val="0.21717895060414749"/>
                  <c:y val="-0.10357309518407048"/>
                </c:manualLayout>
              </c:layout>
              <c:showLegendKey val="0"/>
              <c:showVal val="1"/>
              <c:showCatName val="1"/>
              <c:showSerName val="0"/>
              <c:showPercent val="1"/>
              <c:showBubbleSize val="0"/>
            </c:dLbl>
            <c:dLbl>
              <c:idx val="1"/>
              <c:layout>
                <c:manualLayout>
                  <c:x val="-0.22302251069967605"/>
                  <c:y val="0.11774603025100715"/>
                </c:manualLayout>
              </c:layout>
              <c:spPr/>
              <c:txPr>
                <a:bodyPr/>
                <a:lstStyle/>
                <a:p>
                  <a:pPr>
                    <a:defRPr sz="1400" b="1" i="0">
                      <a:solidFill>
                        <a:schemeClr val="tx1"/>
                      </a:solidFill>
                    </a:defRPr>
                  </a:pPr>
                  <a:endParaRPr lang="en-US"/>
                </a:p>
              </c:txPr>
              <c:showLegendKey val="0"/>
              <c:showVal val="1"/>
              <c:showCatName val="1"/>
              <c:showSerName val="0"/>
              <c:showPercent val="1"/>
              <c:showBubbleSize val="0"/>
            </c:dLbl>
            <c:dLbl>
              <c:idx val="2"/>
              <c:layout>
                <c:manualLayout>
                  <c:x val="0"/>
                  <c:y val="-0.23925699267018477"/>
                </c:manualLayout>
              </c:layout>
              <c:spPr/>
              <c:txPr>
                <a:bodyPr/>
                <a:lstStyle/>
                <a:p>
                  <a:pPr>
                    <a:defRPr sz="1400" b="1" i="0">
                      <a:solidFill>
                        <a:schemeClr val="tx1"/>
                      </a:solidFill>
                    </a:defRPr>
                  </a:pPr>
                  <a:endParaRPr lang="en-US"/>
                </a:p>
              </c:txPr>
              <c:showLegendKey val="0"/>
              <c:showVal val="1"/>
              <c:showCatName val="1"/>
              <c:showSerName val="0"/>
              <c:showPercent val="1"/>
              <c:showBubbleSize val="0"/>
            </c:dLbl>
            <c:dLbl>
              <c:idx val="3"/>
              <c:layout>
                <c:manualLayout>
                  <c:x val="-0.19975041971104962"/>
                  <c:y val="-0.22839440345080836"/>
                </c:manualLayout>
              </c:layout>
              <c:showLegendKey val="0"/>
              <c:showVal val="1"/>
              <c:showCatName val="1"/>
              <c:showSerName val="0"/>
              <c:showPercent val="1"/>
              <c:showBubbleSize val="0"/>
            </c:dLbl>
            <c:txPr>
              <a:bodyPr/>
              <a:lstStyle/>
              <a:p>
                <a:pPr>
                  <a:defRPr sz="1400" b="1" i="0">
                    <a:solidFill>
                      <a:schemeClr val="bg1"/>
                    </a:solidFill>
                  </a:defRPr>
                </a:pPr>
                <a:endParaRPr lang="en-US"/>
              </a:p>
            </c:txPr>
            <c:showLegendKey val="0"/>
            <c:showVal val="1"/>
            <c:showCatName val="1"/>
            <c:showSerName val="0"/>
            <c:showPercent val="1"/>
            <c:showBubbleSize val="0"/>
            <c:showLeaderLines val="1"/>
          </c:dLbls>
          <c:cat>
            <c:strRef>
              <c:f>Reports!$C$55:$C$58</c:f>
              <c:strCache>
                <c:ptCount val="4"/>
                <c:pt idx="0">
                  <c:v>Competitive Services</c:v>
                </c:pt>
                <c:pt idx="1">
                  <c:v>Competitive Supply</c:v>
                </c:pt>
                <c:pt idx="2">
                  <c:v>Sole Source Services</c:v>
                </c:pt>
                <c:pt idx="3">
                  <c:v>Sole Source Supply</c:v>
                </c:pt>
              </c:strCache>
            </c:strRef>
          </c:cat>
          <c:val>
            <c:numRef>
              <c:f>Reports!$D$55:$D$58</c:f>
              <c:numCache>
                <c:formatCode>"$"#,##0.00</c:formatCode>
                <c:ptCount val="4"/>
                <c:pt idx="0">
                  <c:v>503.3</c:v>
                </c:pt>
                <c:pt idx="1">
                  <c:v>249.2</c:v>
                </c:pt>
                <c:pt idx="2">
                  <c:v>8.07</c:v>
                </c:pt>
                <c:pt idx="3">
                  <c:v>165.92</c:v>
                </c:pt>
              </c:numCache>
            </c:numRef>
          </c:val>
        </c:ser>
        <c:ser>
          <c:idx val="1"/>
          <c:order val="1"/>
          <c:cat>
            <c:strRef>
              <c:f>Reports!$C$55:$C$58</c:f>
              <c:strCache>
                <c:ptCount val="4"/>
                <c:pt idx="0">
                  <c:v>Competitive Services</c:v>
                </c:pt>
                <c:pt idx="1">
                  <c:v>Competitive Supply</c:v>
                </c:pt>
                <c:pt idx="2">
                  <c:v>Sole Source Services</c:v>
                </c:pt>
                <c:pt idx="3">
                  <c:v>Sole Source Supply</c:v>
                </c:pt>
              </c:strCache>
            </c:strRef>
          </c:cat>
          <c:val>
            <c:numRef>
              <c:f>Reports!$E$55:$E$58</c:f>
              <c:numCache>
                <c:formatCode>General</c:formatCode>
                <c:ptCount val="4"/>
                <c:pt idx="0">
                  <c:v>14</c:v>
                </c:pt>
                <c:pt idx="1">
                  <c:v>54</c:v>
                </c:pt>
                <c:pt idx="2">
                  <c:v>6</c:v>
                </c:pt>
                <c:pt idx="3">
                  <c:v>24</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userShapes r:id="rId3"/>
</c:chartSpace>
</file>

<file path=ppt/drawings/_rels/drawing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6.png"/></Relationships>
</file>

<file path=ppt/drawings/drawing1.xml><?xml version="1.0" encoding="utf-8"?>
<c:userShapes xmlns:c="http://schemas.openxmlformats.org/drawingml/2006/chart">
  <cdr:relSizeAnchor xmlns:cdr="http://schemas.openxmlformats.org/drawingml/2006/chartDrawing">
    <cdr:from>
      <cdr:x>0.2</cdr:x>
      <cdr:y>0</cdr:y>
    </cdr:from>
    <cdr:to>
      <cdr:x>0.96914</cdr:x>
      <cdr:y>1</cdr:y>
    </cdr:to>
    <cdr:sp macro="" textlink="">
      <cdr:nvSpPr>
        <cdr:cNvPr id="2" name="Rectangle 1"/>
        <cdr:cNvSpPr>
          <a:spLocks xmlns:a="http://schemas.openxmlformats.org/drawingml/2006/main" noChangeArrowheads="1"/>
        </cdr:cNvSpPr>
      </cdr:nvSpPr>
      <cdr:spPr bwMode="auto">
        <a:xfrm xmlns:a="http://schemas.openxmlformats.org/drawingml/2006/main">
          <a:off x="1752600" y="0"/>
          <a:ext cx="6740005" cy="5078313"/>
        </a:xfrm>
        <a:prstGeom xmlns:a="http://schemas.openxmlformats.org/drawingml/2006/main" prst="rect">
          <a:avLst/>
        </a:prstGeom>
        <a:noFill xmlns:a="http://schemas.openxmlformats.org/drawingml/2006/main"/>
        <a:ln xmlns:a="http://schemas.openxmlformats.org/drawingml/2006/main" w="12700">
          <a:noFill/>
          <a:miter lim="800000"/>
          <a:headEnd type="none" w="sm" len="sm"/>
          <a:tailEnd type="none" w="sm" len="sm"/>
        </a:l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744538" lvl="1" indent="-287338">
            <a:lnSpc>
              <a:spcPct val="150000"/>
            </a:lnSpc>
            <a:buSzPct val="115000"/>
            <a:buFont typeface="Arial" pitchFamily="34" charset="0"/>
            <a:buChar char="•"/>
          </a:pPr>
          <a:r>
            <a:rPr lang="en-US" sz="1600" b="1" dirty="0" smtClean="0"/>
            <a:t>Aerospace </a:t>
          </a:r>
          <a:r>
            <a:rPr lang="en-US" sz="1600" b="1" dirty="0"/>
            <a:t>Ground </a:t>
          </a:r>
          <a:r>
            <a:rPr lang="en-US" sz="1600" b="1" dirty="0" smtClean="0"/>
            <a:t>Equipment (AGE)</a:t>
          </a:r>
        </a:p>
        <a:p xmlns:a="http://schemas.openxmlformats.org/drawingml/2006/main">
          <a:pPr marL="744538" lvl="1" indent="-287338">
            <a:lnSpc>
              <a:spcPct val="150000"/>
            </a:lnSpc>
            <a:buSzPct val="115000"/>
            <a:buFont typeface="Arial" pitchFamily="34" charset="0"/>
            <a:buChar char="•"/>
          </a:pPr>
          <a:r>
            <a:rPr lang="en-US" sz="1600" b="1" dirty="0"/>
            <a:t>Basic Expeditionary </a:t>
          </a:r>
          <a:r>
            <a:rPr lang="en-US" sz="1600" b="1" dirty="0" smtClean="0"/>
            <a:t>Airfield Resources </a:t>
          </a:r>
          <a:r>
            <a:rPr lang="en-US" sz="1600" b="1" dirty="0"/>
            <a:t>(BEAR</a:t>
          </a:r>
          <a:r>
            <a:rPr lang="en-US" sz="1600" b="1" dirty="0" smtClean="0"/>
            <a:t>)</a:t>
          </a:r>
        </a:p>
        <a:p xmlns:a="http://schemas.openxmlformats.org/drawingml/2006/main">
          <a:pPr marL="744538" lvl="1" indent="-287338">
            <a:buSzPct val="115000"/>
            <a:buFont typeface="Arial" pitchFamily="34" charset="0"/>
            <a:buChar char="•"/>
          </a:pPr>
          <a:endParaRPr lang="en-US" sz="600" b="1" dirty="0"/>
        </a:p>
        <a:p xmlns:a="http://schemas.openxmlformats.org/drawingml/2006/main">
          <a:pPr marL="744538" lvl="1" indent="-287338">
            <a:buSzPct val="115000"/>
            <a:buFont typeface="Arial" pitchFamily="34" charset="0"/>
            <a:buChar char="•"/>
          </a:pPr>
          <a:r>
            <a:rPr lang="en-US" sz="1600" b="1" dirty="0" smtClean="0"/>
            <a:t>Munitions Material Handling Equipment</a:t>
          </a:r>
          <a:br>
            <a:rPr lang="en-US" sz="1600" b="1" dirty="0" smtClean="0"/>
          </a:br>
          <a:r>
            <a:rPr lang="en-US" sz="1600" b="1" dirty="0" smtClean="0"/>
            <a:t>(MMHE): Trailers, Loaders &amp; Jammers</a:t>
          </a:r>
        </a:p>
        <a:p xmlns:a="http://schemas.openxmlformats.org/drawingml/2006/main">
          <a:pPr lvl="2">
            <a:buSzPct val="115000"/>
          </a:pPr>
          <a:r>
            <a:rPr lang="en-US" sz="1600" b="1" dirty="0" smtClean="0"/>
            <a:t>- </a:t>
          </a:r>
          <a:r>
            <a:rPr lang="en-US" sz="1400" b="1" dirty="0" smtClean="0"/>
            <a:t>Nuclear Certified MMHE     </a:t>
          </a:r>
          <a:endParaRPr lang="en-US" sz="600" b="1" dirty="0" smtClean="0"/>
        </a:p>
        <a:p xmlns:a="http://schemas.openxmlformats.org/drawingml/2006/main">
          <a:pPr marL="744538" lvl="1" indent="-287338">
            <a:lnSpc>
              <a:spcPct val="150000"/>
            </a:lnSpc>
            <a:buSzPct val="115000"/>
            <a:buFont typeface="Arial" pitchFamily="34" charset="0"/>
            <a:buChar char="•"/>
          </a:pPr>
          <a:r>
            <a:rPr lang="en-US" sz="1600" b="1" dirty="0" smtClean="0"/>
            <a:t>Base Support &amp; </a:t>
          </a:r>
          <a:r>
            <a:rPr lang="en-US" sz="1600" b="1" dirty="0" err="1" smtClean="0"/>
            <a:t>Backshop</a:t>
          </a:r>
          <a:r>
            <a:rPr lang="en-US" sz="1600" b="1" dirty="0" smtClean="0"/>
            <a:t> Equipment </a:t>
          </a:r>
        </a:p>
        <a:p xmlns:a="http://schemas.openxmlformats.org/drawingml/2006/main">
          <a:pPr marL="744538" lvl="1" indent="-287338">
            <a:buSzPct val="115000"/>
          </a:pPr>
          <a:endParaRPr lang="en-US" sz="600" b="1" dirty="0"/>
        </a:p>
        <a:p xmlns:a="http://schemas.openxmlformats.org/drawingml/2006/main">
          <a:pPr marL="744538" lvl="1" indent="-287338">
            <a:buSzPct val="115000"/>
            <a:buFont typeface="Arial" pitchFamily="34" charset="0"/>
            <a:buChar char="•"/>
          </a:pPr>
          <a:r>
            <a:rPr lang="en-US" sz="1600" b="1" dirty="0"/>
            <a:t>Fuels Operational Readiness</a:t>
          </a:r>
          <a:br>
            <a:rPr lang="en-US" sz="1600" b="1" dirty="0"/>
          </a:br>
          <a:r>
            <a:rPr lang="en-US" sz="1600" b="1" dirty="0"/>
            <a:t>Capability Equipment (FORCE),</a:t>
          </a:r>
          <a:br>
            <a:rPr lang="en-US" sz="1600" b="1" dirty="0"/>
          </a:br>
          <a:r>
            <a:rPr lang="en-US" sz="1600" b="1" dirty="0"/>
            <a:t>Fuels </a:t>
          </a:r>
          <a:r>
            <a:rPr lang="en-US" sz="1600" b="1" dirty="0" err="1"/>
            <a:t>Mgmt</a:t>
          </a:r>
          <a:r>
            <a:rPr lang="en-US" sz="1600" b="1" dirty="0"/>
            <a:t> </a:t>
          </a:r>
          <a:r>
            <a:rPr lang="en-US" sz="1600" b="1" dirty="0" smtClean="0"/>
            <a:t>SE, </a:t>
          </a:r>
          <a:r>
            <a:rPr lang="en-US" sz="1600" b="1" dirty="0"/>
            <a:t>Bladders &amp; </a:t>
          </a:r>
          <a:r>
            <a:rPr lang="en-US" sz="1600" b="1" dirty="0" smtClean="0"/>
            <a:t>Pumps</a:t>
          </a:r>
        </a:p>
        <a:p xmlns:a="http://schemas.openxmlformats.org/drawingml/2006/main">
          <a:pPr marL="744538" lvl="1" indent="-287338">
            <a:buSzPct val="115000"/>
            <a:buFont typeface="Arial" pitchFamily="34" charset="0"/>
            <a:buChar char="•"/>
          </a:pPr>
          <a:endParaRPr lang="en-US" sz="600" b="1" dirty="0"/>
        </a:p>
        <a:p xmlns:a="http://schemas.openxmlformats.org/drawingml/2006/main">
          <a:pPr marL="744538" lvl="1" indent="-287338">
            <a:buSzPct val="115000"/>
            <a:buFont typeface="Arial" pitchFamily="34" charset="0"/>
            <a:buChar char="•"/>
          </a:pPr>
          <a:r>
            <a:rPr lang="en-US" sz="1600" b="1" dirty="0" smtClean="0"/>
            <a:t>Noise Suppression System, </a:t>
          </a:r>
          <a:r>
            <a:rPr lang="en-US" sz="1600" b="1" dirty="0"/>
            <a:t>Test Cells </a:t>
          </a:r>
          <a:r>
            <a:rPr lang="en-US" sz="1600" b="1" dirty="0" smtClean="0"/>
            <a:t>&amp;</a:t>
          </a:r>
        </a:p>
        <a:p xmlns:a="http://schemas.openxmlformats.org/drawingml/2006/main">
          <a:pPr lvl="1">
            <a:buSzPct val="115000"/>
          </a:pPr>
          <a:r>
            <a:rPr lang="en-US" sz="1600" b="1" dirty="0"/>
            <a:t> </a:t>
          </a:r>
          <a:r>
            <a:rPr lang="en-US" sz="1600" b="1" dirty="0" smtClean="0"/>
            <a:t>    Borescopes </a:t>
          </a:r>
        </a:p>
        <a:p xmlns:a="http://schemas.openxmlformats.org/drawingml/2006/main">
          <a:pPr marL="744538" lvl="1" indent="-287338">
            <a:buSzPct val="115000"/>
          </a:pPr>
          <a:endParaRPr lang="en-US" sz="600" b="1" dirty="0"/>
        </a:p>
        <a:p xmlns:a="http://schemas.openxmlformats.org/drawingml/2006/main">
          <a:pPr marL="744538" lvl="1" indent="-287338">
            <a:buSzPct val="115000"/>
            <a:buFont typeface="Arial" pitchFamily="34" charset="0"/>
            <a:buChar char="•"/>
          </a:pPr>
          <a:r>
            <a:rPr lang="en-US" sz="1600" b="1" dirty="0" smtClean="0"/>
            <a:t>Testers and Common Avionics</a:t>
          </a:r>
        </a:p>
        <a:p xmlns:a="http://schemas.openxmlformats.org/drawingml/2006/main">
          <a:pPr marL="744538" lvl="1" indent="-287338">
            <a:buSzPct val="115000"/>
            <a:buFont typeface="Wingdings" pitchFamily="2" charset="2"/>
            <a:buChar char="Ø"/>
          </a:pPr>
          <a:endParaRPr lang="en-US" sz="600" b="1" dirty="0"/>
        </a:p>
        <a:p xmlns:a="http://schemas.openxmlformats.org/drawingml/2006/main">
          <a:pPr marL="744538" lvl="1" indent="-287338">
            <a:buSzPct val="115000"/>
            <a:buFont typeface="Arial" pitchFamily="34" charset="0"/>
            <a:buChar char="•"/>
          </a:pPr>
          <a:r>
            <a:rPr lang="en-US" sz="1600" b="1" dirty="0"/>
            <a:t>Vehicles (Combat </a:t>
          </a:r>
          <a:r>
            <a:rPr lang="en-US" sz="1600" b="1" dirty="0" smtClean="0"/>
            <a:t>&amp; Non-combat)</a:t>
          </a:r>
        </a:p>
        <a:p xmlns:a="http://schemas.openxmlformats.org/drawingml/2006/main">
          <a:pPr lvl="2">
            <a:buSzPct val="115000"/>
          </a:pPr>
          <a:r>
            <a:rPr lang="en-US" sz="1600" b="1" dirty="0" smtClean="0"/>
            <a:t>- </a:t>
          </a:r>
          <a:r>
            <a:rPr lang="en-US" sz="1400" b="1" dirty="0" smtClean="0"/>
            <a:t>Mine Resistant Ambush Protected (MRAP)</a:t>
          </a:r>
        </a:p>
        <a:p xmlns:a="http://schemas.openxmlformats.org/drawingml/2006/main">
          <a:pPr marL="744538" lvl="1" indent="-287338">
            <a:buSzPct val="115000"/>
            <a:buFont typeface="Wingdings" pitchFamily="2" charset="2"/>
            <a:buChar char="Ø"/>
          </a:pPr>
          <a:endParaRPr lang="en-US" sz="600" b="1" dirty="0"/>
        </a:p>
        <a:p xmlns:a="http://schemas.openxmlformats.org/drawingml/2006/main">
          <a:pPr marL="744538" lvl="1" indent="-287338">
            <a:buSzPct val="115000"/>
            <a:buFont typeface="Arial" pitchFamily="34" charset="0"/>
            <a:buChar char="•"/>
          </a:pPr>
          <a:r>
            <a:rPr lang="en-US" sz="1600" b="1" dirty="0"/>
            <a:t>Loaders, Pallets &amp; </a:t>
          </a:r>
          <a:r>
            <a:rPr lang="en-US" sz="1600" b="1" dirty="0" smtClean="0"/>
            <a:t>Materiel</a:t>
          </a:r>
          <a:br>
            <a:rPr lang="en-US" sz="1600" b="1" dirty="0" smtClean="0"/>
          </a:br>
          <a:r>
            <a:rPr lang="en-US" sz="1600" b="1" dirty="0" smtClean="0">
              <a:latin typeface="+mn-lt"/>
            </a:rPr>
            <a:t>Handling Equipment  </a:t>
          </a:r>
        </a:p>
        <a:p xmlns:a="http://schemas.openxmlformats.org/drawingml/2006/main">
          <a:pPr marL="744538" lvl="1" indent="-287338">
            <a:buSzPct val="115000"/>
          </a:pPr>
          <a:endParaRPr lang="en-US" sz="800" dirty="0">
            <a:latin typeface="+mn-lt"/>
          </a:endParaRPr>
        </a:p>
      </cdr:txBody>
    </cdr:sp>
  </cdr:relSizeAnchor>
  <cdr:relSizeAnchor xmlns:cdr="http://schemas.openxmlformats.org/drawingml/2006/chartDrawing">
    <cdr:from>
      <cdr:x>1.17173E-7</cdr:x>
      <cdr:y>2.01898E-7</cdr:y>
    </cdr:from>
    <cdr:to>
      <cdr:x>0.25893</cdr:x>
      <cdr:y>0.33846</cdr:y>
    </cdr:to>
    <cdr:pic>
      <cdr:nvPicPr>
        <cdr:cNvPr id="3"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 y="1"/>
          <a:ext cx="2209799" cy="1676399"/>
        </a:xfrm>
        <a:prstGeom xmlns:a="http://schemas.openxmlformats.org/drawingml/2006/main" prst="rect">
          <a:avLst/>
        </a:prstGeom>
      </cdr:spPr>
    </cdr:pic>
  </cdr:relSizeAnchor>
  <cdr:relSizeAnchor xmlns:cdr="http://schemas.openxmlformats.org/drawingml/2006/chartDrawing">
    <cdr:from>
      <cdr:x>0.02679</cdr:x>
      <cdr:y>0.38462</cdr:y>
    </cdr:from>
    <cdr:to>
      <cdr:x>0.23214</cdr:x>
      <cdr:y>0.63052</cdr:y>
    </cdr:to>
    <cdr:pic>
      <cdr:nvPicPr>
        <cdr:cNvPr id="4" name="chart"/>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228600" y="1905000"/>
          <a:ext cx="1752599" cy="1217952"/>
        </a:xfrm>
        <a:prstGeom xmlns:a="http://schemas.openxmlformats.org/drawingml/2006/main" prst="rect">
          <a:avLst/>
        </a:prstGeom>
      </cdr:spPr>
    </cdr:pic>
  </cdr:relSizeAnchor>
  <cdr:relSizeAnchor xmlns:cdr="http://schemas.openxmlformats.org/drawingml/2006/chartDrawing">
    <cdr:from>
      <cdr:x>1.14116E-7</cdr:x>
      <cdr:y>0.67213</cdr:y>
    </cdr:from>
    <cdr:to>
      <cdr:x>0.25893</cdr:x>
      <cdr:y>1</cdr:y>
    </cdr:to>
    <cdr:pic>
      <cdr:nvPicPr>
        <cdr:cNvPr id="5" name="chart"/>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1" y="3329066"/>
          <a:ext cx="2268990" cy="1623934"/>
        </a:xfrm>
        <a:prstGeom xmlns:a="http://schemas.openxmlformats.org/drawingml/2006/main" prst="rect">
          <a:avLst/>
        </a:prstGeom>
      </cdr:spPr>
    </cdr:pic>
  </cdr:relSizeAnchor>
  <cdr:relSizeAnchor xmlns:cdr="http://schemas.openxmlformats.org/drawingml/2006/chartDrawing">
    <cdr:from>
      <cdr:x>0.74783</cdr:x>
      <cdr:y>0.16923</cdr:y>
    </cdr:from>
    <cdr:to>
      <cdr:x>1</cdr:x>
      <cdr:y>0.4913</cdr:y>
    </cdr:to>
    <cdr:pic>
      <cdr:nvPicPr>
        <cdr:cNvPr id="6" name="chart"/>
        <cdr:cNvPicPr>
          <a:picLocks xmlns:a="http://schemas.openxmlformats.org/drawingml/2006/main" noChangeAspect="1"/>
        </cdr:cNvPicPr>
      </cdr:nvPicPr>
      <cdr:blipFill>
        <a:blip xmlns:a="http://schemas.openxmlformats.org/drawingml/2006/main" xmlns:r="http://schemas.openxmlformats.org/officeDocument/2006/relationships" r:embed="rId4"/>
        <a:stretch xmlns:a="http://schemas.openxmlformats.org/drawingml/2006/main">
          <a:fillRect/>
        </a:stretch>
      </cdr:blipFill>
      <cdr:spPr>
        <a:xfrm xmlns:a="http://schemas.openxmlformats.org/drawingml/2006/main">
          <a:off x="6553200" y="838200"/>
          <a:ext cx="2209800" cy="1595203"/>
        </a:xfrm>
        <a:prstGeom xmlns:a="http://schemas.openxmlformats.org/drawingml/2006/main" prst="rect">
          <a:avLst/>
        </a:prstGeom>
      </cdr:spPr>
    </cdr:pic>
  </cdr:relSizeAnchor>
  <cdr:relSizeAnchor xmlns:cdr="http://schemas.openxmlformats.org/drawingml/2006/chartDrawing">
    <cdr:from>
      <cdr:x>0.74783</cdr:x>
      <cdr:y>0.52308</cdr:y>
    </cdr:from>
    <cdr:to>
      <cdr:x>0.99836</cdr:x>
      <cdr:y>0.84615</cdr:y>
    </cdr:to>
    <cdr:pic>
      <cdr:nvPicPr>
        <cdr:cNvPr id="7" name="chart"/>
        <cdr:cNvPicPr>
          <a:picLocks xmlns:a="http://schemas.openxmlformats.org/drawingml/2006/main" noChangeAspect="1"/>
        </cdr:cNvPicPr>
      </cdr:nvPicPr>
      <cdr:blipFill>
        <a:blip xmlns:a="http://schemas.openxmlformats.org/drawingml/2006/main" xmlns:r="http://schemas.openxmlformats.org/officeDocument/2006/relationships" r:embed="rId5"/>
        <a:stretch xmlns:a="http://schemas.openxmlformats.org/drawingml/2006/main">
          <a:fillRect/>
        </a:stretch>
      </cdr:blipFill>
      <cdr:spPr>
        <a:xfrm xmlns:a="http://schemas.openxmlformats.org/drawingml/2006/main">
          <a:off x="6553200" y="2590801"/>
          <a:ext cx="2195456" cy="1600200"/>
        </a:xfrm>
        <a:prstGeom xmlns:a="http://schemas.openxmlformats.org/drawingml/2006/main" prst="rect">
          <a:avLst/>
        </a:prstGeom>
      </cdr:spPr>
    </cdr:pic>
  </cdr:relSizeAnchor>
  <cdr:relSizeAnchor xmlns:cdr="http://schemas.openxmlformats.org/drawingml/2006/chartDrawing">
    <cdr:from>
      <cdr:x>0.62609</cdr:x>
      <cdr:y>0.85708</cdr:y>
    </cdr:from>
    <cdr:to>
      <cdr:x>1</cdr:x>
      <cdr:y>1</cdr:y>
    </cdr:to>
    <cdr:sp macro="" textlink="">
      <cdr:nvSpPr>
        <cdr:cNvPr id="8" name="Text Box 9"/>
        <cdr:cNvSpPr txBox="1">
          <a:spLocks xmlns:a="http://schemas.openxmlformats.org/drawingml/2006/main" noChangeArrowheads="1"/>
        </cdr:cNvSpPr>
      </cdr:nvSpPr>
      <cdr:spPr bwMode="auto">
        <a:xfrm xmlns:a="http://schemas.openxmlformats.org/drawingml/2006/main">
          <a:off x="5486400" y="4310423"/>
          <a:ext cx="3276600" cy="71877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spcBef>
              <a:spcPct val="50000"/>
            </a:spcBef>
          </a:pPr>
          <a:r>
            <a:rPr lang="en-US" sz="2000" b="1" i="1" dirty="0" smtClean="0">
              <a:solidFill>
                <a:schemeClr val="accent2">
                  <a:lumMod val="75000"/>
                </a:schemeClr>
              </a:solidFill>
            </a:rPr>
            <a:t>“Making </a:t>
          </a:r>
          <a:r>
            <a:rPr lang="en-US" sz="2000" b="1" i="1" dirty="0">
              <a:solidFill>
                <a:schemeClr val="accent2">
                  <a:lumMod val="75000"/>
                </a:schemeClr>
              </a:solidFill>
            </a:rPr>
            <a:t>every mission </a:t>
          </a:r>
          <a:r>
            <a:rPr lang="en-US" sz="2000" b="1" i="1" dirty="0" smtClean="0">
              <a:solidFill>
                <a:schemeClr val="accent2">
                  <a:lumMod val="75000"/>
                </a:schemeClr>
              </a:solidFill>
            </a:rPr>
            <a:t>&amp; sortie </a:t>
          </a:r>
          <a:r>
            <a:rPr lang="en-US" sz="2000" b="1" i="1" dirty="0">
              <a:solidFill>
                <a:schemeClr val="accent2">
                  <a:lumMod val="75000"/>
                </a:schemeClr>
              </a:solidFill>
            </a:rPr>
            <a:t>possible</a:t>
          </a:r>
          <a:r>
            <a:rPr lang="en-US" sz="2000" b="1" i="1" dirty="0" smtClean="0">
              <a:solidFill>
                <a:schemeClr val="accent2">
                  <a:lumMod val="75000"/>
                </a:schemeClr>
              </a:solidFill>
            </a:rPr>
            <a:t>…”</a:t>
          </a:r>
          <a:endParaRPr lang="en-US" sz="2000" b="1" i="1" dirty="0">
            <a:solidFill>
              <a:schemeClr val="accent2">
                <a:lumMod val="75000"/>
              </a:schemeClr>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0.01689</cdr:x>
      <cdr:y>0.08553</cdr:y>
    </cdr:from>
    <cdr:to>
      <cdr:x>0.21509</cdr:x>
      <cdr:y>0.1574</cdr:y>
    </cdr:to>
    <cdr:sp macro="" textlink="">
      <cdr:nvSpPr>
        <cdr:cNvPr id="2" name="TextBox 1"/>
        <cdr:cNvSpPr txBox="1"/>
      </cdr:nvSpPr>
      <cdr:spPr>
        <a:xfrm xmlns:a="http://schemas.openxmlformats.org/drawingml/2006/main">
          <a:off x="142900" y="439518"/>
          <a:ext cx="1676375" cy="369332"/>
        </a:xfrm>
        <a:prstGeom xmlns:a="http://schemas.openxmlformats.org/drawingml/2006/main" prst="rect">
          <a:avLst/>
        </a:prstGeom>
        <a:solidFill xmlns:a="http://schemas.openxmlformats.org/drawingml/2006/main">
          <a:srgbClr val="FFFF00"/>
        </a:solidFill>
        <a:ln xmlns:a="http://schemas.openxmlformats.org/drawingml/2006/main">
          <a:solidFill>
            <a:schemeClr val="tx1"/>
          </a:solidFill>
        </a:ln>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1800" b="1" dirty="0" smtClean="0">
              <a:solidFill>
                <a:schemeClr val="tx1"/>
              </a:solidFill>
              <a:latin typeface="Arial" panose="020B0604020202020204" pitchFamily="34" charset="0"/>
              <a:cs typeface="Arial" panose="020B0604020202020204" pitchFamily="34" charset="0"/>
            </a:rPr>
            <a:t>FY16 - FY20</a:t>
          </a:r>
        </a:p>
      </cdr:txBody>
    </cdr:sp>
  </cdr:relSizeAnchor>
  <cdr:relSizeAnchor xmlns:cdr="http://schemas.openxmlformats.org/drawingml/2006/chartDrawing">
    <cdr:from>
      <cdr:x>0.79279</cdr:x>
      <cdr:y>0.26293</cdr:y>
    </cdr:from>
    <cdr:to>
      <cdr:x>0.84685</cdr:x>
      <cdr:y>0.3924</cdr:y>
    </cdr:to>
    <cdr:cxnSp macro="">
      <cdr:nvCxnSpPr>
        <cdr:cNvPr id="4" name="Straight Arrow Connector 3"/>
        <cdr:cNvCxnSpPr/>
      </cdr:nvCxnSpPr>
      <cdr:spPr bwMode="auto">
        <a:xfrm xmlns:a="http://schemas.openxmlformats.org/drawingml/2006/main" flipV="1">
          <a:off x="6705576" y="1351121"/>
          <a:ext cx="457224" cy="665320"/>
        </a:xfrm>
        <a:prstGeom xmlns:a="http://schemas.openxmlformats.org/drawingml/2006/main" prst="straightConnector1">
          <a:avLst/>
        </a:prstGeom>
        <a:solidFill xmlns:a="http://schemas.openxmlformats.org/drawingml/2006/main">
          <a:schemeClr val="accent1"/>
        </a:solidFill>
        <a:ln xmlns:a="http://schemas.openxmlformats.org/drawingml/2006/main" w="25400" cap="rnd" cmpd="sng" algn="ctr">
          <a:solidFill>
            <a:schemeClr val="tx1"/>
          </a:solidFill>
          <a:prstDash val="solid"/>
          <a:round/>
          <a:headEnd type="oval" w="med" len="med"/>
          <a:tailEnd type="none"/>
        </a:ln>
        <a:effectLst xmlns:a="http://schemas.openxmlformats.org/drawingml/2006/main"/>
      </cdr:spPr>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0474"/>
          </a:xfrm>
          <a:prstGeom prst="rect">
            <a:avLst/>
          </a:prstGeom>
        </p:spPr>
        <p:txBody>
          <a:bodyPr vert="horz" lIns="96321" tIns="48161" rIns="96321" bIns="48161" rtlCol="0"/>
          <a:lstStyle>
            <a:lvl1pPr algn="l">
              <a:defRPr sz="1200"/>
            </a:lvl1pPr>
          </a:lstStyle>
          <a:p>
            <a:endParaRPr lang="en-US"/>
          </a:p>
        </p:txBody>
      </p:sp>
      <p:sp>
        <p:nvSpPr>
          <p:cNvPr id="3" name="Date Placeholder 2"/>
          <p:cNvSpPr>
            <a:spLocks noGrp="1"/>
          </p:cNvSpPr>
          <p:nvPr>
            <p:ph type="dt" sz="quarter" idx="1"/>
          </p:nvPr>
        </p:nvSpPr>
        <p:spPr>
          <a:xfrm>
            <a:off x="4143587" y="2"/>
            <a:ext cx="3169920" cy="480474"/>
          </a:xfrm>
          <a:prstGeom prst="rect">
            <a:avLst/>
          </a:prstGeom>
        </p:spPr>
        <p:txBody>
          <a:bodyPr vert="horz" lIns="96321" tIns="48161" rIns="96321" bIns="48161" rtlCol="0"/>
          <a:lstStyle>
            <a:lvl1pPr algn="r">
              <a:defRPr sz="1200"/>
            </a:lvl1pPr>
          </a:lstStyle>
          <a:p>
            <a:fld id="{B98834CF-020A-4B4C-BE44-9B212EFE04A9}" type="datetimeFigureOut">
              <a:rPr lang="en-US" smtClean="0"/>
              <a:pPr/>
              <a:t>3/21/2016</a:t>
            </a:fld>
            <a:endParaRPr lang="en-US"/>
          </a:p>
        </p:txBody>
      </p:sp>
      <p:sp>
        <p:nvSpPr>
          <p:cNvPr id="4" name="Footer Placeholder 3"/>
          <p:cNvSpPr>
            <a:spLocks noGrp="1"/>
          </p:cNvSpPr>
          <p:nvPr>
            <p:ph type="ftr" sz="quarter" idx="2"/>
          </p:nvPr>
        </p:nvSpPr>
        <p:spPr>
          <a:xfrm>
            <a:off x="0" y="9119070"/>
            <a:ext cx="3169920" cy="480474"/>
          </a:xfrm>
          <a:prstGeom prst="rect">
            <a:avLst/>
          </a:prstGeom>
        </p:spPr>
        <p:txBody>
          <a:bodyPr vert="horz" lIns="96321" tIns="48161" rIns="96321" bIns="48161"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070"/>
            <a:ext cx="3169920" cy="480474"/>
          </a:xfrm>
          <a:prstGeom prst="rect">
            <a:avLst/>
          </a:prstGeom>
        </p:spPr>
        <p:txBody>
          <a:bodyPr vert="horz" lIns="96321" tIns="48161" rIns="96321" bIns="48161" rtlCol="0" anchor="b"/>
          <a:lstStyle>
            <a:lvl1pPr algn="r">
              <a:defRPr sz="1200"/>
            </a:lvl1pPr>
          </a:lstStyle>
          <a:p>
            <a:fld id="{BAD198CB-3B00-496C-887C-BE602073572B}" type="slidenum">
              <a:rPr lang="en-US" smtClean="0"/>
              <a:pPr/>
              <a:t>‹#›</a:t>
            </a:fld>
            <a:endParaRPr lang="en-US"/>
          </a:p>
        </p:txBody>
      </p:sp>
    </p:spTree>
    <p:extLst>
      <p:ext uri="{BB962C8B-B14F-4D97-AF65-F5344CB8AC3E}">
        <p14:creationId xmlns:p14="http://schemas.microsoft.com/office/powerpoint/2010/main" val="1615098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8" tIns="48325" rIns="96648" bIns="48325"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48" tIns="48325" rIns="96648" bIns="48325" rtlCol="0"/>
          <a:lstStyle>
            <a:lvl1pPr algn="r">
              <a:defRPr sz="1200"/>
            </a:lvl1pPr>
          </a:lstStyle>
          <a:p>
            <a:fld id="{366CA386-5847-4356-ACBE-73201FC6C366}" type="datetimeFigureOut">
              <a:rPr lang="en-US" smtClean="0"/>
              <a:pPr/>
              <a:t>3/21/2016</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48" tIns="48325" rIns="96648" bIns="48325"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48" tIns="48325" rIns="96648" bIns="4832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48" tIns="48325" rIns="96648" bIns="48325"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8" tIns="48325" rIns="96648" bIns="48325" rtlCol="0" anchor="b"/>
          <a:lstStyle>
            <a:lvl1pPr algn="r">
              <a:defRPr sz="1200"/>
            </a:lvl1pPr>
          </a:lstStyle>
          <a:p>
            <a:fld id="{A218669B-FF44-40D4-A026-1A82B399267F}" type="slidenum">
              <a:rPr lang="en-US" smtClean="0"/>
              <a:pPr/>
              <a:t>‹#›</a:t>
            </a:fld>
            <a:endParaRPr lang="en-US"/>
          </a:p>
        </p:txBody>
      </p:sp>
    </p:spTree>
    <p:extLst>
      <p:ext uri="{BB962C8B-B14F-4D97-AF65-F5344CB8AC3E}">
        <p14:creationId xmlns:p14="http://schemas.microsoft.com/office/powerpoint/2010/main" val="326260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p:cNvSpPr>
            <a:spLocks noGrp="1" noRot="1" noChangeAspect="1"/>
          </p:cNvSpPr>
          <p:nvPr>
            <p:ph type="sldImg"/>
          </p:nvPr>
        </p:nvSpPr>
        <p:spPr bwMode="auto">
          <a:noFill/>
          <a:ln>
            <a:solidFill>
              <a:srgbClr val="000000"/>
            </a:solidFill>
            <a:miter lim="800000"/>
            <a:headEnd/>
            <a:tailEnd/>
          </a:ln>
        </p:spPr>
      </p:sp>
      <p:sp>
        <p:nvSpPr>
          <p:cNvPr id="2027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02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309A9D-9D2F-4F86-B7AB-F76CC910D97B}" type="slidenum">
              <a:rPr lang="en-US">
                <a:solidFill>
                  <a:prstClr val="black"/>
                </a:solidFill>
              </a:rPr>
              <a:pPr/>
              <a:t>1</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4D239D8-FCCC-4471-A307-D5322AEA5FE6}"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1514958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1"/>
                </a:solidFill>
                <a:latin typeface="Arial" charset="0"/>
              </a:defRPr>
            </a:lvl1pPr>
            <a:lvl2pPr marL="770634" indent="-296397">
              <a:defRPr sz="1500">
                <a:solidFill>
                  <a:schemeClr val="tx1"/>
                </a:solidFill>
                <a:latin typeface="Arial" charset="0"/>
              </a:defRPr>
            </a:lvl2pPr>
            <a:lvl3pPr marL="1185589" indent="-237117">
              <a:defRPr sz="1500">
                <a:solidFill>
                  <a:schemeClr val="tx1"/>
                </a:solidFill>
                <a:latin typeface="Arial" charset="0"/>
              </a:defRPr>
            </a:lvl3pPr>
            <a:lvl4pPr marL="1659826" indent="-237117">
              <a:defRPr sz="1500">
                <a:solidFill>
                  <a:schemeClr val="tx1"/>
                </a:solidFill>
                <a:latin typeface="Arial" charset="0"/>
              </a:defRPr>
            </a:lvl4pPr>
            <a:lvl5pPr marL="2134062" indent="-237117">
              <a:defRPr sz="1500">
                <a:solidFill>
                  <a:schemeClr val="tx1"/>
                </a:solidFill>
                <a:latin typeface="Arial" charset="0"/>
              </a:defRPr>
            </a:lvl5pPr>
            <a:lvl6pPr marL="2608298" indent="-237117" algn="ctr" eaLnBrk="0" fontAlgn="base" hangingPunct="0">
              <a:spcBef>
                <a:spcPct val="0"/>
              </a:spcBef>
              <a:spcAft>
                <a:spcPct val="0"/>
              </a:spcAft>
              <a:defRPr sz="1500">
                <a:solidFill>
                  <a:schemeClr val="tx1"/>
                </a:solidFill>
                <a:latin typeface="Arial" charset="0"/>
              </a:defRPr>
            </a:lvl6pPr>
            <a:lvl7pPr marL="3082533" indent="-237117" algn="ctr" eaLnBrk="0" fontAlgn="base" hangingPunct="0">
              <a:spcBef>
                <a:spcPct val="0"/>
              </a:spcBef>
              <a:spcAft>
                <a:spcPct val="0"/>
              </a:spcAft>
              <a:defRPr sz="1500">
                <a:solidFill>
                  <a:schemeClr val="tx1"/>
                </a:solidFill>
                <a:latin typeface="Arial" charset="0"/>
              </a:defRPr>
            </a:lvl7pPr>
            <a:lvl8pPr marL="3556769" indent="-237117" algn="ctr" eaLnBrk="0" fontAlgn="base" hangingPunct="0">
              <a:spcBef>
                <a:spcPct val="0"/>
              </a:spcBef>
              <a:spcAft>
                <a:spcPct val="0"/>
              </a:spcAft>
              <a:defRPr sz="1500">
                <a:solidFill>
                  <a:schemeClr val="tx1"/>
                </a:solidFill>
                <a:latin typeface="Arial" charset="0"/>
              </a:defRPr>
            </a:lvl8pPr>
            <a:lvl9pPr marL="4031005" indent="-237117" algn="ctr" eaLnBrk="0" fontAlgn="base" hangingPunct="0">
              <a:spcBef>
                <a:spcPct val="0"/>
              </a:spcBef>
              <a:spcAft>
                <a:spcPct val="0"/>
              </a:spcAft>
              <a:defRPr sz="1500">
                <a:solidFill>
                  <a:schemeClr val="tx1"/>
                </a:solidFill>
                <a:latin typeface="Arial" charset="0"/>
              </a:defRPr>
            </a:lvl9pPr>
          </a:lstStyle>
          <a:p>
            <a:fld id="{373EDDDB-6F5B-4DD9-9168-41AFBD5E1E73}" type="slidenum">
              <a:rPr lang="en-US" altLang="en-US" sz="1200">
                <a:solidFill>
                  <a:srgbClr val="000000"/>
                </a:solidFill>
              </a:rPr>
              <a:pPr/>
              <a:t>4</a:t>
            </a:fld>
            <a:endParaRPr lang="en-US" alt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pPr>
              <a:defRPr/>
            </a:pPr>
            <a:fld id="{2D9215C6-F596-4A33-9E4F-99D2D345A4DE}"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710914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pPr>
              <a:defRPr/>
            </a:pPr>
            <a:fld id="{2D9215C6-F596-4A33-9E4F-99D2D345A4DE}"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710914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pPr>
              <a:defRPr/>
            </a:pPr>
            <a:fld id="{2D9215C6-F596-4A33-9E4F-99D2D345A4DE}"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1710914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18669B-FF44-40D4-A026-1A82B399267F}" type="slidenum">
              <a:rPr lang="en-US" smtClean="0"/>
              <a:pPr/>
              <a:t>10</a:t>
            </a:fld>
            <a:endParaRPr lang="en-US"/>
          </a:p>
        </p:txBody>
      </p:sp>
    </p:spTree>
    <p:extLst>
      <p:ext uri="{BB962C8B-B14F-4D97-AF65-F5344CB8AC3E}">
        <p14:creationId xmlns:p14="http://schemas.microsoft.com/office/powerpoint/2010/main" val="14544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6670AFB9-B87F-4FD6-8011-15265B6B9BC7}" type="slidenum">
              <a:rPr lang="en-US" smtClean="0"/>
              <a:pPr/>
              <a:t>15</a:t>
            </a:fld>
            <a:endParaRPr lang="en-US" dirty="0" smtClean="0"/>
          </a:p>
        </p:txBody>
      </p:sp>
      <p:sp>
        <p:nvSpPr>
          <p:cNvPr id="53251" name="Rectangle 2"/>
          <p:cNvSpPr>
            <a:spLocks noGrp="1" noRot="1" noChangeAspect="1" noChangeArrowheads="1" noTextEdit="1"/>
          </p:cNvSpPr>
          <p:nvPr>
            <p:ph type="sldImg"/>
          </p:nvPr>
        </p:nvSpPr>
        <p:spPr>
          <a:xfrm>
            <a:off x="1230313" y="714375"/>
            <a:ext cx="4862512" cy="3646488"/>
          </a:xfrm>
          <a:ln/>
        </p:spPr>
      </p:sp>
      <p:sp>
        <p:nvSpPr>
          <p:cNvPr id="53252" name="Rectangle 3"/>
          <p:cNvSpPr>
            <a:spLocks noChangeArrowheads="1"/>
          </p:cNvSpPr>
          <p:nvPr/>
        </p:nvSpPr>
        <p:spPr bwMode="auto">
          <a:xfrm>
            <a:off x="578131" y="4753055"/>
            <a:ext cx="6266621" cy="4279223"/>
          </a:xfrm>
          <a:prstGeom prst="rect">
            <a:avLst/>
          </a:prstGeom>
          <a:noFill/>
          <a:ln w="9525">
            <a:noFill/>
            <a:miter lim="800000"/>
            <a:headEnd/>
            <a:tailEnd/>
          </a:ln>
        </p:spPr>
        <p:txBody>
          <a:bodyPr lIns="96403" tIns="48202" rIns="96403" bIns="48202"/>
          <a:lstStyle/>
          <a:p>
            <a:pPr>
              <a:spcBef>
                <a:spcPct val="30000"/>
              </a:spcBef>
            </a:pPr>
            <a:r>
              <a:rPr lang="en-US" sz="1000" dirty="0"/>
              <a:t>The </a:t>
            </a:r>
            <a:r>
              <a:rPr lang="en-US" sz="1000" u="sng" dirty="0"/>
              <a:t>Automatic Test Support Group</a:t>
            </a:r>
            <a:r>
              <a:rPr lang="en-US" sz="1000" dirty="0"/>
              <a:t> provides our nation’s war fighters and allies the most combat capable and affordable Automatic Test Systems (ATS) in the world.  They manage and maintain ATS over its life cycle and are responsible for the identification, acquisition, and sustainment of all Air Force common ATS and Test, Measurement, and Diagnostic Equipment (TMDE) supporting USAF, Joint Services, FMS and U.S. Coalition customers as well as the management of 21,000 NSNs</a:t>
            </a:r>
            <a:r>
              <a:rPr lang="en-US" sz="1200" dirty="0"/>
              <a:t>.</a:t>
            </a:r>
          </a:p>
          <a:p>
            <a:pPr>
              <a:spcBef>
                <a:spcPct val="30000"/>
              </a:spcBef>
            </a:pPr>
            <a:endParaRPr lang="en-US" sz="1200" dirty="0"/>
          </a:p>
          <a:p>
            <a:pPr>
              <a:spcBef>
                <a:spcPct val="30000"/>
              </a:spcBef>
            </a:pPr>
            <a:r>
              <a:rPr lang="en-US" sz="1000" dirty="0"/>
              <a:t>The </a:t>
            </a:r>
            <a:r>
              <a:rPr lang="en-US" sz="1000" u="sng" dirty="0"/>
              <a:t>Support Equipment and Vehicles Sustainment Group</a:t>
            </a:r>
            <a:r>
              <a:rPr lang="en-US" sz="1000" dirty="0"/>
              <a:t> provides our nation’s war fighters and allies the most combat capable and affordable support systems in the world.  They ensure maintenance and management of support equipment over its life cycle and are responsible for managing the sustaining all Air Force vehicles, ground support/propulsion support/life support equipment, and Air Force Basic Expeditionary Airfield Resources (BEAR).  They are responsible for the management of 42,072 equipment NSNs and 10,000 plus; NSNs for spares.  </a:t>
            </a:r>
          </a:p>
          <a:p>
            <a:pPr>
              <a:spcBef>
                <a:spcPct val="30000"/>
              </a:spcBef>
            </a:pPr>
            <a:endParaRPr lang="en-US" sz="1000" dirty="0"/>
          </a:p>
          <a:p>
            <a:pPr>
              <a:spcBef>
                <a:spcPct val="30000"/>
              </a:spcBef>
            </a:pPr>
            <a:r>
              <a:rPr lang="en-US" sz="1000" dirty="0"/>
              <a:t>The </a:t>
            </a:r>
            <a:r>
              <a:rPr lang="en-US" sz="1000" u="sng" dirty="0"/>
              <a:t>Materiel Support Group</a:t>
            </a:r>
            <a:r>
              <a:rPr lang="en-US" sz="1000" dirty="0"/>
              <a:t> provides our nation’s war fighters and allies the most combat capable and affordable logistics support in the world.  The focal point for all matters concerning supply chain management business activities, Commodity Councils, logistics transformation, contract depot maintenance, and logistics data and system support.  Policy, guidance and support are provided for major activities that include logistics management systems, equipment and stock fund item buy and repair requirements, stock fund, management of worldwide inventory levels, end items of equipment, Foreign Military Sales, Contract Repair and management, acquisition, storage, reproduction and distribution of technical data for WNZ managed items.</a:t>
            </a:r>
          </a:p>
          <a:p>
            <a:pPr>
              <a:spcBef>
                <a:spcPct val="30000"/>
              </a:spcBef>
            </a:pPr>
            <a:endParaRPr lang="en-US" sz="1000" dirty="0"/>
          </a:p>
          <a:p>
            <a:pPr>
              <a:spcBef>
                <a:spcPct val="30000"/>
              </a:spcBef>
            </a:pPr>
            <a:endParaRPr lang="en-US" sz="10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E8028C1-3062-435F-93AE-7E1327B710A5}" type="slidenum">
              <a:rPr lang="en-US">
                <a:solidFill>
                  <a:srgbClr val="000000"/>
                </a:solidFill>
              </a:rPr>
              <a:pPr/>
              <a:t>18</a:t>
            </a:fld>
            <a:endParaRPr lang="en-US" dirty="0">
              <a:solidFill>
                <a:srgbClr val="000000"/>
              </a:solidFill>
            </a:endParaRPr>
          </a:p>
        </p:txBody>
      </p:sp>
      <p:sp>
        <p:nvSpPr>
          <p:cNvPr id="2570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7027" name="Rectangle 5"/>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381000" y="6451600"/>
            <a:ext cx="8382000" cy="0"/>
          </a:xfrm>
          <a:prstGeom prst="line">
            <a:avLst/>
          </a:prstGeom>
          <a:noFill/>
          <a:ln w="57150">
            <a:solidFill>
              <a:srgbClr val="0C2D83"/>
            </a:solidFill>
            <a:round/>
            <a:headEnd/>
            <a:tailEnd/>
          </a:ln>
          <a:ex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4" name="Text Box 3"/>
          <p:cNvSpPr txBox="1">
            <a:spLocks noChangeArrowheads="1"/>
          </p:cNvSpPr>
          <p:nvPr/>
        </p:nvSpPr>
        <p:spPr bwMode="auto">
          <a:xfrm>
            <a:off x="1270000" y="1233488"/>
            <a:ext cx="6553200" cy="396875"/>
          </a:xfrm>
          <a:prstGeom prst="rect">
            <a:avLst/>
          </a:prstGeom>
          <a:noFill/>
          <a:ln>
            <a:noFill/>
          </a:ln>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defRPr/>
            </a:pPr>
            <a:r>
              <a:rPr lang="en-US" sz="2000" b="1" i="1" smtClean="0">
                <a:solidFill>
                  <a:srgbClr val="000000"/>
                </a:solidFill>
                <a:latin typeface="Century Schoolbook" pitchFamily="18" charset="0"/>
                <a:cs typeface="Arial" charset="0"/>
              </a:rPr>
              <a:t>I n t e g r i t y  -  S e r v i c e  -  E x c e l l e n c e</a:t>
            </a:r>
          </a:p>
        </p:txBody>
      </p:sp>
      <p:sp>
        <p:nvSpPr>
          <p:cNvPr id="5" name="Line 5"/>
          <p:cNvSpPr>
            <a:spLocks noChangeShapeType="1"/>
          </p:cNvSpPr>
          <p:nvPr/>
        </p:nvSpPr>
        <p:spPr bwMode="auto">
          <a:xfrm>
            <a:off x="381000" y="1231900"/>
            <a:ext cx="8382000" cy="0"/>
          </a:xfrm>
          <a:prstGeom prst="line">
            <a:avLst/>
          </a:prstGeom>
          <a:noFill/>
          <a:ln w="57150">
            <a:solidFill>
              <a:srgbClr val="0C2D83"/>
            </a:solidFill>
            <a:round/>
            <a:headEnd/>
            <a:tailEnd/>
          </a:ln>
          <a:extLst/>
        </p:spPr>
        <p:txBody>
          <a:bodyPr wrap="none" anchor="ctr"/>
          <a:lstStyle/>
          <a:p>
            <a:pPr fontAlgn="base">
              <a:spcBef>
                <a:spcPct val="0"/>
              </a:spcBef>
              <a:spcAft>
                <a:spcPct val="0"/>
              </a:spcAft>
              <a:defRPr/>
            </a:pPr>
            <a:endParaRPr lang="en-US">
              <a:solidFill>
                <a:srgbClr val="000000"/>
              </a:solidFill>
              <a:cs typeface="Arial" charset="0"/>
            </a:endParaRPr>
          </a:p>
        </p:txBody>
      </p:sp>
      <p:pic>
        <p:nvPicPr>
          <p:cNvPr id="6" name="Picture 13" descr="afsymbol"/>
          <p:cNvPicPr>
            <a:picLocks noChangeAspect="1" noChangeArrowheads="1"/>
          </p:cNvPicPr>
          <p:nvPr/>
        </p:nvPicPr>
        <p:blipFill>
          <a:blip r:embed="rId2" cstate="print"/>
          <a:srcRect/>
          <a:stretch>
            <a:fillRect/>
          </a:stretch>
        </p:blipFill>
        <p:spPr bwMode="auto">
          <a:xfrm>
            <a:off x="419100" y="3698875"/>
            <a:ext cx="3305175" cy="2605088"/>
          </a:xfrm>
          <a:prstGeom prst="rect">
            <a:avLst/>
          </a:prstGeom>
          <a:noFill/>
          <a:ln w="9525">
            <a:noFill/>
            <a:miter lim="800000"/>
            <a:headEnd/>
            <a:tailEnd/>
          </a:ln>
        </p:spPr>
      </p:pic>
      <p:sp>
        <p:nvSpPr>
          <p:cNvPr id="7" name="Text Box 14"/>
          <p:cNvSpPr txBox="1">
            <a:spLocks noChangeArrowheads="1"/>
          </p:cNvSpPr>
          <p:nvPr/>
        </p:nvSpPr>
        <p:spPr bwMode="auto">
          <a:xfrm>
            <a:off x="1406525" y="500063"/>
            <a:ext cx="6280150" cy="641350"/>
          </a:xfrm>
          <a:prstGeom prst="rect">
            <a:avLst/>
          </a:prstGeom>
          <a:noFill/>
          <a:ln>
            <a:noFill/>
          </a:ln>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en-US" sz="3600" b="1" i="1" smtClean="0">
                <a:solidFill>
                  <a:srgbClr val="000000"/>
                </a:solidFill>
                <a:cs typeface="Arial" charset="0"/>
              </a:rPr>
              <a:t>Headquarters U.S. Air Force</a:t>
            </a:r>
          </a:p>
        </p:txBody>
      </p:sp>
      <p:sp>
        <p:nvSpPr>
          <p:cNvPr id="50191" name="Rectangle 15"/>
          <p:cNvSpPr>
            <a:spLocks noGrp="1" noChangeArrowheads="1"/>
          </p:cNvSpPr>
          <p:nvPr>
            <p:ph type="ctrTitle"/>
          </p:nvPr>
        </p:nvSpPr>
        <p:spPr>
          <a:xfrm>
            <a:off x="276225" y="1962150"/>
            <a:ext cx="8486775" cy="1600200"/>
          </a:xfrm>
        </p:spPr>
        <p:txBody>
          <a:bodyPr/>
          <a:lstStyle>
            <a:lvl1pPr>
              <a:defRPr sz="4400" i="0"/>
            </a:lvl1pPr>
          </a:lstStyle>
          <a:p>
            <a:r>
              <a:rPr lang="en-US" smtClean="0"/>
              <a:t>Click to edit Master title style</a:t>
            </a:r>
            <a:endParaRPr lang="en-US"/>
          </a:p>
        </p:txBody>
      </p:sp>
      <p:sp>
        <p:nvSpPr>
          <p:cNvPr id="8" name="Rectangle 6"/>
          <p:cNvSpPr>
            <a:spLocks noGrp="1" noChangeArrowheads="1"/>
          </p:cNvSpPr>
          <p:nvPr>
            <p:ph type="dt" sz="half" idx="10"/>
          </p:nvPr>
        </p:nvSpPr>
        <p:spPr/>
        <p:txBody>
          <a:bodyPr/>
          <a:lstStyle>
            <a:lvl1pPr>
              <a:defRPr/>
            </a:lvl1pPr>
          </a:lstStyle>
          <a:p>
            <a:pPr>
              <a:defRPr/>
            </a:pPr>
            <a:fld id="{1B1AF13F-27BB-4113-8FB5-8293B1D75038}" type="datetimeFigureOut">
              <a:rPr lang="en-US"/>
              <a:pPr>
                <a:defRPr/>
              </a:pPr>
              <a:t>3/21/2016</a:t>
            </a:fld>
            <a:endParaRPr lang="en-US"/>
          </a:p>
        </p:txBody>
      </p:sp>
      <p:sp>
        <p:nvSpPr>
          <p:cNvPr id="9" name="Rectangle 7"/>
          <p:cNvSpPr>
            <a:spLocks noGrp="1" noChangeArrowheads="1"/>
          </p:cNvSpPr>
          <p:nvPr>
            <p:ph type="sldNum" sz="quarter" idx="11"/>
          </p:nvPr>
        </p:nvSpPr>
        <p:spPr/>
        <p:txBody>
          <a:bodyPr/>
          <a:lstStyle>
            <a:lvl1pPr>
              <a:defRPr/>
            </a:lvl1pPr>
          </a:lstStyle>
          <a:p>
            <a:pPr>
              <a:defRPr/>
            </a:pPr>
            <a:fld id="{F56D071A-AFC3-4E3F-97CE-D7F097FF919E}" type="slidenum">
              <a:rPr lang="en-US"/>
              <a:pPr>
                <a:defRPr/>
              </a:pPr>
              <a:t>‹#›</a:t>
            </a:fld>
            <a:endParaRPr lang="en-US"/>
          </a:p>
        </p:txBody>
      </p:sp>
    </p:spTree>
    <p:extLst>
      <p:ext uri="{BB962C8B-B14F-4D97-AF65-F5344CB8AC3E}">
        <p14:creationId xmlns:p14="http://schemas.microsoft.com/office/powerpoint/2010/main" val="1625212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7"/>
          <p:cNvSpPr>
            <a:spLocks noGrp="1" noChangeArrowheads="1"/>
          </p:cNvSpPr>
          <p:nvPr>
            <p:ph type="dt" sz="half" idx="10"/>
          </p:nvPr>
        </p:nvSpPr>
        <p:spPr>
          <a:ln/>
        </p:spPr>
        <p:txBody>
          <a:bodyPr/>
          <a:lstStyle>
            <a:lvl1pPr>
              <a:defRPr/>
            </a:lvl1pPr>
          </a:lstStyle>
          <a:p>
            <a:pPr>
              <a:defRPr/>
            </a:pPr>
            <a:fld id="{0E131C77-9E63-4294-8B80-685CFC9399AC}" type="datetimeFigureOut">
              <a:rPr lang="en-US"/>
              <a:pPr>
                <a:defRPr/>
              </a:pPr>
              <a:t>3/21/2016</a:t>
            </a:fld>
            <a:endParaRPr lang="en-US" dirty="0"/>
          </a:p>
        </p:txBody>
      </p:sp>
      <p:sp>
        <p:nvSpPr>
          <p:cNvPr id="5" name="Rectangle 1028"/>
          <p:cNvSpPr>
            <a:spLocks noGrp="1" noChangeArrowheads="1"/>
          </p:cNvSpPr>
          <p:nvPr>
            <p:ph type="sldNum" sz="quarter" idx="11"/>
          </p:nvPr>
        </p:nvSpPr>
        <p:spPr>
          <a:ln/>
        </p:spPr>
        <p:txBody>
          <a:bodyPr/>
          <a:lstStyle>
            <a:lvl1pPr>
              <a:defRPr/>
            </a:lvl1pPr>
          </a:lstStyle>
          <a:p>
            <a:pPr>
              <a:defRPr/>
            </a:pPr>
            <a:fld id="{5F21E723-5DA4-4683-A6CC-A98CB6D5FB2F}" type="slidenum">
              <a:rPr lang="en-US"/>
              <a:pPr>
                <a:defRPr/>
              </a:pPr>
              <a:t>‹#›</a:t>
            </a:fld>
            <a:endParaRPr lang="en-US" dirty="0"/>
          </a:p>
        </p:txBody>
      </p:sp>
    </p:spTree>
    <p:extLst>
      <p:ext uri="{BB962C8B-B14F-4D97-AF65-F5344CB8AC3E}">
        <p14:creationId xmlns:p14="http://schemas.microsoft.com/office/powerpoint/2010/main" val="2800883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5438" y="76200"/>
            <a:ext cx="2132012"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76225" y="76200"/>
            <a:ext cx="6246813"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7"/>
          <p:cNvSpPr>
            <a:spLocks noGrp="1" noChangeArrowheads="1"/>
          </p:cNvSpPr>
          <p:nvPr>
            <p:ph type="dt" sz="half" idx="10"/>
          </p:nvPr>
        </p:nvSpPr>
        <p:spPr>
          <a:ln/>
        </p:spPr>
        <p:txBody>
          <a:bodyPr/>
          <a:lstStyle>
            <a:lvl1pPr>
              <a:defRPr/>
            </a:lvl1pPr>
          </a:lstStyle>
          <a:p>
            <a:pPr>
              <a:defRPr/>
            </a:pPr>
            <a:fld id="{EEF85889-9745-4BAC-AB72-7D39DC267E6A}" type="datetimeFigureOut">
              <a:rPr lang="en-US"/>
              <a:pPr>
                <a:defRPr/>
              </a:pPr>
              <a:t>3/21/2016</a:t>
            </a:fld>
            <a:endParaRPr lang="en-US" dirty="0"/>
          </a:p>
        </p:txBody>
      </p:sp>
      <p:sp>
        <p:nvSpPr>
          <p:cNvPr id="5" name="Rectangle 1028"/>
          <p:cNvSpPr>
            <a:spLocks noGrp="1" noChangeArrowheads="1"/>
          </p:cNvSpPr>
          <p:nvPr>
            <p:ph type="sldNum" sz="quarter" idx="11"/>
          </p:nvPr>
        </p:nvSpPr>
        <p:spPr>
          <a:ln/>
        </p:spPr>
        <p:txBody>
          <a:bodyPr/>
          <a:lstStyle>
            <a:lvl1pPr>
              <a:defRPr/>
            </a:lvl1pPr>
          </a:lstStyle>
          <a:p>
            <a:pPr>
              <a:defRPr/>
            </a:pPr>
            <a:fld id="{4BB87D7C-512F-46DC-A041-D6A4C0BE9916}" type="slidenum">
              <a:rPr lang="en-US"/>
              <a:pPr>
                <a:defRPr/>
              </a:pPr>
              <a:t>‹#›</a:t>
            </a:fld>
            <a:endParaRPr lang="en-US" dirty="0"/>
          </a:p>
        </p:txBody>
      </p:sp>
    </p:spTree>
    <p:extLst>
      <p:ext uri="{BB962C8B-B14F-4D97-AF65-F5344CB8AC3E}">
        <p14:creationId xmlns:p14="http://schemas.microsoft.com/office/powerpoint/2010/main" val="2167808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backup slides">
    <p:spTree>
      <p:nvGrpSpPr>
        <p:cNvPr id="1" name=""/>
        <p:cNvGrpSpPr/>
        <p:nvPr/>
      </p:nvGrpSpPr>
      <p:grpSpPr>
        <a:xfrm>
          <a:off x="0" y="0"/>
          <a:ext cx="0" cy="0"/>
          <a:chOff x="0" y="0"/>
          <a:chExt cx="0" cy="0"/>
        </a:xfrm>
      </p:grpSpPr>
      <p:pic>
        <p:nvPicPr>
          <p:cNvPr id="2" name="Picture 4" descr="ECSS"/>
          <p:cNvPicPr>
            <a:picLocks noChangeAspect="1" noChangeArrowheads="1"/>
          </p:cNvPicPr>
          <p:nvPr/>
        </p:nvPicPr>
        <p:blipFill>
          <a:blip r:embed="rId2" cstate="print"/>
          <a:srcRect/>
          <a:stretch>
            <a:fillRect/>
          </a:stretch>
        </p:blipFill>
        <p:spPr bwMode="auto">
          <a:xfrm>
            <a:off x="180975" y="2125663"/>
            <a:ext cx="8750300" cy="2994025"/>
          </a:xfrm>
          <a:prstGeom prst="rect">
            <a:avLst/>
          </a:prstGeom>
          <a:noFill/>
          <a:ln w="9525">
            <a:noFill/>
            <a:miter lim="800000"/>
            <a:headEnd/>
            <a:tailEnd/>
          </a:ln>
        </p:spPr>
      </p:pic>
      <p:sp>
        <p:nvSpPr>
          <p:cNvPr id="3" name="Rectangle 2"/>
          <p:cNvSpPr>
            <a:spLocks noChangeArrowheads="1"/>
          </p:cNvSpPr>
          <p:nvPr/>
        </p:nvSpPr>
        <p:spPr bwMode="auto">
          <a:xfrm>
            <a:off x="0" y="5033963"/>
            <a:ext cx="9144000" cy="831850"/>
          </a:xfrm>
          <a:prstGeom prst="rect">
            <a:avLst/>
          </a:prstGeom>
          <a:noFill/>
          <a:ln>
            <a:noFill/>
          </a:ln>
          <a:extLst/>
        </p:spPr>
        <p:txBody>
          <a:bodyPr>
            <a:spAutoFit/>
          </a:bodyPr>
          <a:lstStyle/>
          <a:p>
            <a:pPr fontAlgn="base">
              <a:spcBef>
                <a:spcPct val="0"/>
              </a:spcBef>
              <a:spcAft>
                <a:spcPct val="0"/>
              </a:spcAft>
              <a:defRPr/>
            </a:pPr>
            <a:r>
              <a:rPr lang="en-US" sz="4800" i="1">
                <a:solidFill>
                  <a:srgbClr val="00308F"/>
                </a:solidFill>
                <a:cs typeface="Arial" charset="0"/>
              </a:rPr>
              <a:t>BACK UP SLIDES</a:t>
            </a:r>
            <a:endParaRPr lang="en-US" sz="4800">
              <a:solidFill>
                <a:srgbClr val="000000"/>
              </a:solidFill>
              <a:cs typeface="Arial" charset="0"/>
            </a:endParaRPr>
          </a:p>
        </p:txBody>
      </p:sp>
      <p:pic>
        <p:nvPicPr>
          <p:cNvPr id="4" name="Picture 40" descr="AF Logo"/>
          <p:cNvPicPr>
            <a:picLocks noChangeAspect="1" noChangeArrowheads="1"/>
          </p:cNvPicPr>
          <p:nvPr/>
        </p:nvPicPr>
        <p:blipFill>
          <a:blip r:embed="rId3" cstate="print"/>
          <a:srcRect/>
          <a:stretch>
            <a:fillRect/>
          </a:stretch>
        </p:blipFill>
        <p:spPr bwMode="auto">
          <a:xfrm>
            <a:off x="3487738" y="595313"/>
            <a:ext cx="2139950" cy="1839912"/>
          </a:xfrm>
          <a:prstGeom prst="rect">
            <a:avLst/>
          </a:prstGeom>
          <a:noFill/>
          <a:ln w="9525">
            <a:noFill/>
            <a:miter lim="800000"/>
            <a:headEnd/>
            <a:tailEnd/>
          </a:ln>
        </p:spPr>
      </p:pic>
    </p:spTree>
    <p:extLst>
      <p:ext uri="{BB962C8B-B14F-4D97-AF65-F5344CB8AC3E}">
        <p14:creationId xmlns:p14="http://schemas.microsoft.com/office/powerpoint/2010/main" val="839493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p:spPr>
        <p:txBody>
          <a:bodyPr/>
          <a:lstStyle>
            <a:lvl1pPr>
              <a:defRPr/>
            </a:lvl1pPr>
          </a:lstStyle>
          <a:p>
            <a:pPr>
              <a:defRPr/>
            </a:pPr>
            <a:fld id="{C7A69078-D58D-4912-A0A4-3E8C3C7C888B}" type="datetimeFigureOut">
              <a:rPr lang="en-US"/>
              <a:pPr>
                <a:defRPr/>
              </a:pPr>
              <a:t>3/21/2016</a:t>
            </a:fld>
            <a:endParaRPr lang="en-US" dirty="0"/>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r>
              <a:rPr lang="en-US"/>
              <a:t>DRAFT</a:t>
            </a:r>
          </a:p>
        </p:txBody>
      </p:sp>
      <p:sp>
        <p:nvSpPr>
          <p:cNvPr id="4" name="Slide Number Placeholder 5"/>
          <p:cNvSpPr>
            <a:spLocks noGrp="1"/>
          </p:cNvSpPr>
          <p:nvPr>
            <p:ph type="sldNum" sz="quarter" idx="12"/>
          </p:nvPr>
        </p:nvSpPr>
        <p:spPr/>
        <p:txBody>
          <a:bodyPr/>
          <a:lstStyle>
            <a:lvl1pPr>
              <a:defRPr/>
            </a:lvl1pPr>
          </a:lstStyle>
          <a:p>
            <a:pPr>
              <a:defRPr/>
            </a:pPr>
            <a:fld id="{216867C1-F623-483D-B954-BD0BCE7C5F97}" type="slidenum">
              <a:rPr lang="en-US"/>
              <a:pPr>
                <a:defRPr/>
              </a:pPr>
              <a:t>‹#›</a:t>
            </a:fld>
            <a:endParaRPr lang="en-US" dirty="0"/>
          </a:p>
        </p:txBody>
      </p:sp>
    </p:spTree>
    <p:extLst>
      <p:ext uri="{BB962C8B-B14F-4D97-AF65-F5344CB8AC3E}">
        <p14:creationId xmlns:p14="http://schemas.microsoft.com/office/powerpoint/2010/main" val="2022907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81000" y="6451600"/>
            <a:ext cx="8382000" cy="0"/>
          </a:xfrm>
          <a:prstGeom prst="line">
            <a:avLst/>
          </a:prstGeom>
          <a:noFill/>
          <a:ln w="57150">
            <a:solidFill>
              <a:srgbClr val="0C2D83"/>
            </a:solidFill>
            <a:round/>
            <a:headEnd/>
            <a:tailEnd/>
          </a:ln>
          <a:effectLst/>
        </p:spPr>
        <p:txBody>
          <a:bodyPr wrap="none" anchor="ctr"/>
          <a:lstStyle/>
          <a:p>
            <a:pPr algn="ctr" eaLnBrk="0" fontAlgn="base" hangingPunct="0">
              <a:spcBef>
                <a:spcPct val="0"/>
              </a:spcBef>
              <a:spcAft>
                <a:spcPct val="0"/>
              </a:spcAft>
              <a:defRPr/>
            </a:pPr>
            <a:endParaRPr lang="en-US" sz="1400" dirty="0">
              <a:solidFill>
                <a:srgbClr val="000000"/>
              </a:solidFill>
            </a:endParaRPr>
          </a:p>
        </p:txBody>
      </p:sp>
      <p:sp>
        <p:nvSpPr>
          <p:cNvPr id="5" name="Text Box 3"/>
          <p:cNvSpPr txBox="1">
            <a:spLocks noChangeArrowheads="1"/>
          </p:cNvSpPr>
          <p:nvPr/>
        </p:nvSpPr>
        <p:spPr bwMode="auto">
          <a:xfrm>
            <a:off x="1270000" y="1233488"/>
            <a:ext cx="6553200" cy="400050"/>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en-US" sz="2000" b="1" i="1" dirty="0">
                <a:solidFill>
                  <a:srgbClr val="000000"/>
                </a:solidFill>
                <a:latin typeface="Century Schoolbook" pitchFamily="18" charset="0"/>
              </a:rPr>
              <a:t>I n t e g r i t y  -  S e r v i c e  -  E x c e l l e n c e</a:t>
            </a:r>
          </a:p>
        </p:txBody>
      </p:sp>
      <p:sp>
        <p:nvSpPr>
          <p:cNvPr id="6" name="Line 5"/>
          <p:cNvSpPr>
            <a:spLocks noChangeShapeType="1"/>
          </p:cNvSpPr>
          <p:nvPr/>
        </p:nvSpPr>
        <p:spPr bwMode="auto">
          <a:xfrm>
            <a:off x="381000" y="1231900"/>
            <a:ext cx="8382000" cy="0"/>
          </a:xfrm>
          <a:prstGeom prst="line">
            <a:avLst/>
          </a:prstGeom>
          <a:noFill/>
          <a:ln w="57150">
            <a:solidFill>
              <a:srgbClr val="0C2D83"/>
            </a:solidFill>
            <a:round/>
            <a:headEnd/>
            <a:tailEnd/>
          </a:ln>
          <a:effectLst/>
        </p:spPr>
        <p:txBody>
          <a:bodyPr wrap="none" anchor="ctr"/>
          <a:lstStyle/>
          <a:p>
            <a:pPr algn="ctr" eaLnBrk="0" fontAlgn="base" hangingPunct="0">
              <a:spcBef>
                <a:spcPct val="0"/>
              </a:spcBef>
              <a:spcAft>
                <a:spcPct val="0"/>
              </a:spcAft>
              <a:defRPr/>
            </a:pPr>
            <a:endParaRPr lang="en-US" sz="1400" dirty="0">
              <a:solidFill>
                <a:srgbClr val="000000"/>
              </a:solidFill>
            </a:endParaRPr>
          </a:p>
        </p:txBody>
      </p:sp>
      <p:pic>
        <p:nvPicPr>
          <p:cNvPr id="7" name="Picture 13" descr="afsymbol"/>
          <p:cNvPicPr>
            <a:picLocks noChangeAspect="1" noChangeArrowheads="1"/>
          </p:cNvPicPr>
          <p:nvPr/>
        </p:nvPicPr>
        <p:blipFill>
          <a:blip r:embed="rId2" cstate="print"/>
          <a:srcRect/>
          <a:stretch>
            <a:fillRect/>
          </a:stretch>
        </p:blipFill>
        <p:spPr bwMode="auto">
          <a:xfrm>
            <a:off x="419100" y="3698875"/>
            <a:ext cx="3305175" cy="2605088"/>
          </a:xfrm>
          <a:prstGeom prst="rect">
            <a:avLst/>
          </a:prstGeom>
          <a:noFill/>
          <a:ln w="9525">
            <a:noFill/>
            <a:miter lim="800000"/>
            <a:headEnd/>
            <a:tailEnd/>
          </a:ln>
        </p:spPr>
      </p:pic>
      <p:sp>
        <p:nvSpPr>
          <p:cNvPr id="8" name="Text Box 14"/>
          <p:cNvSpPr txBox="1">
            <a:spLocks noChangeArrowheads="1"/>
          </p:cNvSpPr>
          <p:nvPr/>
        </p:nvSpPr>
        <p:spPr bwMode="auto">
          <a:xfrm>
            <a:off x="2096276" y="500063"/>
            <a:ext cx="5637248" cy="58477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defRPr/>
            </a:pPr>
            <a:r>
              <a:rPr lang="en-US" sz="3200" b="1" i="1" dirty="0">
                <a:solidFill>
                  <a:schemeClr val="accent2">
                    <a:lumMod val="50000"/>
                  </a:schemeClr>
                </a:solidFill>
              </a:rPr>
              <a:t>Headquarters U.S. Air Force</a:t>
            </a:r>
          </a:p>
        </p:txBody>
      </p:sp>
      <p:sp>
        <p:nvSpPr>
          <p:cNvPr id="50191" name="Rectangle 15"/>
          <p:cNvSpPr>
            <a:spLocks noGrp="1" noChangeArrowheads="1"/>
          </p:cNvSpPr>
          <p:nvPr>
            <p:ph type="ctrTitle"/>
          </p:nvPr>
        </p:nvSpPr>
        <p:spPr>
          <a:xfrm>
            <a:off x="276226" y="1962150"/>
            <a:ext cx="8486775" cy="1600200"/>
          </a:xfrm>
        </p:spPr>
        <p:txBody>
          <a:bodyPr/>
          <a:lstStyle>
            <a:lvl1pPr>
              <a:defRPr sz="4400" i="0"/>
            </a:lvl1pPr>
          </a:lstStyle>
          <a:p>
            <a:r>
              <a:rPr lang="en-US" dirty="0"/>
              <a:t>Click to edit Master title style</a:t>
            </a:r>
          </a:p>
        </p:txBody>
      </p:sp>
      <p:sp>
        <p:nvSpPr>
          <p:cNvPr id="13" name="Text Placeholder 12"/>
          <p:cNvSpPr>
            <a:spLocks noGrp="1"/>
          </p:cNvSpPr>
          <p:nvPr>
            <p:ph type="body" sz="quarter" idx="12"/>
          </p:nvPr>
        </p:nvSpPr>
        <p:spPr>
          <a:xfrm>
            <a:off x="5105400" y="3962400"/>
            <a:ext cx="3657600" cy="1676400"/>
          </a:xfrm>
        </p:spPr>
        <p:txBody>
          <a:bodyPr/>
          <a:lstStyle>
            <a:lvl1pPr marL="0" indent="0" algn="r">
              <a:buNone/>
              <a:defRPr>
                <a:solidFill>
                  <a:schemeClr val="accent2">
                    <a:lumMod val="50000"/>
                  </a:schemeClr>
                </a:solidFill>
              </a:defRPr>
            </a:lvl1pPr>
          </a:lstStyle>
          <a:p>
            <a:pPr lvl="0"/>
            <a:r>
              <a:rPr lang="en-US" dirty="0" smtClean="0"/>
              <a:t>Click to edit Master text styles</a:t>
            </a:r>
          </a:p>
        </p:txBody>
      </p:sp>
      <p:sp>
        <p:nvSpPr>
          <p:cNvPr id="9" name="Rectangle 6"/>
          <p:cNvSpPr>
            <a:spLocks noGrp="1" noChangeArrowheads="1"/>
          </p:cNvSpPr>
          <p:nvPr>
            <p:ph type="dt" sz="half" idx="13"/>
          </p:nvPr>
        </p:nvSpPr>
        <p:spPr/>
        <p:txBody>
          <a:bodyPr/>
          <a:lstStyle>
            <a:lvl1pPr>
              <a:defRPr smtClean="0"/>
            </a:lvl1pPr>
          </a:lstStyle>
          <a:p>
            <a:pPr>
              <a:defRPr/>
            </a:pPr>
            <a:fld id="{8C2DD9D0-9248-4096-B7D9-57137D6C7B64}" type="datetime1">
              <a:rPr lang="en-US">
                <a:solidFill>
                  <a:prstClr val="black">
                    <a:tint val="75000"/>
                  </a:prstClr>
                </a:solidFill>
              </a:rPr>
              <a:pPr>
                <a:defRPr/>
              </a:pPr>
              <a:t>3/21/2016</a:t>
            </a:fld>
            <a:endParaRPr lang="en-US" dirty="0">
              <a:solidFill>
                <a:prstClr val="black">
                  <a:tint val="75000"/>
                </a:prstClr>
              </a:solidFill>
            </a:endParaRPr>
          </a:p>
        </p:txBody>
      </p:sp>
    </p:spTree>
    <p:extLst>
      <p:ext uri="{BB962C8B-B14F-4D97-AF65-F5344CB8AC3E}">
        <p14:creationId xmlns:p14="http://schemas.microsoft.com/office/powerpoint/2010/main" val="1936010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9" name="Rectangle 1028"/>
          <p:cNvSpPr>
            <a:spLocks noGrp="1" noChangeArrowheads="1"/>
          </p:cNvSpPr>
          <p:nvPr>
            <p:ph type="sldNum" sz="quarter" idx="4"/>
          </p:nvPr>
        </p:nvSpPr>
        <p:spPr bwMode="auto">
          <a:xfrm>
            <a:off x="8691418" y="6553200"/>
            <a:ext cx="452583"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sz="1000" b="0">
                <a:solidFill>
                  <a:srgbClr val="969696"/>
                </a:solidFill>
                <a:latin typeface="Arial" charset="0"/>
                <a:cs typeface="+mn-cs"/>
              </a:defRPr>
            </a:lvl1pPr>
          </a:lstStyle>
          <a:p>
            <a:pPr>
              <a:defRPr/>
            </a:pPr>
            <a:fld id="{2250E641-A26F-4037-A643-BE21E46F520D}" type="slidenum">
              <a:rPr lang="en-US"/>
              <a:pPr>
                <a:defRPr/>
              </a:pPr>
              <a:t>‹#›</a:t>
            </a:fld>
            <a:endParaRPr lang="en-US" dirty="0">
              <a:solidFill>
                <a:srgbClr val="808080"/>
              </a:solidFill>
            </a:endParaRPr>
          </a:p>
        </p:txBody>
      </p:sp>
      <p:sp>
        <p:nvSpPr>
          <p:cNvPr id="4" name="Rectangle 1030"/>
          <p:cNvSpPr>
            <a:spLocks noGrp="1" noChangeArrowheads="1"/>
          </p:cNvSpPr>
          <p:nvPr>
            <p:ph type="title"/>
          </p:nvPr>
        </p:nvSpPr>
        <p:spPr bwMode="auto">
          <a:xfrm>
            <a:off x="1460500" y="25400"/>
            <a:ext cx="6381750" cy="102480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i="1"/>
            </a:lvl1pPr>
          </a:lstStyle>
          <a:p>
            <a:pPr lvl="0"/>
            <a:r>
              <a:rPr lang="en-US" dirty="0" smtClean="0"/>
              <a:t>Click to edit Master title</a:t>
            </a:r>
          </a:p>
        </p:txBody>
      </p:sp>
    </p:spTree>
    <p:extLst>
      <p:ext uri="{BB962C8B-B14F-4D97-AF65-F5344CB8AC3E}">
        <p14:creationId xmlns:p14="http://schemas.microsoft.com/office/powerpoint/2010/main" val="3839000507"/>
      </p:ext>
    </p:extLst>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800"/>
            </a:lvl1pPr>
            <a:lvl2pPr>
              <a:defRPr sz="1600"/>
            </a:lvl2pPr>
            <a:lvl3pPr>
              <a:defRPr sz="14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4" name="Rectangle 1027"/>
          <p:cNvSpPr>
            <a:spLocks noGrp="1" noChangeArrowheads="1"/>
          </p:cNvSpPr>
          <p:nvPr>
            <p:ph type="dt" sz="half" idx="10"/>
          </p:nvPr>
        </p:nvSpPr>
        <p:spPr>
          <a:ln/>
        </p:spPr>
        <p:txBody>
          <a:bodyPr/>
          <a:lstStyle>
            <a:lvl1pPr>
              <a:defRPr/>
            </a:lvl1pPr>
          </a:lstStyle>
          <a:p>
            <a:pPr>
              <a:defRPr/>
            </a:pPr>
            <a:fld id="{450D4C1E-46BE-4351-885C-F547483B11BC}" type="datetimeFigureOut">
              <a:rPr lang="en-US"/>
              <a:pPr>
                <a:defRPr/>
              </a:pPr>
              <a:t>3/21/2016</a:t>
            </a:fld>
            <a:endParaRPr lang="en-US" dirty="0"/>
          </a:p>
        </p:txBody>
      </p:sp>
      <p:sp>
        <p:nvSpPr>
          <p:cNvPr id="5" name="Rectangle 1028"/>
          <p:cNvSpPr>
            <a:spLocks noGrp="1" noChangeArrowheads="1"/>
          </p:cNvSpPr>
          <p:nvPr>
            <p:ph type="sldNum" sz="quarter" idx="11"/>
          </p:nvPr>
        </p:nvSpPr>
        <p:spPr>
          <a:ln/>
        </p:spPr>
        <p:txBody>
          <a:bodyPr/>
          <a:lstStyle>
            <a:lvl1pPr>
              <a:defRPr/>
            </a:lvl1pPr>
          </a:lstStyle>
          <a:p>
            <a:pPr>
              <a:defRPr/>
            </a:pPr>
            <a:fld id="{6D85DE78-8586-40D7-ADF0-4142AC219050}" type="slidenum">
              <a:rPr lang="en-US"/>
              <a:pPr>
                <a:defRPr/>
              </a:pPr>
              <a:t>‹#›</a:t>
            </a:fld>
            <a:endParaRPr lang="en-US" dirty="0"/>
          </a:p>
        </p:txBody>
      </p:sp>
    </p:spTree>
    <p:extLst>
      <p:ext uri="{BB962C8B-B14F-4D97-AF65-F5344CB8AC3E}">
        <p14:creationId xmlns:p14="http://schemas.microsoft.com/office/powerpoint/2010/main" val="2757699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fld id="{1AA4C5F3-69E2-4473-AB40-4108C9167DA1}" type="datetimeFigureOut">
              <a:rPr lang="en-US"/>
              <a:pPr>
                <a:defRPr/>
              </a:pPr>
              <a:t>3/21/2016</a:t>
            </a:fld>
            <a:endParaRPr lang="en-US" dirty="0"/>
          </a:p>
        </p:txBody>
      </p:sp>
      <p:sp>
        <p:nvSpPr>
          <p:cNvPr id="5" name="Rectangle 1028"/>
          <p:cNvSpPr>
            <a:spLocks noGrp="1" noChangeArrowheads="1"/>
          </p:cNvSpPr>
          <p:nvPr>
            <p:ph type="sldNum" sz="quarter" idx="11"/>
          </p:nvPr>
        </p:nvSpPr>
        <p:spPr>
          <a:ln/>
        </p:spPr>
        <p:txBody>
          <a:bodyPr/>
          <a:lstStyle>
            <a:lvl1pPr>
              <a:defRPr/>
            </a:lvl1pPr>
          </a:lstStyle>
          <a:p>
            <a:pPr>
              <a:defRPr/>
            </a:pPr>
            <a:fld id="{187A38C6-5541-4248-BB6E-39883A14AC9F}" type="slidenum">
              <a:rPr lang="en-US"/>
              <a:pPr>
                <a:defRPr/>
              </a:pPr>
              <a:t>‹#›</a:t>
            </a:fld>
            <a:endParaRPr lang="en-US" dirty="0"/>
          </a:p>
        </p:txBody>
      </p:sp>
    </p:spTree>
    <p:extLst>
      <p:ext uri="{BB962C8B-B14F-4D97-AF65-F5344CB8AC3E}">
        <p14:creationId xmlns:p14="http://schemas.microsoft.com/office/powerpoint/2010/main" val="3705084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76225" y="1504950"/>
            <a:ext cx="4122738" cy="4743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1363" y="1504950"/>
            <a:ext cx="4122737" cy="4743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7"/>
          <p:cNvSpPr>
            <a:spLocks noGrp="1" noChangeArrowheads="1"/>
          </p:cNvSpPr>
          <p:nvPr>
            <p:ph type="dt" sz="half" idx="10"/>
          </p:nvPr>
        </p:nvSpPr>
        <p:spPr>
          <a:ln/>
        </p:spPr>
        <p:txBody>
          <a:bodyPr/>
          <a:lstStyle>
            <a:lvl1pPr>
              <a:defRPr/>
            </a:lvl1pPr>
          </a:lstStyle>
          <a:p>
            <a:pPr>
              <a:defRPr/>
            </a:pPr>
            <a:fld id="{8EF1A187-4447-41CA-A526-C92204020C88}" type="datetimeFigureOut">
              <a:rPr lang="en-US"/>
              <a:pPr>
                <a:defRPr/>
              </a:pPr>
              <a:t>3/21/2016</a:t>
            </a:fld>
            <a:endParaRPr lang="en-US" dirty="0"/>
          </a:p>
        </p:txBody>
      </p:sp>
      <p:sp>
        <p:nvSpPr>
          <p:cNvPr id="6" name="Rectangle 1028"/>
          <p:cNvSpPr>
            <a:spLocks noGrp="1" noChangeArrowheads="1"/>
          </p:cNvSpPr>
          <p:nvPr>
            <p:ph type="sldNum" sz="quarter" idx="11"/>
          </p:nvPr>
        </p:nvSpPr>
        <p:spPr>
          <a:ln/>
        </p:spPr>
        <p:txBody>
          <a:bodyPr/>
          <a:lstStyle>
            <a:lvl1pPr>
              <a:defRPr/>
            </a:lvl1pPr>
          </a:lstStyle>
          <a:p>
            <a:pPr>
              <a:defRPr/>
            </a:pPr>
            <a:fld id="{84F94D62-DC34-4BC6-93F8-719B02F2316B}" type="slidenum">
              <a:rPr lang="en-US"/>
              <a:pPr>
                <a:defRPr/>
              </a:pPr>
              <a:t>‹#›</a:t>
            </a:fld>
            <a:endParaRPr lang="en-US" dirty="0"/>
          </a:p>
        </p:txBody>
      </p:sp>
    </p:spTree>
    <p:extLst>
      <p:ext uri="{BB962C8B-B14F-4D97-AF65-F5344CB8AC3E}">
        <p14:creationId xmlns:p14="http://schemas.microsoft.com/office/powerpoint/2010/main" val="10568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7" name="Straight Connector 6"/>
          <p:cNvCxnSpPr>
            <a:stCxn id="2" idx="2"/>
          </p:cNvCxnSpPr>
          <p:nvPr/>
        </p:nvCxnSpPr>
        <p:spPr bwMode="auto">
          <a:xfrm rot="5400000">
            <a:off x="2120107" y="3869531"/>
            <a:ext cx="4903788" cy="3175"/>
          </a:xfrm>
          <a:prstGeom prst="line">
            <a:avLst/>
          </a:prstGeom>
          <a:ln>
            <a:solidFill>
              <a:srgbClr val="00206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bwMode="auto">
          <a:xfrm flipV="1">
            <a:off x="304800" y="3735388"/>
            <a:ext cx="8499475" cy="9525"/>
          </a:xfrm>
          <a:prstGeom prst="line">
            <a:avLst/>
          </a:prstGeom>
          <a:ln>
            <a:solidFill>
              <a:srgbClr val="00206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24296" y="1412755"/>
            <a:ext cx="4040188" cy="2246674"/>
          </a:xfrm>
        </p:spPr>
        <p:txBody>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5" y="1412754"/>
            <a:ext cx="4041775" cy="2246674"/>
          </a:xfrm>
        </p:spPr>
        <p:txBody>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half" idx="12"/>
          </p:nvPr>
        </p:nvSpPr>
        <p:spPr>
          <a:xfrm>
            <a:off x="424296" y="3774642"/>
            <a:ext cx="4040188" cy="2592316"/>
          </a:xfrm>
        </p:spPr>
        <p:txBody>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3"/>
          <p:cNvSpPr>
            <a:spLocks noGrp="1"/>
          </p:cNvSpPr>
          <p:nvPr>
            <p:ph sz="half" idx="13"/>
          </p:nvPr>
        </p:nvSpPr>
        <p:spPr>
          <a:xfrm>
            <a:off x="4645025" y="3774642"/>
            <a:ext cx="4040188" cy="2592316"/>
          </a:xfrm>
        </p:spPr>
        <p:txBody>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1027"/>
          <p:cNvSpPr>
            <a:spLocks noGrp="1" noChangeArrowheads="1"/>
          </p:cNvSpPr>
          <p:nvPr>
            <p:ph type="dt" sz="half" idx="14"/>
          </p:nvPr>
        </p:nvSpPr>
        <p:spPr/>
        <p:txBody>
          <a:bodyPr/>
          <a:lstStyle>
            <a:lvl1pPr>
              <a:defRPr/>
            </a:lvl1pPr>
          </a:lstStyle>
          <a:p>
            <a:pPr>
              <a:defRPr/>
            </a:pPr>
            <a:fld id="{67422FA4-58ED-4F67-A18C-0399C08959BB}" type="datetimeFigureOut">
              <a:rPr lang="en-US"/>
              <a:pPr>
                <a:defRPr/>
              </a:pPr>
              <a:t>3/21/2016</a:t>
            </a:fld>
            <a:endParaRPr lang="en-US"/>
          </a:p>
        </p:txBody>
      </p:sp>
      <p:sp>
        <p:nvSpPr>
          <p:cNvPr id="10" name="Rectangle 1028"/>
          <p:cNvSpPr>
            <a:spLocks noGrp="1" noChangeArrowheads="1"/>
          </p:cNvSpPr>
          <p:nvPr>
            <p:ph type="sldNum" sz="quarter" idx="15"/>
          </p:nvPr>
        </p:nvSpPr>
        <p:spPr/>
        <p:txBody>
          <a:bodyPr/>
          <a:lstStyle>
            <a:lvl1pPr>
              <a:defRPr/>
            </a:lvl1pPr>
          </a:lstStyle>
          <a:p>
            <a:pPr>
              <a:defRPr/>
            </a:pPr>
            <a:fld id="{0BB1A6FB-0037-4FF3-BE31-C453A4A90048}" type="slidenum">
              <a:rPr lang="en-US"/>
              <a:pPr>
                <a:defRPr/>
              </a:pPr>
              <a:t>‹#›</a:t>
            </a:fld>
            <a:endParaRPr lang="en-US"/>
          </a:p>
        </p:txBody>
      </p:sp>
    </p:spTree>
    <p:extLst>
      <p:ext uri="{BB962C8B-B14F-4D97-AF65-F5344CB8AC3E}">
        <p14:creationId xmlns:p14="http://schemas.microsoft.com/office/powerpoint/2010/main" val="2127877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7"/>
          <p:cNvSpPr>
            <a:spLocks noGrp="1" noChangeArrowheads="1"/>
          </p:cNvSpPr>
          <p:nvPr>
            <p:ph type="dt" sz="half" idx="10"/>
          </p:nvPr>
        </p:nvSpPr>
        <p:spPr>
          <a:ln/>
        </p:spPr>
        <p:txBody>
          <a:bodyPr/>
          <a:lstStyle>
            <a:lvl1pPr>
              <a:defRPr/>
            </a:lvl1pPr>
          </a:lstStyle>
          <a:p>
            <a:pPr>
              <a:defRPr/>
            </a:pPr>
            <a:fld id="{F11F0B0D-7058-4613-9449-925181DDEAD2}" type="datetimeFigureOut">
              <a:rPr lang="en-US"/>
              <a:pPr>
                <a:defRPr/>
              </a:pPr>
              <a:t>3/21/2016</a:t>
            </a:fld>
            <a:endParaRPr lang="en-US" dirty="0"/>
          </a:p>
        </p:txBody>
      </p:sp>
      <p:sp>
        <p:nvSpPr>
          <p:cNvPr id="4" name="Rectangle 1028"/>
          <p:cNvSpPr>
            <a:spLocks noGrp="1" noChangeArrowheads="1"/>
          </p:cNvSpPr>
          <p:nvPr>
            <p:ph type="sldNum" sz="quarter" idx="11"/>
          </p:nvPr>
        </p:nvSpPr>
        <p:spPr>
          <a:ln/>
        </p:spPr>
        <p:txBody>
          <a:bodyPr/>
          <a:lstStyle>
            <a:lvl1pPr>
              <a:defRPr/>
            </a:lvl1pPr>
          </a:lstStyle>
          <a:p>
            <a:pPr>
              <a:defRPr/>
            </a:pPr>
            <a:fld id="{14248FBA-7B4B-4CE7-89B1-13E4827A71F6}" type="slidenum">
              <a:rPr lang="en-US"/>
              <a:pPr>
                <a:defRPr/>
              </a:pPr>
              <a:t>‹#›</a:t>
            </a:fld>
            <a:endParaRPr lang="en-US" dirty="0"/>
          </a:p>
        </p:txBody>
      </p:sp>
    </p:spTree>
    <p:extLst>
      <p:ext uri="{BB962C8B-B14F-4D97-AF65-F5344CB8AC3E}">
        <p14:creationId xmlns:p14="http://schemas.microsoft.com/office/powerpoint/2010/main" val="187355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fld id="{C650D17C-DE26-4DA4-BACF-49B3C72124BB}" type="datetimeFigureOut">
              <a:rPr lang="en-US"/>
              <a:pPr>
                <a:defRPr/>
              </a:pPr>
              <a:t>3/21/2016</a:t>
            </a:fld>
            <a:endParaRPr lang="en-US" dirty="0"/>
          </a:p>
        </p:txBody>
      </p:sp>
      <p:sp>
        <p:nvSpPr>
          <p:cNvPr id="3" name="Rectangle 1028"/>
          <p:cNvSpPr>
            <a:spLocks noGrp="1" noChangeArrowheads="1"/>
          </p:cNvSpPr>
          <p:nvPr>
            <p:ph type="sldNum" sz="quarter" idx="11"/>
          </p:nvPr>
        </p:nvSpPr>
        <p:spPr>
          <a:ln/>
        </p:spPr>
        <p:txBody>
          <a:bodyPr/>
          <a:lstStyle>
            <a:lvl1pPr>
              <a:defRPr/>
            </a:lvl1pPr>
          </a:lstStyle>
          <a:p>
            <a:pPr>
              <a:defRPr/>
            </a:pPr>
            <a:fld id="{95782C1C-7489-4182-9C54-C9E00FE9649C}" type="slidenum">
              <a:rPr lang="en-US"/>
              <a:pPr>
                <a:defRPr/>
              </a:pPr>
              <a:t>‹#›</a:t>
            </a:fld>
            <a:endParaRPr lang="en-US" dirty="0"/>
          </a:p>
        </p:txBody>
      </p:sp>
    </p:spTree>
    <p:extLst>
      <p:ext uri="{BB962C8B-B14F-4D97-AF65-F5344CB8AC3E}">
        <p14:creationId xmlns:p14="http://schemas.microsoft.com/office/powerpoint/2010/main" val="1569072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3A3D5765-AB5F-4BA3-A50B-5ED856EF115F}" type="datetimeFigureOut">
              <a:rPr lang="en-US"/>
              <a:pPr>
                <a:defRPr/>
              </a:pPr>
              <a:t>3/21/2016</a:t>
            </a:fld>
            <a:endParaRPr lang="en-US" dirty="0"/>
          </a:p>
        </p:txBody>
      </p:sp>
      <p:sp>
        <p:nvSpPr>
          <p:cNvPr id="6" name="Rectangle 1028"/>
          <p:cNvSpPr>
            <a:spLocks noGrp="1" noChangeArrowheads="1"/>
          </p:cNvSpPr>
          <p:nvPr>
            <p:ph type="sldNum" sz="quarter" idx="11"/>
          </p:nvPr>
        </p:nvSpPr>
        <p:spPr>
          <a:ln/>
        </p:spPr>
        <p:txBody>
          <a:bodyPr/>
          <a:lstStyle>
            <a:lvl1pPr>
              <a:defRPr/>
            </a:lvl1pPr>
          </a:lstStyle>
          <a:p>
            <a:pPr>
              <a:defRPr/>
            </a:pPr>
            <a:fld id="{2C01834F-2413-4024-8088-C8B102A5E382}" type="slidenum">
              <a:rPr lang="en-US"/>
              <a:pPr>
                <a:defRPr/>
              </a:pPr>
              <a:t>‹#›</a:t>
            </a:fld>
            <a:endParaRPr lang="en-US" dirty="0"/>
          </a:p>
        </p:txBody>
      </p:sp>
    </p:spTree>
    <p:extLst>
      <p:ext uri="{BB962C8B-B14F-4D97-AF65-F5344CB8AC3E}">
        <p14:creationId xmlns:p14="http://schemas.microsoft.com/office/powerpoint/2010/main" val="3945831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A6E19723-5CC4-4B3F-AA6C-7F81FB05F77F}" type="datetimeFigureOut">
              <a:rPr lang="en-US"/>
              <a:pPr>
                <a:defRPr/>
              </a:pPr>
              <a:t>3/21/2016</a:t>
            </a:fld>
            <a:endParaRPr lang="en-US" dirty="0"/>
          </a:p>
        </p:txBody>
      </p:sp>
      <p:sp>
        <p:nvSpPr>
          <p:cNvPr id="6" name="Rectangle 1028"/>
          <p:cNvSpPr>
            <a:spLocks noGrp="1" noChangeArrowheads="1"/>
          </p:cNvSpPr>
          <p:nvPr>
            <p:ph type="sldNum" sz="quarter" idx="11"/>
          </p:nvPr>
        </p:nvSpPr>
        <p:spPr>
          <a:ln/>
        </p:spPr>
        <p:txBody>
          <a:bodyPr/>
          <a:lstStyle>
            <a:lvl1pPr>
              <a:defRPr/>
            </a:lvl1pPr>
          </a:lstStyle>
          <a:p>
            <a:pPr>
              <a:defRPr/>
            </a:pPr>
            <a:fld id="{EFD6412E-D3D5-40CE-A4D1-01256CAD28E7}" type="slidenum">
              <a:rPr lang="en-US"/>
              <a:pPr>
                <a:defRPr/>
              </a:pPr>
              <a:t>‹#›</a:t>
            </a:fld>
            <a:endParaRPr lang="en-US" dirty="0"/>
          </a:p>
        </p:txBody>
      </p:sp>
    </p:spTree>
    <p:extLst>
      <p:ext uri="{BB962C8B-B14F-4D97-AF65-F5344CB8AC3E}">
        <p14:creationId xmlns:p14="http://schemas.microsoft.com/office/powerpoint/2010/main" val="1418149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9155" name="Rectangle 1027"/>
          <p:cNvSpPr>
            <a:spLocks noGrp="1" noChangeArrowheads="1"/>
          </p:cNvSpPr>
          <p:nvPr>
            <p:ph type="dt" sz="half" idx="2"/>
          </p:nvPr>
        </p:nvSpPr>
        <p:spPr bwMode="auto">
          <a:xfrm>
            <a:off x="0" y="6524625"/>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000">
                <a:solidFill>
                  <a:srgbClr val="969696"/>
                </a:solidFill>
                <a:latin typeface="Arial" pitchFamily="34" charset="0"/>
                <a:cs typeface="+mn-cs"/>
              </a:defRPr>
            </a:lvl1pPr>
          </a:lstStyle>
          <a:p>
            <a:pPr>
              <a:defRPr/>
            </a:pPr>
            <a:fld id="{E769E6F8-D764-4B50-A8AE-7F58E3EA4DD1}" type="datetimeFigureOut">
              <a:rPr lang="en-US"/>
              <a:pPr>
                <a:defRPr/>
              </a:pPr>
              <a:t>3/21/2016</a:t>
            </a:fld>
            <a:endParaRPr lang="en-US" dirty="0"/>
          </a:p>
        </p:txBody>
      </p:sp>
      <p:sp>
        <p:nvSpPr>
          <p:cNvPr id="49156" name="Rectangle 1028"/>
          <p:cNvSpPr>
            <a:spLocks noGrp="1" noChangeArrowheads="1"/>
          </p:cNvSpPr>
          <p:nvPr>
            <p:ph type="sldNum" sz="quarter" idx="4"/>
          </p:nvPr>
        </p:nvSpPr>
        <p:spPr bwMode="auto">
          <a:xfrm>
            <a:off x="7988300" y="6524625"/>
            <a:ext cx="1143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000">
                <a:solidFill>
                  <a:srgbClr val="969696"/>
                </a:solidFill>
                <a:latin typeface="Arial" pitchFamily="34" charset="0"/>
                <a:cs typeface="+mn-cs"/>
              </a:defRPr>
            </a:lvl1pPr>
          </a:lstStyle>
          <a:p>
            <a:pPr>
              <a:defRPr/>
            </a:pPr>
            <a:fld id="{73568542-6A7E-482C-AA44-70704B732A9A}" type="slidenum">
              <a:rPr lang="en-US"/>
              <a:pPr>
                <a:defRPr/>
              </a:pPr>
              <a:t>‹#›</a:t>
            </a:fld>
            <a:endParaRPr lang="en-US" dirty="0"/>
          </a:p>
        </p:txBody>
      </p:sp>
      <p:sp>
        <p:nvSpPr>
          <p:cNvPr id="1028" name="Text Box 1029"/>
          <p:cNvSpPr txBox="1">
            <a:spLocks noChangeArrowheads="1"/>
          </p:cNvSpPr>
          <p:nvPr/>
        </p:nvSpPr>
        <p:spPr bwMode="auto">
          <a:xfrm>
            <a:off x="1295400" y="6491288"/>
            <a:ext cx="6553200" cy="336550"/>
          </a:xfrm>
          <a:prstGeom prst="rect">
            <a:avLst/>
          </a:prstGeom>
          <a:noFill/>
          <a:ln>
            <a:noFill/>
          </a:ln>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fontAlgn="base">
              <a:spcBef>
                <a:spcPct val="50000"/>
              </a:spcBef>
              <a:spcAft>
                <a:spcPct val="0"/>
              </a:spcAft>
              <a:defRPr/>
            </a:pPr>
            <a:r>
              <a:rPr lang="en-US" sz="1600" b="1" i="1" dirty="0" smtClean="0">
                <a:solidFill>
                  <a:srgbClr val="000000"/>
                </a:solidFill>
                <a:latin typeface="Century Schoolbook" pitchFamily="18" charset="0"/>
                <a:cs typeface="Arial" charset="0"/>
              </a:rPr>
              <a:t>I n t e g r i t y  -  S e r v i c e  -  E x c e l </a:t>
            </a:r>
            <a:r>
              <a:rPr lang="en-US" sz="1600" b="1" i="1" dirty="0" err="1" smtClean="0">
                <a:solidFill>
                  <a:srgbClr val="000000"/>
                </a:solidFill>
                <a:latin typeface="Century Schoolbook" pitchFamily="18" charset="0"/>
                <a:cs typeface="Arial" charset="0"/>
              </a:rPr>
              <a:t>l</a:t>
            </a:r>
            <a:r>
              <a:rPr lang="en-US" sz="1600" b="1" i="1" dirty="0" smtClean="0">
                <a:solidFill>
                  <a:srgbClr val="000000"/>
                </a:solidFill>
                <a:latin typeface="Century Schoolbook" pitchFamily="18" charset="0"/>
                <a:cs typeface="Arial" charset="0"/>
              </a:rPr>
              <a:t> e n c e</a:t>
            </a:r>
          </a:p>
        </p:txBody>
      </p:sp>
      <p:sp>
        <p:nvSpPr>
          <p:cNvPr id="27653" name="Rectangle 1030"/>
          <p:cNvSpPr>
            <a:spLocks noGrp="1" noChangeArrowheads="1"/>
          </p:cNvSpPr>
          <p:nvPr>
            <p:ph type="title"/>
          </p:nvPr>
        </p:nvSpPr>
        <p:spPr bwMode="auto">
          <a:xfrm>
            <a:off x="1663700" y="76200"/>
            <a:ext cx="71437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0" name="Line 1035"/>
          <p:cNvSpPr>
            <a:spLocks noChangeShapeType="1"/>
          </p:cNvSpPr>
          <p:nvPr/>
        </p:nvSpPr>
        <p:spPr bwMode="auto">
          <a:xfrm>
            <a:off x="381000" y="6451600"/>
            <a:ext cx="8382000" cy="0"/>
          </a:xfrm>
          <a:prstGeom prst="line">
            <a:avLst/>
          </a:prstGeom>
          <a:noFill/>
          <a:ln w="57150">
            <a:solidFill>
              <a:srgbClr val="0C2D83"/>
            </a:solidFill>
            <a:round/>
            <a:headEnd/>
            <a:tailEnd/>
          </a:ln>
          <a:ex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1031" name="Line 1036"/>
          <p:cNvSpPr>
            <a:spLocks noChangeShapeType="1"/>
          </p:cNvSpPr>
          <p:nvPr/>
        </p:nvSpPr>
        <p:spPr bwMode="auto">
          <a:xfrm>
            <a:off x="381000" y="1231900"/>
            <a:ext cx="8382000" cy="0"/>
          </a:xfrm>
          <a:prstGeom prst="line">
            <a:avLst/>
          </a:prstGeom>
          <a:noFill/>
          <a:ln w="57150">
            <a:solidFill>
              <a:srgbClr val="0C2D83"/>
            </a:solidFill>
            <a:round/>
            <a:headEnd/>
            <a:tailEnd/>
          </a:ln>
          <a:extLst/>
        </p:spPr>
        <p:txBody>
          <a:bodyPr wrap="none" anchor="ctr"/>
          <a:lstStyle/>
          <a:p>
            <a:pPr fontAlgn="base">
              <a:spcBef>
                <a:spcPct val="0"/>
              </a:spcBef>
              <a:spcAft>
                <a:spcPct val="0"/>
              </a:spcAft>
              <a:defRPr/>
            </a:pPr>
            <a:endParaRPr lang="en-US">
              <a:solidFill>
                <a:srgbClr val="000000"/>
              </a:solidFill>
              <a:cs typeface="Arial" charset="0"/>
            </a:endParaRPr>
          </a:p>
        </p:txBody>
      </p:sp>
      <p:pic>
        <p:nvPicPr>
          <p:cNvPr id="27656" name="Picture 1037" descr="afsymbol"/>
          <p:cNvPicPr>
            <a:picLocks noChangeAspect="1" noChangeArrowheads="1"/>
          </p:cNvPicPr>
          <p:nvPr/>
        </p:nvPicPr>
        <p:blipFill>
          <a:blip r:embed="rId17" cstate="print"/>
          <a:srcRect/>
          <a:stretch>
            <a:fillRect/>
          </a:stretch>
        </p:blipFill>
        <p:spPr bwMode="auto">
          <a:xfrm>
            <a:off x="392113" y="90488"/>
            <a:ext cx="1346200" cy="1062037"/>
          </a:xfrm>
          <a:prstGeom prst="rect">
            <a:avLst/>
          </a:prstGeom>
          <a:noFill/>
          <a:ln w="9525">
            <a:noFill/>
            <a:miter lim="800000"/>
            <a:headEnd/>
            <a:tailEnd/>
          </a:ln>
        </p:spPr>
      </p:pic>
      <p:sp>
        <p:nvSpPr>
          <p:cNvPr id="27657" name="Rectangle 1040"/>
          <p:cNvSpPr>
            <a:spLocks noGrp="1" noChangeArrowheads="1"/>
          </p:cNvSpPr>
          <p:nvPr>
            <p:ph type="body" idx="1"/>
          </p:nvPr>
        </p:nvSpPr>
        <p:spPr bwMode="auto">
          <a:xfrm>
            <a:off x="276225" y="1504950"/>
            <a:ext cx="8397875" cy="4743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0"/>
            <a:r>
              <a:rPr lang="en-US" smtClean="0"/>
              <a:t>2nd Bullet</a:t>
            </a:r>
          </a:p>
        </p:txBody>
      </p:sp>
    </p:spTree>
    <p:extLst>
      <p:ext uri="{BB962C8B-B14F-4D97-AF65-F5344CB8AC3E}">
        <p14:creationId xmlns:p14="http://schemas.microsoft.com/office/powerpoint/2010/main" val="129922549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4" r:id="rId14"/>
    <p:sldLayoutId id="2147483715" r:id="rId15"/>
  </p:sldLayoutIdLst>
  <p:txStyles>
    <p:title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pitchFamily="34" charset="0"/>
        </a:defRPr>
      </a:lvl2pPr>
      <a:lvl3pPr algn="r" rtl="0" eaLnBrk="0" fontAlgn="base" hangingPunct="0">
        <a:spcBef>
          <a:spcPct val="0"/>
        </a:spcBef>
        <a:spcAft>
          <a:spcPct val="0"/>
        </a:spcAft>
        <a:defRPr sz="3600" b="1" i="1">
          <a:solidFill>
            <a:srgbClr val="151C77"/>
          </a:solidFill>
          <a:latin typeface="Arial" pitchFamily="34" charset="0"/>
        </a:defRPr>
      </a:lvl3pPr>
      <a:lvl4pPr algn="r" rtl="0" eaLnBrk="0" fontAlgn="base" hangingPunct="0">
        <a:spcBef>
          <a:spcPct val="0"/>
        </a:spcBef>
        <a:spcAft>
          <a:spcPct val="0"/>
        </a:spcAft>
        <a:defRPr sz="3600" b="1" i="1">
          <a:solidFill>
            <a:srgbClr val="151C77"/>
          </a:solidFill>
          <a:latin typeface="Arial" pitchFamily="34" charset="0"/>
        </a:defRPr>
      </a:lvl4pPr>
      <a:lvl5pPr algn="r" rtl="0" eaLnBrk="0" fontAlgn="base" hangingPunct="0">
        <a:spcBef>
          <a:spcPct val="0"/>
        </a:spcBef>
        <a:spcAft>
          <a:spcPct val="0"/>
        </a:spcAft>
        <a:defRPr sz="3600" b="1" i="1">
          <a:solidFill>
            <a:srgbClr val="151C77"/>
          </a:solidFill>
          <a:latin typeface="Arial" pitchFamily="34" charset="0"/>
        </a:defRPr>
      </a:lvl5pPr>
      <a:lvl6pPr marL="457200" algn="r" rtl="0" eaLnBrk="1" fontAlgn="base" hangingPunct="1">
        <a:spcBef>
          <a:spcPct val="0"/>
        </a:spcBef>
        <a:spcAft>
          <a:spcPct val="0"/>
        </a:spcAft>
        <a:defRPr sz="3600" b="1" i="1">
          <a:solidFill>
            <a:srgbClr val="151C77"/>
          </a:solidFill>
          <a:latin typeface="Arial" pitchFamily="34" charset="0"/>
        </a:defRPr>
      </a:lvl6pPr>
      <a:lvl7pPr marL="914400" algn="r" rtl="0" eaLnBrk="1" fontAlgn="base" hangingPunct="1">
        <a:spcBef>
          <a:spcPct val="0"/>
        </a:spcBef>
        <a:spcAft>
          <a:spcPct val="0"/>
        </a:spcAft>
        <a:defRPr sz="3600" b="1" i="1">
          <a:solidFill>
            <a:srgbClr val="151C77"/>
          </a:solidFill>
          <a:latin typeface="Arial" pitchFamily="34" charset="0"/>
        </a:defRPr>
      </a:lvl7pPr>
      <a:lvl8pPr marL="1371600" algn="r" rtl="0" eaLnBrk="1" fontAlgn="base" hangingPunct="1">
        <a:spcBef>
          <a:spcPct val="0"/>
        </a:spcBef>
        <a:spcAft>
          <a:spcPct val="0"/>
        </a:spcAft>
        <a:defRPr sz="3600" b="1" i="1">
          <a:solidFill>
            <a:srgbClr val="151C77"/>
          </a:solidFill>
          <a:latin typeface="Arial" pitchFamily="34" charset="0"/>
        </a:defRPr>
      </a:lvl8pPr>
      <a:lvl9pPr marL="1828800" algn="r" rtl="0" eaLnBrk="1" fontAlgn="base" hangingPunct="1">
        <a:spcBef>
          <a:spcPct val="0"/>
        </a:spcBef>
        <a:spcAft>
          <a:spcPct val="0"/>
        </a:spcAft>
        <a:defRPr sz="3600" b="1" i="1">
          <a:solidFill>
            <a:srgbClr val="151C77"/>
          </a:solidFill>
          <a:latin typeface="Arial" pitchFamily="34" charset="0"/>
        </a:defRPr>
      </a:lvl9pPr>
    </p:titleStyle>
    <p:body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jpeg"/></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pn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png"/><Relationship Id="rId17" Type="http://schemas.openxmlformats.org/officeDocument/2006/relationships/image" Target="../media/image29.jpeg"/><Relationship Id="rId2" Type="http://schemas.openxmlformats.org/officeDocument/2006/relationships/notesSlide" Target="../notesSlides/notesSlide3.xml"/><Relationship Id="rId16" Type="http://schemas.openxmlformats.org/officeDocument/2006/relationships/image" Target="../media/image28.jpeg"/><Relationship Id="rId20" Type="http://schemas.openxmlformats.org/officeDocument/2006/relationships/image" Target="../media/image32.jpeg"/><Relationship Id="rId1" Type="http://schemas.openxmlformats.org/officeDocument/2006/relationships/slideLayout" Target="../slideLayouts/slideLayout6.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jpeg"/><Relationship Id="rId19" Type="http://schemas.openxmlformats.org/officeDocument/2006/relationships/image" Target="../media/image31.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04800" y="2133600"/>
            <a:ext cx="8486775" cy="1600200"/>
          </a:xfrm>
        </p:spPr>
        <p:txBody>
          <a:bodyPr rtlCol="0">
            <a:normAutofit fontScale="90000"/>
          </a:bodyPr>
          <a:lstStyle/>
          <a:p>
            <a:pPr fontAlgn="auto">
              <a:spcAft>
                <a:spcPts val="0"/>
              </a:spcAft>
              <a:defRPr/>
            </a:pPr>
            <a:r>
              <a:rPr lang="en-US" sz="3600" b="1" kern="0" dirty="0" smtClean="0"/>
              <a:t>Agile Combat Support</a:t>
            </a:r>
            <a:br>
              <a:rPr lang="en-US" sz="3600" b="1" kern="0" dirty="0" smtClean="0"/>
            </a:br>
            <a:r>
              <a:rPr lang="en-US" sz="3600" b="1" kern="0" dirty="0" smtClean="0"/>
              <a:t>Program Executive Officer (PEO)</a:t>
            </a:r>
            <a:br>
              <a:rPr lang="en-US" sz="3600" b="1" kern="0" dirty="0" smtClean="0"/>
            </a:br>
            <a:r>
              <a:rPr lang="en-US" sz="3600" b="1" kern="0" dirty="0" smtClean="0"/>
              <a:t>Review and Outlook (R&amp;O)</a:t>
            </a:r>
            <a:r>
              <a:rPr lang="en-US" sz="3600" b="1" i="1" kern="0" dirty="0">
                <a:solidFill>
                  <a:srgbClr val="0070C0"/>
                </a:solidFill>
              </a:rPr>
              <a:t/>
            </a:r>
            <a:br>
              <a:rPr lang="en-US" sz="3600" b="1" i="1" kern="0" dirty="0">
                <a:solidFill>
                  <a:srgbClr val="0070C0"/>
                </a:solidFill>
              </a:rPr>
            </a:br>
            <a:endParaRPr lang="en-US" sz="3600" dirty="0"/>
          </a:p>
        </p:txBody>
      </p:sp>
      <p:sp>
        <p:nvSpPr>
          <p:cNvPr id="3" name="Rectangle 4"/>
          <p:cNvSpPr>
            <a:spLocks noChangeArrowheads="1"/>
          </p:cNvSpPr>
          <p:nvPr/>
        </p:nvSpPr>
        <p:spPr bwMode="auto">
          <a:xfrm>
            <a:off x="3759427" y="4302692"/>
            <a:ext cx="4979987"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0" fontAlgn="base" hangingPunct="0">
              <a:spcBef>
                <a:spcPct val="0"/>
              </a:spcBef>
              <a:spcAft>
                <a:spcPct val="0"/>
              </a:spcAft>
            </a:pPr>
            <a:endParaRPr lang="en-US" sz="2000" b="1" dirty="0" smtClean="0">
              <a:solidFill>
                <a:prstClr val="black"/>
              </a:solidFill>
              <a:latin typeface="Arial" charset="0"/>
            </a:endParaRPr>
          </a:p>
          <a:p>
            <a:pPr algn="r" eaLnBrk="0" fontAlgn="base" hangingPunct="0">
              <a:spcBef>
                <a:spcPct val="0"/>
              </a:spcBef>
              <a:spcAft>
                <a:spcPct val="0"/>
              </a:spcAft>
            </a:pPr>
            <a:r>
              <a:rPr lang="en-US" sz="2000" b="1" dirty="0" smtClean="0">
                <a:solidFill>
                  <a:prstClr val="black"/>
                </a:solidFill>
                <a:latin typeface="Arial" charset="0"/>
              </a:rPr>
              <a:t>Ms. Lynda Rutledge</a:t>
            </a:r>
          </a:p>
          <a:p>
            <a:pPr algn="r" eaLnBrk="0" fontAlgn="base" hangingPunct="0">
              <a:spcBef>
                <a:spcPct val="0"/>
              </a:spcBef>
              <a:spcAft>
                <a:spcPct val="0"/>
              </a:spcAft>
            </a:pPr>
            <a:r>
              <a:rPr lang="en-US" sz="2000" b="1" dirty="0" smtClean="0">
                <a:solidFill>
                  <a:prstClr val="black"/>
                </a:solidFill>
                <a:latin typeface="Arial" charset="0"/>
              </a:rPr>
              <a:t>AFPEO/ACS</a:t>
            </a:r>
            <a:endParaRPr lang="en-US" sz="2000" b="1" dirty="0">
              <a:solidFill>
                <a:prstClr val="black"/>
              </a:solidFill>
              <a:latin typeface="Arial" charset="0"/>
            </a:endParaRPr>
          </a:p>
          <a:p>
            <a:pPr algn="r" eaLnBrk="0" fontAlgn="base" hangingPunct="0">
              <a:spcBef>
                <a:spcPct val="0"/>
              </a:spcBef>
              <a:spcAft>
                <a:spcPct val="0"/>
              </a:spcAft>
            </a:pPr>
            <a:r>
              <a:rPr lang="en-US" sz="2000" b="1" dirty="0" smtClean="0">
                <a:solidFill>
                  <a:prstClr val="black"/>
                </a:solidFill>
                <a:latin typeface="Arial" charset="0"/>
              </a:rPr>
              <a:t> 24 March 2016</a:t>
            </a:r>
            <a:endParaRPr lang="en-US" sz="2000" b="1" dirty="0">
              <a:solidFill>
                <a:prstClr val="black"/>
              </a:solidFill>
              <a:latin typeface="Arial" charset="0"/>
            </a:endParaRPr>
          </a:p>
        </p:txBody>
      </p:sp>
    </p:spTree>
    <p:extLst>
      <p:ext uri="{BB962C8B-B14F-4D97-AF65-F5344CB8AC3E}">
        <p14:creationId xmlns:p14="http://schemas.microsoft.com/office/powerpoint/2010/main" val="37015630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accent2">
                    <a:lumMod val="75000"/>
                  </a:schemeClr>
                </a:solidFill>
              </a:rPr>
              <a:t>Towbarless Tow Vehicle (TTV)</a:t>
            </a:r>
            <a:endParaRPr lang="en-US" sz="2800" dirty="0">
              <a:solidFill>
                <a:schemeClr val="accent2">
                  <a:lumMod val="75000"/>
                </a:schemeClr>
              </a:solidFill>
            </a:endParaRPr>
          </a:p>
        </p:txBody>
      </p:sp>
      <p:sp>
        <p:nvSpPr>
          <p:cNvPr id="4" name="Slide Number Placeholder 3"/>
          <p:cNvSpPr>
            <a:spLocks noGrp="1"/>
          </p:cNvSpPr>
          <p:nvPr>
            <p:ph type="sldNum" sz="quarter" idx="4294967295"/>
          </p:nvPr>
        </p:nvSpPr>
        <p:spPr>
          <a:xfrm>
            <a:off x="8686800" y="6477000"/>
            <a:ext cx="381000" cy="264688"/>
          </a:xfrm>
          <a:prstGeom prst="rect">
            <a:avLst/>
          </a:prstGeom>
          <a:noFill/>
          <a:ln w="9525">
            <a:noFill/>
            <a:miter lim="800000"/>
            <a:headEnd/>
            <a:tailEnd/>
          </a:ln>
        </p:spPr>
        <p:txBody>
          <a:bodyPr wrap="square">
            <a:spAutoFit/>
          </a:bodyPr>
          <a:lstStyle/>
          <a:p>
            <a:pPr algn="ctr" eaLnBrk="0" hangingPunct="0">
              <a:lnSpc>
                <a:spcPct val="80000"/>
              </a:lnSpc>
              <a:spcBef>
                <a:spcPct val="50000"/>
              </a:spcBef>
            </a:pPr>
            <a:fld id="{4E9EBC09-8728-46F0-99E6-7C066CF6AFEC}" type="slidenum">
              <a:rPr lang="en-US" sz="1400"/>
              <a:pPr algn="ctr" eaLnBrk="0" hangingPunct="0">
                <a:lnSpc>
                  <a:spcPct val="80000"/>
                </a:lnSpc>
                <a:spcBef>
                  <a:spcPct val="50000"/>
                </a:spcBef>
              </a:pPr>
              <a:t>10</a:t>
            </a:fld>
            <a:endParaRPr lang="en-US" sz="1400" dirty="0"/>
          </a:p>
        </p:txBody>
      </p:sp>
      <p:sp>
        <p:nvSpPr>
          <p:cNvPr id="5" name="Text Box 8"/>
          <p:cNvSpPr txBox="1">
            <a:spLocks noChangeArrowheads="1"/>
          </p:cNvSpPr>
          <p:nvPr/>
        </p:nvSpPr>
        <p:spPr bwMode="auto">
          <a:xfrm>
            <a:off x="177610" y="1252000"/>
            <a:ext cx="4382815" cy="2480679"/>
          </a:xfrm>
          <a:prstGeom prst="rect">
            <a:avLst/>
          </a:prstGeom>
          <a:noFill/>
          <a:ln w="9525">
            <a:noFill/>
            <a:miter lim="800000"/>
            <a:headEnd/>
            <a:tailEnd/>
          </a:ln>
        </p:spPr>
        <p:txBody>
          <a:bodyPr wrap="square">
            <a:spAutoFit/>
          </a:bodyPr>
          <a:lstStyle/>
          <a:p>
            <a:pPr algn="ctr" eaLnBrk="0" hangingPunct="0">
              <a:lnSpc>
                <a:spcPct val="80000"/>
              </a:lnSpc>
              <a:spcBef>
                <a:spcPct val="50000"/>
              </a:spcBef>
            </a:pPr>
            <a:r>
              <a:rPr lang="en-US" sz="2000" b="1" dirty="0" smtClean="0">
                <a:solidFill>
                  <a:srgbClr val="22228B"/>
                </a:solidFill>
                <a:latin typeface="Arial" charset="0"/>
              </a:rPr>
              <a:t>Requirement</a:t>
            </a:r>
            <a:endParaRPr lang="en-US" sz="2000" b="1" dirty="0">
              <a:solidFill>
                <a:srgbClr val="22228B"/>
              </a:solidFill>
              <a:latin typeface="Arial" charset="0"/>
            </a:endParaRPr>
          </a:p>
          <a:p>
            <a:pPr marL="173038" indent="-173038" eaLnBrk="0" hangingPunct="0">
              <a:lnSpc>
                <a:spcPct val="80000"/>
              </a:lnSpc>
              <a:spcBef>
                <a:spcPct val="50000"/>
              </a:spcBef>
              <a:buFont typeface="Arial" panose="020B0604020202020204" pitchFamily="34" charset="0"/>
              <a:buChar char="•"/>
            </a:pPr>
            <a:r>
              <a:rPr lang="en-US" altLang="en-US" sz="1600" dirty="0" smtClean="0">
                <a:solidFill>
                  <a:srgbClr val="000000"/>
                </a:solidFill>
                <a:cs typeface="Arial" charset="0"/>
              </a:rPr>
              <a:t>The </a:t>
            </a:r>
            <a:r>
              <a:rPr lang="en-US" altLang="en-US" sz="1600" dirty="0">
                <a:solidFill>
                  <a:srgbClr val="000000"/>
                </a:solidFill>
                <a:cs typeface="Arial" charset="0"/>
              </a:rPr>
              <a:t>Air National Guard </a:t>
            </a:r>
            <a:r>
              <a:rPr lang="en-US" altLang="en-US" sz="1600" dirty="0" smtClean="0">
                <a:solidFill>
                  <a:srgbClr val="000000"/>
                </a:solidFill>
                <a:cs typeface="Arial" charset="0"/>
              </a:rPr>
              <a:t>(ANG) is </a:t>
            </a:r>
            <a:r>
              <a:rPr lang="en-US" altLang="en-US" sz="1600" dirty="0">
                <a:solidFill>
                  <a:srgbClr val="000000"/>
                </a:solidFill>
                <a:cs typeface="Arial" charset="0"/>
              </a:rPr>
              <a:t>requesting </a:t>
            </a:r>
            <a:r>
              <a:rPr lang="en-US" altLang="en-US" sz="1600" dirty="0" smtClean="0">
                <a:solidFill>
                  <a:srgbClr val="000000"/>
                </a:solidFill>
                <a:cs typeface="Arial" charset="0"/>
              </a:rPr>
              <a:t>procurement </a:t>
            </a:r>
            <a:r>
              <a:rPr lang="en-US" altLang="en-US" sz="1600" dirty="0">
                <a:solidFill>
                  <a:srgbClr val="000000"/>
                </a:solidFill>
                <a:cs typeface="Arial" charset="0"/>
              </a:rPr>
              <a:t>of </a:t>
            </a:r>
            <a:r>
              <a:rPr lang="en-US" altLang="en-US" sz="1600" dirty="0" smtClean="0">
                <a:solidFill>
                  <a:srgbClr val="000000"/>
                </a:solidFill>
                <a:cs typeface="Arial" charset="0"/>
              </a:rPr>
              <a:t>50 Towbarless </a:t>
            </a:r>
            <a:r>
              <a:rPr lang="en-US" altLang="en-US" sz="1600" dirty="0">
                <a:solidFill>
                  <a:srgbClr val="000000"/>
                </a:solidFill>
                <a:cs typeface="Arial" charset="0"/>
              </a:rPr>
              <a:t>Tow Vehicles(TTV) to be used </a:t>
            </a:r>
            <a:r>
              <a:rPr lang="en-US" altLang="en-US" sz="1600" dirty="0" smtClean="0">
                <a:solidFill>
                  <a:srgbClr val="000000"/>
                </a:solidFill>
                <a:cs typeface="Arial" charset="0"/>
              </a:rPr>
              <a:t>for pre-position of </a:t>
            </a:r>
            <a:r>
              <a:rPr lang="en-US" altLang="en-US" sz="1600" dirty="0">
                <a:solidFill>
                  <a:srgbClr val="000000"/>
                </a:solidFill>
                <a:cs typeface="Arial" charset="0"/>
              </a:rPr>
              <a:t>aircraft (A-10, F-15, F-16, F-22 and F-35) in confined </a:t>
            </a:r>
            <a:r>
              <a:rPr lang="en-US" altLang="en-US" sz="1600" dirty="0" smtClean="0">
                <a:solidFill>
                  <a:srgbClr val="000000"/>
                </a:solidFill>
                <a:cs typeface="Arial" charset="0"/>
              </a:rPr>
              <a:t>spaces. Eliminates tow bar need.</a:t>
            </a:r>
            <a:endParaRPr lang="en-US" altLang="en-US" sz="1600" dirty="0">
              <a:solidFill>
                <a:srgbClr val="000000"/>
              </a:solidFill>
              <a:cs typeface="Arial" charset="0"/>
            </a:endParaRPr>
          </a:p>
          <a:p>
            <a:pPr marL="173038" indent="-173038" eaLnBrk="0" hangingPunct="0">
              <a:lnSpc>
                <a:spcPct val="80000"/>
              </a:lnSpc>
              <a:spcBef>
                <a:spcPct val="50000"/>
              </a:spcBef>
              <a:buFont typeface="Arial" panose="020B0604020202020204" pitchFamily="34" charset="0"/>
              <a:buChar char="•"/>
            </a:pPr>
            <a:r>
              <a:rPr lang="en-US" sz="1600" dirty="0" smtClean="0"/>
              <a:t>Funded by: ANG</a:t>
            </a:r>
            <a:endParaRPr lang="en-US" sz="1600" dirty="0"/>
          </a:p>
          <a:p>
            <a:pPr marL="173038" indent="-173038" eaLnBrk="0" hangingPunct="0">
              <a:lnSpc>
                <a:spcPct val="80000"/>
              </a:lnSpc>
              <a:spcBef>
                <a:spcPct val="50000"/>
              </a:spcBef>
              <a:buFont typeface="Arial" panose="020B0604020202020204" pitchFamily="34" charset="0"/>
              <a:buChar char="•"/>
            </a:pPr>
            <a:r>
              <a:rPr lang="en-US" sz="1600" dirty="0" smtClean="0"/>
              <a:t>Acquiring Organization:  AFPEO/Agile Combat Support, Support Equipment &amp; Vehicles Division, AFLCMC/WNZD</a:t>
            </a:r>
            <a:endParaRPr lang="en-US" sz="1600" dirty="0" smtClean="0">
              <a:solidFill>
                <a:schemeClr val="tx2"/>
              </a:solidFill>
              <a:latin typeface="Arial" charset="0"/>
            </a:endParaRPr>
          </a:p>
        </p:txBody>
      </p:sp>
      <p:sp>
        <p:nvSpPr>
          <p:cNvPr id="8" name="Text Box 3"/>
          <p:cNvSpPr txBox="1">
            <a:spLocks noChangeArrowheads="1"/>
          </p:cNvSpPr>
          <p:nvPr/>
        </p:nvSpPr>
        <p:spPr bwMode="auto">
          <a:xfrm>
            <a:off x="4675916" y="4025100"/>
            <a:ext cx="4352334" cy="1618905"/>
          </a:xfrm>
          <a:prstGeom prst="rect">
            <a:avLst/>
          </a:prstGeom>
          <a:noFill/>
          <a:ln w="12700">
            <a:noFill/>
            <a:miter lim="800000"/>
            <a:headEnd/>
            <a:tailEnd/>
          </a:ln>
        </p:spPr>
        <p:txBody>
          <a:bodyPr wrap="square">
            <a:spAutoFit/>
          </a:bodyPr>
          <a:lstStyle/>
          <a:p>
            <a:pPr algn="ctr" eaLnBrk="0" hangingPunct="0">
              <a:lnSpc>
                <a:spcPct val="80000"/>
              </a:lnSpc>
              <a:spcBef>
                <a:spcPct val="50000"/>
              </a:spcBef>
            </a:pPr>
            <a:r>
              <a:rPr lang="en-US" sz="2000" b="1" dirty="0" smtClean="0">
                <a:solidFill>
                  <a:srgbClr val="22228B"/>
                </a:solidFill>
                <a:latin typeface="Arial" charset="0"/>
              </a:rPr>
              <a:t>Notional Schedule</a:t>
            </a:r>
            <a:endParaRPr lang="en-US" sz="2000" b="1" dirty="0">
              <a:solidFill>
                <a:srgbClr val="22228B"/>
              </a:solidFill>
              <a:latin typeface="Arial" charset="0"/>
            </a:endParaRPr>
          </a:p>
          <a:p>
            <a:pPr indent="285750" eaLnBrk="0" hangingPunct="0">
              <a:lnSpc>
                <a:spcPct val="80000"/>
              </a:lnSpc>
              <a:spcBef>
                <a:spcPct val="50000"/>
              </a:spcBef>
              <a:tabLst>
                <a:tab pos="3032125" algn="l"/>
              </a:tabLst>
            </a:pPr>
            <a:r>
              <a:rPr lang="en-US" sz="1600" dirty="0"/>
              <a:t>Acquisition Planning Start	</a:t>
            </a:r>
            <a:r>
              <a:rPr lang="en-US" sz="1600" dirty="0" smtClean="0"/>
              <a:t>May 15</a:t>
            </a:r>
            <a:endParaRPr lang="en-US" sz="1600" dirty="0"/>
          </a:p>
          <a:p>
            <a:pPr indent="285750" eaLnBrk="0" hangingPunct="0">
              <a:lnSpc>
                <a:spcPct val="80000"/>
              </a:lnSpc>
              <a:spcBef>
                <a:spcPct val="50000"/>
              </a:spcBef>
              <a:tabLst>
                <a:tab pos="3032125" algn="l"/>
              </a:tabLst>
            </a:pPr>
            <a:r>
              <a:rPr lang="en-US" sz="1600" dirty="0"/>
              <a:t>RFI	</a:t>
            </a:r>
            <a:r>
              <a:rPr lang="en-US" sz="1600" dirty="0" smtClean="0"/>
              <a:t>Aug 15</a:t>
            </a:r>
            <a:endParaRPr lang="en-US" sz="1600" dirty="0"/>
          </a:p>
          <a:p>
            <a:pPr indent="285750" eaLnBrk="0" hangingPunct="0">
              <a:lnSpc>
                <a:spcPct val="80000"/>
              </a:lnSpc>
              <a:spcBef>
                <a:spcPct val="50000"/>
              </a:spcBef>
              <a:tabLst>
                <a:tab pos="3032125" algn="l"/>
              </a:tabLst>
            </a:pPr>
            <a:r>
              <a:rPr lang="en-US" sz="1600" dirty="0" smtClean="0"/>
              <a:t>Estimated RFP</a:t>
            </a:r>
            <a:r>
              <a:rPr lang="en-US" sz="1600" dirty="0"/>
              <a:t>	</a:t>
            </a:r>
            <a:r>
              <a:rPr lang="en-US" sz="1600" dirty="0" smtClean="0"/>
              <a:t>Jun 16</a:t>
            </a:r>
            <a:endParaRPr lang="en-US" sz="1600" dirty="0"/>
          </a:p>
          <a:p>
            <a:pPr indent="285750" eaLnBrk="0" hangingPunct="0">
              <a:lnSpc>
                <a:spcPct val="80000"/>
              </a:lnSpc>
              <a:spcBef>
                <a:spcPct val="50000"/>
              </a:spcBef>
              <a:tabLst>
                <a:tab pos="3032125" algn="l"/>
              </a:tabLst>
            </a:pPr>
            <a:r>
              <a:rPr lang="en-US" sz="1600" dirty="0" smtClean="0"/>
              <a:t>Estimated Contract Award</a:t>
            </a:r>
            <a:r>
              <a:rPr lang="en-US" sz="1600" dirty="0"/>
              <a:t>	</a:t>
            </a:r>
            <a:r>
              <a:rPr lang="en-US" sz="1600" dirty="0" smtClean="0"/>
              <a:t>Jan 17</a:t>
            </a:r>
            <a:endParaRPr lang="en-US" sz="1600" dirty="0"/>
          </a:p>
        </p:txBody>
      </p:sp>
      <p:sp>
        <p:nvSpPr>
          <p:cNvPr id="9" name="Line 2054"/>
          <p:cNvSpPr>
            <a:spLocks noChangeShapeType="1"/>
          </p:cNvSpPr>
          <p:nvPr/>
        </p:nvSpPr>
        <p:spPr bwMode="auto">
          <a:xfrm>
            <a:off x="4572000" y="3897415"/>
            <a:ext cx="0" cy="2589110"/>
          </a:xfrm>
          <a:prstGeom prst="line">
            <a:avLst/>
          </a:prstGeom>
          <a:noFill/>
          <a:ln w="15875">
            <a:solidFill>
              <a:schemeClr val="tx1"/>
            </a:solidFill>
            <a:round/>
            <a:headEnd/>
            <a:tailEnd/>
          </a:ln>
        </p:spPr>
        <p:txBody>
          <a:bodyPr wrap="none" anchor="ctr"/>
          <a:lstStyle/>
          <a:p>
            <a:endParaRPr lang="en-US" dirty="0"/>
          </a:p>
        </p:txBody>
      </p:sp>
      <p:sp>
        <p:nvSpPr>
          <p:cNvPr id="10" name="Line 2055"/>
          <p:cNvSpPr>
            <a:spLocks noChangeShapeType="1"/>
          </p:cNvSpPr>
          <p:nvPr/>
        </p:nvSpPr>
        <p:spPr bwMode="auto">
          <a:xfrm flipV="1">
            <a:off x="0" y="3897415"/>
            <a:ext cx="9144000" cy="0"/>
          </a:xfrm>
          <a:prstGeom prst="line">
            <a:avLst/>
          </a:prstGeom>
          <a:noFill/>
          <a:ln w="15875">
            <a:solidFill>
              <a:schemeClr val="tx1"/>
            </a:solidFill>
            <a:round/>
            <a:headEnd/>
            <a:tailEnd/>
          </a:ln>
        </p:spPr>
        <p:txBody>
          <a:bodyPr wrap="none" anchor="ctr"/>
          <a:lstStyle/>
          <a:p>
            <a:endParaRPr lang="en-US" dirty="0"/>
          </a:p>
        </p:txBody>
      </p:sp>
      <p:sp>
        <p:nvSpPr>
          <p:cNvPr id="13" name="Text Box 8"/>
          <p:cNvSpPr txBox="1">
            <a:spLocks noChangeArrowheads="1"/>
          </p:cNvSpPr>
          <p:nvPr/>
        </p:nvSpPr>
        <p:spPr bwMode="auto">
          <a:xfrm>
            <a:off x="163142" y="4027025"/>
            <a:ext cx="4382815" cy="1569660"/>
          </a:xfrm>
          <a:prstGeom prst="rect">
            <a:avLst/>
          </a:prstGeom>
          <a:noFill/>
          <a:ln w="9525">
            <a:noFill/>
            <a:miter lim="800000"/>
            <a:headEnd/>
            <a:tailEnd/>
          </a:ln>
        </p:spPr>
        <p:txBody>
          <a:bodyPr wrap="square">
            <a:spAutoFit/>
          </a:bodyPr>
          <a:lstStyle/>
          <a:p>
            <a:pPr algn="ctr" eaLnBrk="0" hangingPunct="0">
              <a:lnSpc>
                <a:spcPct val="80000"/>
              </a:lnSpc>
              <a:spcBef>
                <a:spcPct val="50000"/>
              </a:spcBef>
            </a:pPr>
            <a:r>
              <a:rPr lang="en-US" sz="2000" b="1" dirty="0" smtClean="0">
                <a:solidFill>
                  <a:srgbClr val="22228B"/>
                </a:solidFill>
                <a:latin typeface="Arial" charset="0"/>
              </a:rPr>
              <a:t>Background Info</a:t>
            </a:r>
            <a:endParaRPr lang="en-US" sz="2000" b="1" dirty="0">
              <a:solidFill>
                <a:srgbClr val="22228B"/>
              </a:solidFill>
              <a:latin typeface="Arial" charset="0"/>
            </a:endParaRPr>
          </a:p>
          <a:p>
            <a:pPr marL="173038" indent="-173038" eaLnBrk="0" hangingPunct="0">
              <a:lnSpc>
                <a:spcPct val="80000"/>
              </a:lnSpc>
              <a:spcBef>
                <a:spcPct val="50000"/>
              </a:spcBef>
              <a:buFont typeface="Arial" panose="020B0604020202020204" pitchFamily="34" charset="0"/>
              <a:buChar char="•"/>
            </a:pPr>
            <a:r>
              <a:rPr lang="en-US" altLang="en-US" sz="1600" dirty="0" smtClean="0">
                <a:solidFill>
                  <a:srgbClr val="000000"/>
                </a:solidFill>
                <a:cs typeface="Arial" charset="0"/>
              </a:rPr>
              <a:t>New acquisition of a vehicle capable of meeting requirements within </a:t>
            </a:r>
            <a:r>
              <a:rPr lang="en-US" altLang="en-US" sz="1600" smtClean="0">
                <a:solidFill>
                  <a:srgbClr val="000000"/>
                </a:solidFill>
                <a:cs typeface="Arial" charset="0"/>
              </a:rPr>
              <a:t>ANG specification</a:t>
            </a:r>
            <a:endParaRPr lang="en-US" altLang="en-US" sz="1600" dirty="0" smtClean="0">
              <a:solidFill>
                <a:srgbClr val="000000"/>
              </a:solidFill>
              <a:cs typeface="Arial" charset="0"/>
            </a:endParaRPr>
          </a:p>
          <a:p>
            <a:pPr marL="173038" indent="-173038" eaLnBrk="0" hangingPunct="0">
              <a:lnSpc>
                <a:spcPct val="80000"/>
              </a:lnSpc>
              <a:spcBef>
                <a:spcPct val="50000"/>
              </a:spcBef>
              <a:buFont typeface="Arial" panose="020B0604020202020204" pitchFamily="34" charset="0"/>
              <a:buChar char="•"/>
            </a:pPr>
            <a:r>
              <a:rPr lang="en-US" altLang="en-US" sz="1600" dirty="0" smtClean="0">
                <a:solidFill>
                  <a:srgbClr val="000000"/>
                </a:solidFill>
                <a:cs typeface="Arial" charset="0"/>
              </a:rPr>
              <a:t>Market Research identified 10 Small Businesses capable of manufacturing TTV</a:t>
            </a:r>
          </a:p>
        </p:txBody>
      </p:sp>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00600" y="1252000"/>
            <a:ext cx="3886200" cy="26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5276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accent2">
                    <a:lumMod val="75000"/>
                  </a:schemeClr>
                </a:solidFill>
              </a:rPr>
              <a:t>MHU-110/MHU-141 Munitions Trailer</a:t>
            </a:r>
            <a:br>
              <a:rPr lang="en-US" sz="2800" dirty="0" smtClean="0">
                <a:solidFill>
                  <a:schemeClr val="accent2">
                    <a:lumMod val="75000"/>
                  </a:schemeClr>
                </a:solidFill>
              </a:rPr>
            </a:br>
            <a:r>
              <a:rPr lang="en-US" sz="2800" dirty="0" smtClean="0">
                <a:solidFill>
                  <a:schemeClr val="accent2">
                    <a:lumMod val="75000"/>
                  </a:schemeClr>
                </a:solidFill>
              </a:rPr>
              <a:t>Replacement Program</a:t>
            </a:r>
            <a:endParaRPr lang="en-US" sz="2800" dirty="0">
              <a:solidFill>
                <a:schemeClr val="accent2">
                  <a:lumMod val="75000"/>
                </a:schemeClr>
              </a:solidFill>
            </a:endParaRPr>
          </a:p>
        </p:txBody>
      </p:sp>
      <p:sp>
        <p:nvSpPr>
          <p:cNvPr id="4" name="Slide Number Placeholder 3"/>
          <p:cNvSpPr>
            <a:spLocks noGrp="1"/>
          </p:cNvSpPr>
          <p:nvPr>
            <p:ph type="sldNum" sz="quarter" idx="4294967295"/>
          </p:nvPr>
        </p:nvSpPr>
        <p:spPr>
          <a:xfrm>
            <a:off x="8683364" y="6486525"/>
            <a:ext cx="324414" cy="457200"/>
          </a:xfrm>
          <a:prstGeom prst="rect">
            <a:avLst/>
          </a:prstGeom>
        </p:spPr>
        <p:txBody>
          <a:bodyPr/>
          <a:lstStyle/>
          <a:p>
            <a:fld id="{4E9EBC09-8728-46F0-99E6-7C066CF6AFEC}" type="slidenum">
              <a:rPr lang="en-US" sz="1400" smtClean="0"/>
              <a:pPr/>
              <a:t>11</a:t>
            </a:fld>
            <a:endParaRPr lang="en-US" sz="1400" dirty="0"/>
          </a:p>
        </p:txBody>
      </p:sp>
      <p:sp>
        <p:nvSpPr>
          <p:cNvPr id="5" name="Text Box 8"/>
          <p:cNvSpPr txBox="1">
            <a:spLocks noChangeArrowheads="1"/>
          </p:cNvSpPr>
          <p:nvPr/>
        </p:nvSpPr>
        <p:spPr bwMode="auto">
          <a:xfrm>
            <a:off x="177610" y="1326987"/>
            <a:ext cx="4394390" cy="2406813"/>
          </a:xfrm>
          <a:prstGeom prst="rect">
            <a:avLst/>
          </a:prstGeom>
          <a:noFill/>
          <a:ln w="9525">
            <a:noFill/>
            <a:miter lim="800000"/>
            <a:headEnd/>
            <a:tailEnd/>
          </a:ln>
        </p:spPr>
        <p:txBody>
          <a:bodyPr wrap="square">
            <a:spAutoFit/>
          </a:bodyPr>
          <a:lstStyle/>
          <a:p>
            <a:pPr algn="ctr" eaLnBrk="0" hangingPunct="0">
              <a:lnSpc>
                <a:spcPct val="80000"/>
              </a:lnSpc>
              <a:spcBef>
                <a:spcPct val="50000"/>
              </a:spcBef>
            </a:pPr>
            <a:r>
              <a:rPr lang="en-US" sz="2000" b="1" dirty="0" smtClean="0">
                <a:solidFill>
                  <a:srgbClr val="22228B"/>
                </a:solidFill>
                <a:latin typeface="Arial" charset="0"/>
              </a:rPr>
              <a:t>Requirement</a:t>
            </a:r>
            <a:endParaRPr lang="en-US" sz="2000" b="1" dirty="0">
              <a:solidFill>
                <a:srgbClr val="22228B"/>
              </a:solidFill>
              <a:latin typeface="Arial" charset="0"/>
            </a:endParaRPr>
          </a:p>
          <a:p>
            <a:pPr marL="173038" indent="-173038" eaLnBrk="0" hangingPunct="0">
              <a:lnSpc>
                <a:spcPct val="80000"/>
              </a:lnSpc>
              <a:spcBef>
                <a:spcPct val="50000"/>
              </a:spcBef>
              <a:buFont typeface="Arial" panose="020B0604020202020204" pitchFamily="34" charset="0"/>
              <a:buChar char="•"/>
            </a:pPr>
            <a:r>
              <a:rPr lang="en-US" sz="1600" dirty="0" smtClean="0"/>
              <a:t>Used for temporary storage &amp; transportation of munitions. Nuclear certified and can be used for conventional and nuclear munitions.</a:t>
            </a:r>
          </a:p>
          <a:p>
            <a:pPr marL="173038" indent="-173038" eaLnBrk="0" hangingPunct="0">
              <a:lnSpc>
                <a:spcPct val="80000"/>
              </a:lnSpc>
              <a:spcBef>
                <a:spcPct val="50000"/>
              </a:spcBef>
              <a:buFont typeface="Arial" panose="020B0604020202020204" pitchFamily="34" charset="0"/>
              <a:buChar char="•"/>
            </a:pPr>
            <a:r>
              <a:rPr lang="en-US" sz="1600" dirty="0" smtClean="0"/>
              <a:t>Lead Command: ACC</a:t>
            </a:r>
          </a:p>
          <a:p>
            <a:pPr marL="173038" indent="-173038" eaLnBrk="0" hangingPunct="0">
              <a:lnSpc>
                <a:spcPct val="80000"/>
              </a:lnSpc>
              <a:spcBef>
                <a:spcPct val="50000"/>
              </a:spcBef>
              <a:buFont typeface="Arial" panose="020B0604020202020204" pitchFamily="34" charset="0"/>
              <a:buChar char="•"/>
            </a:pPr>
            <a:r>
              <a:rPr lang="en-US" sz="1600" dirty="0" smtClean="0"/>
              <a:t>Supporting Commands: All MAJCOMs</a:t>
            </a:r>
            <a:endParaRPr lang="en-US" sz="1600" dirty="0"/>
          </a:p>
          <a:p>
            <a:pPr marL="173038" indent="-173038" eaLnBrk="0" hangingPunct="0">
              <a:lnSpc>
                <a:spcPct val="80000"/>
              </a:lnSpc>
              <a:spcBef>
                <a:spcPct val="50000"/>
              </a:spcBef>
              <a:buFont typeface="Arial" panose="020B0604020202020204" pitchFamily="34" charset="0"/>
              <a:buChar char="•"/>
            </a:pPr>
            <a:r>
              <a:rPr lang="en-US" sz="1600" dirty="0" smtClean="0"/>
              <a:t>Acquiring Organization:  AFPEO/Agile Combat Support, Support Equipment &amp; Vehicles Division, AFLCMC/WNZB </a:t>
            </a:r>
            <a:endParaRPr lang="en-US" sz="1600" b="1" dirty="0" smtClean="0">
              <a:solidFill>
                <a:schemeClr val="tx2"/>
              </a:solidFill>
              <a:latin typeface="Arial" charset="0"/>
            </a:endParaRPr>
          </a:p>
        </p:txBody>
      </p:sp>
      <p:sp>
        <p:nvSpPr>
          <p:cNvPr id="8" name="Text Box 3"/>
          <p:cNvSpPr txBox="1">
            <a:spLocks noChangeArrowheads="1"/>
          </p:cNvSpPr>
          <p:nvPr/>
        </p:nvSpPr>
        <p:spPr bwMode="auto">
          <a:xfrm>
            <a:off x="4675916" y="3962400"/>
            <a:ext cx="4352334" cy="1618905"/>
          </a:xfrm>
          <a:prstGeom prst="rect">
            <a:avLst/>
          </a:prstGeom>
          <a:noFill/>
          <a:ln w="12700">
            <a:noFill/>
            <a:miter lim="800000"/>
            <a:headEnd/>
            <a:tailEnd/>
          </a:ln>
        </p:spPr>
        <p:txBody>
          <a:bodyPr wrap="square">
            <a:spAutoFit/>
          </a:bodyPr>
          <a:lstStyle/>
          <a:p>
            <a:pPr algn="ctr" eaLnBrk="0" hangingPunct="0">
              <a:lnSpc>
                <a:spcPct val="80000"/>
              </a:lnSpc>
              <a:spcBef>
                <a:spcPct val="50000"/>
              </a:spcBef>
            </a:pPr>
            <a:r>
              <a:rPr lang="en-US" sz="2000" b="1" dirty="0" smtClean="0">
                <a:solidFill>
                  <a:srgbClr val="22228B"/>
                </a:solidFill>
                <a:latin typeface="Arial" charset="0"/>
              </a:rPr>
              <a:t>Notional Schedule</a:t>
            </a:r>
          </a:p>
          <a:p>
            <a:pPr indent="285750" eaLnBrk="0" hangingPunct="0">
              <a:lnSpc>
                <a:spcPct val="80000"/>
              </a:lnSpc>
              <a:spcBef>
                <a:spcPct val="50000"/>
              </a:spcBef>
              <a:tabLst>
                <a:tab pos="3032125" algn="l"/>
              </a:tabLst>
            </a:pPr>
            <a:r>
              <a:rPr lang="en-US" sz="1600" dirty="0" smtClean="0"/>
              <a:t>Acquisition Planning Start	May 13</a:t>
            </a:r>
          </a:p>
          <a:p>
            <a:pPr indent="285750" eaLnBrk="0" hangingPunct="0">
              <a:lnSpc>
                <a:spcPct val="80000"/>
              </a:lnSpc>
              <a:spcBef>
                <a:spcPct val="50000"/>
              </a:spcBef>
              <a:tabLst>
                <a:tab pos="3032125" algn="l"/>
              </a:tabLst>
            </a:pPr>
            <a:r>
              <a:rPr lang="en-US" sz="1600" dirty="0" smtClean="0"/>
              <a:t>RFI</a:t>
            </a:r>
            <a:r>
              <a:rPr lang="en-US" sz="1600" dirty="0"/>
              <a:t>	</a:t>
            </a:r>
            <a:r>
              <a:rPr lang="en-US" sz="1600" dirty="0" smtClean="0"/>
              <a:t>May 15</a:t>
            </a:r>
            <a:endParaRPr lang="en-US" sz="1600" dirty="0"/>
          </a:p>
          <a:p>
            <a:pPr indent="285750" eaLnBrk="0" hangingPunct="0">
              <a:lnSpc>
                <a:spcPct val="80000"/>
              </a:lnSpc>
              <a:spcBef>
                <a:spcPct val="50000"/>
              </a:spcBef>
              <a:tabLst>
                <a:tab pos="3028950" algn="l"/>
              </a:tabLst>
            </a:pPr>
            <a:r>
              <a:rPr lang="en-US" sz="1600" dirty="0"/>
              <a:t>Industry Day	</a:t>
            </a:r>
            <a:r>
              <a:rPr lang="en-US" sz="1600" dirty="0" smtClean="0"/>
              <a:t>Oct 15</a:t>
            </a:r>
            <a:endParaRPr lang="en-US" sz="1600" dirty="0"/>
          </a:p>
          <a:p>
            <a:pPr indent="285750" eaLnBrk="0" hangingPunct="0">
              <a:lnSpc>
                <a:spcPct val="80000"/>
              </a:lnSpc>
              <a:spcBef>
                <a:spcPct val="50000"/>
              </a:spcBef>
              <a:tabLst>
                <a:tab pos="3028950" algn="l"/>
              </a:tabLst>
            </a:pPr>
            <a:r>
              <a:rPr lang="en-US" sz="1600" dirty="0" smtClean="0"/>
              <a:t>RFP</a:t>
            </a:r>
            <a:r>
              <a:rPr lang="en-US" sz="1600" dirty="0"/>
              <a:t>	</a:t>
            </a:r>
            <a:r>
              <a:rPr lang="en-US" sz="1600" dirty="0" smtClean="0"/>
              <a:t>4Q FY16</a:t>
            </a:r>
            <a:endParaRPr lang="en-US" sz="1600" dirty="0"/>
          </a:p>
        </p:txBody>
      </p:sp>
      <p:sp>
        <p:nvSpPr>
          <p:cNvPr id="9" name="Line 2054"/>
          <p:cNvSpPr>
            <a:spLocks noChangeShapeType="1"/>
          </p:cNvSpPr>
          <p:nvPr/>
        </p:nvSpPr>
        <p:spPr bwMode="auto">
          <a:xfrm>
            <a:off x="4572000" y="3897415"/>
            <a:ext cx="0" cy="2589110"/>
          </a:xfrm>
          <a:prstGeom prst="line">
            <a:avLst/>
          </a:prstGeom>
          <a:noFill/>
          <a:ln w="15875">
            <a:solidFill>
              <a:schemeClr val="tx1"/>
            </a:solidFill>
            <a:round/>
            <a:headEnd/>
            <a:tailEnd/>
          </a:ln>
        </p:spPr>
        <p:txBody>
          <a:bodyPr wrap="none" anchor="ctr"/>
          <a:lstStyle/>
          <a:p>
            <a:endParaRPr lang="en-US" dirty="0"/>
          </a:p>
        </p:txBody>
      </p:sp>
      <p:sp>
        <p:nvSpPr>
          <p:cNvPr id="10" name="Line 2055"/>
          <p:cNvSpPr>
            <a:spLocks noChangeShapeType="1"/>
          </p:cNvSpPr>
          <p:nvPr/>
        </p:nvSpPr>
        <p:spPr bwMode="auto">
          <a:xfrm flipV="1">
            <a:off x="0" y="3897415"/>
            <a:ext cx="9144000" cy="0"/>
          </a:xfrm>
          <a:prstGeom prst="line">
            <a:avLst/>
          </a:prstGeom>
          <a:noFill/>
          <a:ln w="15875">
            <a:solidFill>
              <a:schemeClr val="tx1"/>
            </a:solidFill>
            <a:round/>
            <a:headEnd/>
            <a:tailEnd/>
          </a:ln>
        </p:spPr>
        <p:txBody>
          <a:bodyPr wrap="none" anchor="ctr"/>
          <a:lstStyle/>
          <a:p>
            <a:endParaRPr lang="en-US" dirty="0"/>
          </a:p>
        </p:txBody>
      </p:sp>
      <p:sp>
        <p:nvSpPr>
          <p:cNvPr id="13" name="Text Box 8"/>
          <p:cNvSpPr txBox="1">
            <a:spLocks noChangeArrowheads="1"/>
          </p:cNvSpPr>
          <p:nvPr/>
        </p:nvSpPr>
        <p:spPr bwMode="auto">
          <a:xfrm>
            <a:off x="163142" y="3931980"/>
            <a:ext cx="4382815" cy="2554545"/>
          </a:xfrm>
          <a:prstGeom prst="rect">
            <a:avLst/>
          </a:prstGeom>
          <a:noFill/>
          <a:ln w="9525">
            <a:noFill/>
            <a:miter lim="800000"/>
            <a:headEnd/>
            <a:tailEnd/>
          </a:ln>
        </p:spPr>
        <p:txBody>
          <a:bodyPr wrap="square">
            <a:spAutoFit/>
          </a:bodyPr>
          <a:lstStyle/>
          <a:p>
            <a:pPr algn="ctr" eaLnBrk="0" hangingPunct="0">
              <a:lnSpc>
                <a:spcPct val="80000"/>
              </a:lnSpc>
              <a:spcBef>
                <a:spcPct val="50000"/>
              </a:spcBef>
            </a:pPr>
            <a:r>
              <a:rPr lang="en-US" sz="2000" b="1" dirty="0" smtClean="0">
                <a:solidFill>
                  <a:srgbClr val="22228B"/>
                </a:solidFill>
                <a:latin typeface="Arial" charset="0"/>
              </a:rPr>
              <a:t>Background Info</a:t>
            </a:r>
            <a:endParaRPr lang="en-US" sz="2000" b="1" dirty="0">
              <a:solidFill>
                <a:srgbClr val="22228B"/>
              </a:solidFill>
              <a:latin typeface="Arial" charset="0"/>
            </a:endParaRPr>
          </a:p>
          <a:p>
            <a:pPr marL="173038" indent="-173038" eaLnBrk="0" hangingPunct="0">
              <a:lnSpc>
                <a:spcPct val="80000"/>
              </a:lnSpc>
              <a:spcBef>
                <a:spcPct val="50000"/>
              </a:spcBef>
              <a:buFont typeface="Arial" panose="020B0604020202020204" pitchFamily="34" charset="0"/>
              <a:buChar char="•"/>
            </a:pPr>
            <a:r>
              <a:rPr lang="en-US" sz="1600" dirty="0" smtClean="0"/>
              <a:t>Will design/test/deliver initial production units to begin recapitalizing legacy ~6K </a:t>
            </a:r>
            <a:r>
              <a:rPr lang="en-US" sz="1600" dirty="0" smtClean="0">
                <a:solidFill>
                  <a:schemeClr val="tx2"/>
                </a:solidFill>
                <a:latin typeface="Arial" charset="0"/>
              </a:rPr>
              <a:t>MHU-110/141 trailer fleet (MHU-110</a:t>
            </a:r>
            <a:r>
              <a:rPr lang="en-US" sz="1600" dirty="0">
                <a:solidFill>
                  <a:schemeClr val="tx2"/>
                </a:solidFill>
                <a:latin typeface="Arial" charset="0"/>
              </a:rPr>
              <a:t>: 1,593/MHU-141: 4,322</a:t>
            </a:r>
            <a:r>
              <a:rPr lang="en-US" sz="1600" dirty="0" smtClean="0">
                <a:solidFill>
                  <a:schemeClr val="tx2"/>
                </a:solidFill>
                <a:latin typeface="Arial" charset="0"/>
              </a:rPr>
              <a:t>) which ended production in 70’s and is near the end of its 2</a:t>
            </a:r>
            <a:r>
              <a:rPr lang="en-US" sz="1600" baseline="30000" dirty="0" smtClean="0">
                <a:solidFill>
                  <a:schemeClr val="tx2"/>
                </a:solidFill>
                <a:latin typeface="Arial" charset="0"/>
              </a:rPr>
              <a:t>nd</a:t>
            </a:r>
            <a:r>
              <a:rPr lang="en-US" sz="1600" dirty="0" smtClean="0">
                <a:solidFill>
                  <a:schemeClr val="tx2"/>
                </a:solidFill>
                <a:latin typeface="Arial" charset="0"/>
              </a:rPr>
              <a:t> service life. </a:t>
            </a:r>
          </a:p>
          <a:p>
            <a:pPr marL="173038" indent="-173038" eaLnBrk="0" hangingPunct="0">
              <a:lnSpc>
                <a:spcPct val="80000"/>
              </a:lnSpc>
              <a:spcBef>
                <a:spcPct val="50000"/>
              </a:spcBef>
              <a:buFont typeface="Arial" panose="020B0604020202020204" pitchFamily="34" charset="0"/>
              <a:buChar char="•"/>
            </a:pPr>
            <a:r>
              <a:rPr lang="en-US" sz="1600" dirty="0" smtClean="0">
                <a:solidFill>
                  <a:schemeClr val="tx2"/>
                </a:solidFill>
                <a:latin typeface="Arial" charset="0"/>
              </a:rPr>
              <a:t>Due to extended service life, both trailers experiencing significant sustainment issues such as parts obsolescence and structural fatigue (cracked welds, metal fatigue, etc.).</a:t>
            </a:r>
          </a:p>
        </p:txBody>
      </p:sp>
      <p:grpSp>
        <p:nvGrpSpPr>
          <p:cNvPr id="3" name="Group 2"/>
          <p:cNvGrpSpPr/>
          <p:nvPr/>
        </p:nvGrpSpPr>
        <p:grpSpPr>
          <a:xfrm>
            <a:off x="4743723" y="1326986"/>
            <a:ext cx="4284528" cy="2469695"/>
            <a:chOff x="4724400" y="1168924"/>
            <a:chExt cx="4349293" cy="2625926"/>
          </a:xfrm>
        </p:grpSpPr>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5311" b="-190"/>
            <a:stretch/>
          </p:blipFill>
          <p:spPr bwMode="auto">
            <a:xfrm>
              <a:off x="4724400" y="1168924"/>
              <a:ext cx="2667000" cy="1551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00800" y="2374876"/>
              <a:ext cx="2672893" cy="141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4932200" y="2478748"/>
              <a:ext cx="1010214" cy="276999"/>
            </a:xfrm>
            <a:prstGeom prst="rect">
              <a:avLst/>
            </a:prstGeom>
            <a:noFill/>
          </p:spPr>
          <p:txBody>
            <a:bodyPr wrap="square" rtlCol="0">
              <a:spAutoFit/>
            </a:bodyPr>
            <a:lstStyle/>
            <a:p>
              <a:pPr eaLnBrk="0" fontAlgn="base" hangingPunct="0">
                <a:spcBef>
                  <a:spcPct val="0"/>
                </a:spcBef>
                <a:spcAft>
                  <a:spcPct val="0"/>
                </a:spcAft>
              </a:pPr>
              <a:r>
                <a:rPr lang="en-US" sz="1200" b="1" dirty="0">
                  <a:solidFill>
                    <a:srgbClr val="000000"/>
                  </a:solidFill>
                  <a:latin typeface="Times New Roman" pitchFamily="18" charset="0"/>
                </a:rPr>
                <a:t>MHU-110</a:t>
              </a:r>
            </a:p>
          </p:txBody>
        </p:sp>
        <p:sp>
          <p:nvSpPr>
            <p:cNvPr id="16" name="TextBox 15"/>
            <p:cNvSpPr txBox="1"/>
            <p:nvPr/>
          </p:nvSpPr>
          <p:spPr>
            <a:xfrm>
              <a:off x="6653316" y="3484930"/>
              <a:ext cx="990838" cy="294522"/>
            </a:xfrm>
            <a:prstGeom prst="rect">
              <a:avLst/>
            </a:prstGeom>
            <a:noFill/>
          </p:spPr>
          <p:txBody>
            <a:bodyPr wrap="square" rtlCol="0">
              <a:spAutoFit/>
            </a:bodyPr>
            <a:lstStyle/>
            <a:p>
              <a:pPr eaLnBrk="0" fontAlgn="base" hangingPunct="0">
                <a:spcBef>
                  <a:spcPct val="0"/>
                </a:spcBef>
                <a:spcAft>
                  <a:spcPct val="0"/>
                </a:spcAft>
              </a:pPr>
              <a:r>
                <a:rPr lang="en-US" sz="1200" b="1" dirty="0">
                  <a:solidFill>
                    <a:srgbClr val="000000"/>
                  </a:solidFill>
                  <a:latin typeface="Times New Roman" pitchFamily="18" charset="0"/>
                </a:rPr>
                <a:t>MHU-141</a:t>
              </a:r>
            </a:p>
          </p:txBody>
        </p:sp>
      </p:grpSp>
    </p:spTree>
    <p:extLst>
      <p:ext uri="{BB962C8B-B14F-4D97-AF65-F5344CB8AC3E}">
        <p14:creationId xmlns:p14="http://schemas.microsoft.com/office/powerpoint/2010/main" val="1282277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accent2">
                    <a:lumMod val="75000"/>
                  </a:schemeClr>
                </a:solidFill>
              </a:rPr>
              <a:t>72kW Flight Line Generator Set</a:t>
            </a:r>
            <a:br>
              <a:rPr lang="en-US" sz="2800" dirty="0" smtClean="0">
                <a:solidFill>
                  <a:schemeClr val="accent2">
                    <a:lumMod val="75000"/>
                  </a:schemeClr>
                </a:solidFill>
              </a:rPr>
            </a:br>
            <a:r>
              <a:rPr lang="en-US" sz="2800" dirty="0" smtClean="0">
                <a:solidFill>
                  <a:schemeClr val="accent2">
                    <a:lumMod val="75000"/>
                  </a:schemeClr>
                </a:solidFill>
              </a:rPr>
              <a:t>Upcoming Acquisition</a:t>
            </a:r>
            <a:endParaRPr lang="en-US" sz="2800" dirty="0">
              <a:solidFill>
                <a:schemeClr val="accent2">
                  <a:lumMod val="75000"/>
                </a:schemeClr>
              </a:solidFill>
            </a:endParaRPr>
          </a:p>
        </p:txBody>
      </p:sp>
      <p:sp>
        <p:nvSpPr>
          <p:cNvPr id="4" name="Slide Number Placeholder 3"/>
          <p:cNvSpPr>
            <a:spLocks noGrp="1"/>
          </p:cNvSpPr>
          <p:nvPr>
            <p:ph type="sldNum" sz="quarter" idx="4294967295"/>
          </p:nvPr>
        </p:nvSpPr>
        <p:spPr>
          <a:xfrm>
            <a:off x="8687936" y="6479275"/>
            <a:ext cx="381000" cy="457200"/>
          </a:xfrm>
          <a:prstGeom prst="rect">
            <a:avLst/>
          </a:prstGeom>
        </p:spPr>
        <p:txBody>
          <a:bodyPr/>
          <a:lstStyle/>
          <a:p>
            <a:fld id="{4E9EBC09-8728-46F0-99E6-7C066CF6AFEC}" type="slidenum">
              <a:rPr lang="en-US" sz="1400" smtClean="0"/>
              <a:pPr/>
              <a:t>12</a:t>
            </a:fld>
            <a:endParaRPr lang="en-US" sz="1400" dirty="0"/>
          </a:p>
        </p:txBody>
      </p:sp>
      <p:sp>
        <p:nvSpPr>
          <p:cNvPr id="5" name="Text Box 8"/>
          <p:cNvSpPr txBox="1">
            <a:spLocks noChangeArrowheads="1"/>
          </p:cNvSpPr>
          <p:nvPr/>
        </p:nvSpPr>
        <p:spPr bwMode="auto">
          <a:xfrm>
            <a:off x="47348" y="1221315"/>
            <a:ext cx="4600852" cy="2826415"/>
          </a:xfrm>
          <a:prstGeom prst="rect">
            <a:avLst/>
          </a:prstGeom>
          <a:noFill/>
          <a:ln w="9525">
            <a:noFill/>
            <a:miter lim="800000"/>
            <a:headEnd/>
            <a:tailEnd/>
          </a:ln>
        </p:spPr>
        <p:txBody>
          <a:bodyPr wrap="square">
            <a:spAutoFit/>
          </a:bodyPr>
          <a:lstStyle/>
          <a:p>
            <a:pPr algn="ctr" eaLnBrk="0" hangingPunct="0">
              <a:lnSpc>
                <a:spcPct val="80000"/>
              </a:lnSpc>
              <a:spcBef>
                <a:spcPct val="50000"/>
              </a:spcBef>
            </a:pPr>
            <a:r>
              <a:rPr lang="en-US" sz="2000" b="1" dirty="0" smtClean="0">
                <a:solidFill>
                  <a:srgbClr val="22228B"/>
                </a:solidFill>
                <a:latin typeface="Arial" charset="0"/>
              </a:rPr>
              <a:t>Requirement</a:t>
            </a:r>
            <a:endParaRPr lang="en-US" sz="2000" b="1" dirty="0">
              <a:solidFill>
                <a:srgbClr val="22228B"/>
              </a:solidFill>
              <a:latin typeface="Arial" charset="0"/>
            </a:endParaRPr>
          </a:p>
          <a:p>
            <a:pPr marL="173038" lvl="1" indent="-173038" eaLnBrk="0" hangingPunct="0">
              <a:lnSpc>
                <a:spcPct val="80000"/>
              </a:lnSpc>
              <a:spcBef>
                <a:spcPct val="50000"/>
              </a:spcBef>
              <a:spcAft>
                <a:spcPts val="200"/>
              </a:spcAft>
              <a:buFont typeface="Arial" panose="020B0604020202020204" pitchFamily="34" charset="0"/>
              <a:buChar char="•"/>
              <a:defRPr/>
            </a:pPr>
            <a:r>
              <a:rPr lang="en-US" sz="1600" dirty="0" smtClean="0"/>
              <a:t>Diesel </a:t>
            </a:r>
            <a:r>
              <a:rPr lang="en-US" sz="1600" dirty="0"/>
              <a:t>engine driven source of electrical power which provides 72kW (90KVA), 115/200VAC, 3-phase, 400Hz, 28 &amp; 270 VDC power used for </a:t>
            </a:r>
            <a:r>
              <a:rPr lang="en-US" sz="1600" dirty="0" smtClean="0"/>
              <a:t>starting aircraft </a:t>
            </a:r>
            <a:r>
              <a:rPr lang="en-US" sz="1600" dirty="0"/>
              <a:t>and various ground maintenance tasks </a:t>
            </a:r>
          </a:p>
          <a:p>
            <a:pPr marL="173038" indent="-173038" eaLnBrk="0" hangingPunct="0">
              <a:lnSpc>
                <a:spcPct val="80000"/>
              </a:lnSpc>
              <a:spcBef>
                <a:spcPct val="50000"/>
              </a:spcBef>
              <a:buFont typeface="Arial" panose="020B0604020202020204" pitchFamily="34" charset="0"/>
              <a:buChar char="•"/>
            </a:pPr>
            <a:r>
              <a:rPr lang="en-US" sz="1600" dirty="0" smtClean="0"/>
              <a:t>Lead Command: ACC</a:t>
            </a:r>
          </a:p>
          <a:p>
            <a:pPr marL="173038" indent="-173038" eaLnBrk="0" hangingPunct="0">
              <a:lnSpc>
                <a:spcPct val="80000"/>
              </a:lnSpc>
              <a:spcBef>
                <a:spcPct val="50000"/>
              </a:spcBef>
              <a:buFont typeface="Arial" panose="020B0604020202020204" pitchFamily="34" charset="0"/>
              <a:buChar char="•"/>
            </a:pPr>
            <a:r>
              <a:rPr lang="en-US" sz="1600" dirty="0" smtClean="0"/>
              <a:t>Supporting Commands:  All MAJCOMs</a:t>
            </a:r>
            <a:endParaRPr lang="en-US" sz="1600" dirty="0"/>
          </a:p>
          <a:p>
            <a:pPr marL="173038" indent="-173038" eaLnBrk="0" hangingPunct="0">
              <a:lnSpc>
                <a:spcPct val="80000"/>
              </a:lnSpc>
              <a:spcBef>
                <a:spcPct val="50000"/>
              </a:spcBef>
              <a:buFont typeface="Arial" panose="020B0604020202020204" pitchFamily="34" charset="0"/>
              <a:buChar char="•"/>
            </a:pPr>
            <a:r>
              <a:rPr lang="en-US" sz="1600" dirty="0" smtClean="0"/>
              <a:t>Acquiring Organization:  AFPEO/Agile Combat Support, Support Equipment &amp; Vehicles Division, AFLCMC/WNZB </a:t>
            </a:r>
            <a:endParaRPr lang="en-US" sz="1600" b="1" dirty="0" smtClean="0">
              <a:solidFill>
                <a:schemeClr val="tx2"/>
              </a:solidFill>
              <a:latin typeface="Arial" charset="0"/>
            </a:endParaRPr>
          </a:p>
        </p:txBody>
      </p:sp>
      <p:sp>
        <p:nvSpPr>
          <p:cNvPr id="8" name="Text Box 3"/>
          <p:cNvSpPr txBox="1">
            <a:spLocks noChangeArrowheads="1"/>
          </p:cNvSpPr>
          <p:nvPr/>
        </p:nvSpPr>
        <p:spPr bwMode="auto">
          <a:xfrm>
            <a:off x="4600852" y="4038600"/>
            <a:ext cx="4468084" cy="2256002"/>
          </a:xfrm>
          <a:prstGeom prst="rect">
            <a:avLst/>
          </a:prstGeom>
          <a:noFill/>
          <a:ln w="12700">
            <a:noFill/>
            <a:miter lim="800000"/>
            <a:headEnd/>
            <a:tailEnd/>
          </a:ln>
        </p:spPr>
        <p:txBody>
          <a:bodyPr wrap="square">
            <a:spAutoFit/>
          </a:bodyPr>
          <a:lstStyle/>
          <a:p>
            <a:pPr algn="ctr" eaLnBrk="0" hangingPunct="0">
              <a:lnSpc>
                <a:spcPct val="80000"/>
              </a:lnSpc>
              <a:spcBef>
                <a:spcPct val="50000"/>
              </a:spcBef>
            </a:pPr>
            <a:r>
              <a:rPr lang="en-US" sz="2000" b="1" dirty="0" smtClean="0">
                <a:solidFill>
                  <a:srgbClr val="22228B"/>
                </a:solidFill>
                <a:latin typeface="Arial" charset="0"/>
              </a:rPr>
              <a:t>Notional Schedule</a:t>
            </a:r>
          </a:p>
          <a:p>
            <a:pPr indent="285750" eaLnBrk="0" hangingPunct="0">
              <a:lnSpc>
                <a:spcPct val="80000"/>
              </a:lnSpc>
              <a:spcBef>
                <a:spcPts val="600"/>
              </a:spcBef>
              <a:tabLst>
                <a:tab pos="3032125" algn="l"/>
              </a:tabLst>
            </a:pPr>
            <a:r>
              <a:rPr lang="en-US" sz="1600" dirty="0" smtClean="0"/>
              <a:t>Acquisition </a:t>
            </a:r>
            <a:r>
              <a:rPr lang="en-US" sz="1600" dirty="0"/>
              <a:t>Planning Start	</a:t>
            </a:r>
            <a:r>
              <a:rPr lang="en-US" sz="1600" dirty="0" smtClean="0"/>
              <a:t>Aug 16</a:t>
            </a:r>
          </a:p>
          <a:p>
            <a:pPr indent="285750" eaLnBrk="0" hangingPunct="0">
              <a:lnSpc>
                <a:spcPct val="80000"/>
              </a:lnSpc>
              <a:spcBef>
                <a:spcPts val="600"/>
              </a:spcBef>
              <a:tabLst>
                <a:tab pos="3032125" algn="l"/>
              </a:tabLst>
            </a:pPr>
            <a:r>
              <a:rPr lang="en-US" sz="1600" dirty="0" smtClean="0"/>
              <a:t>RFP	Dec 16</a:t>
            </a:r>
          </a:p>
          <a:p>
            <a:pPr indent="285750" eaLnBrk="0" hangingPunct="0">
              <a:lnSpc>
                <a:spcPct val="80000"/>
              </a:lnSpc>
              <a:spcBef>
                <a:spcPts val="600"/>
              </a:spcBef>
              <a:tabLst>
                <a:tab pos="3032125" algn="l"/>
              </a:tabLst>
            </a:pPr>
            <a:r>
              <a:rPr lang="en-US" sz="1600" dirty="0" smtClean="0"/>
              <a:t>Award	Jul 17</a:t>
            </a:r>
          </a:p>
          <a:p>
            <a:pPr indent="285750" eaLnBrk="0" hangingPunct="0">
              <a:lnSpc>
                <a:spcPct val="80000"/>
              </a:lnSpc>
              <a:spcBef>
                <a:spcPts val="600"/>
              </a:spcBef>
              <a:tabLst>
                <a:tab pos="3032125" algn="l"/>
              </a:tabLst>
            </a:pPr>
            <a:r>
              <a:rPr lang="en-US" sz="1600" dirty="0" smtClean="0"/>
              <a:t>Testing	4Q FY18 -  </a:t>
            </a:r>
          </a:p>
          <a:p>
            <a:pPr indent="3035300" eaLnBrk="0" hangingPunct="0">
              <a:lnSpc>
                <a:spcPct val="80000"/>
              </a:lnSpc>
              <a:spcBef>
                <a:spcPts val="600"/>
              </a:spcBef>
              <a:tabLst>
                <a:tab pos="3032125" algn="l"/>
              </a:tabLst>
            </a:pPr>
            <a:r>
              <a:rPr lang="en-US" sz="1600" dirty="0" smtClean="0"/>
              <a:t>2Q FY19</a:t>
            </a:r>
          </a:p>
          <a:p>
            <a:pPr indent="285750" eaLnBrk="0" hangingPunct="0">
              <a:lnSpc>
                <a:spcPct val="80000"/>
              </a:lnSpc>
              <a:spcBef>
                <a:spcPts val="600"/>
              </a:spcBef>
              <a:tabLst>
                <a:tab pos="3032125" algn="l"/>
              </a:tabLst>
            </a:pPr>
            <a:r>
              <a:rPr lang="en-US" sz="1600" dirty="0" smtClean="0"/>
              <a:t>Production Readiness	3Q FY19</a:t>
            </a:r>
          </a:p>
          <a:p>
            <a:pPr indent="285750" eaLnBrk="0" hangingPunct="0">
              <a:lnSpc>
                <a:spcPct val="80000"/>
              </a:lnSpc>
              <a:spcBef>
                <a:spcPts val="600"/>
              </a:spcBef>
              <a:tabLst>
                <a:tab pos="3032125" algn="l"/>
              </a:tabLst>
            </a:pPr>
            <a:r>
              <a:rPr lang="en-US" sz="1600" dirty="0" smtClean="0"/>
              <a:t>Production Units Order	4Q FY19</a:t>
            </a:r>
            <a:endParaRPr lang="en-US" sz="1600" dirty="0"/>
          </a:p>
        </p:txBody>
      </p:sp>
      <p:sp>
        <p:nvSpPr>
          <p:cNvPr id="9" name="Line 2054"/>
          <p:cNvSpPr>
            <a:spLocks noChangeShapeType="1"/>
          </p:cNvSpPr>
          <p:nvPr/>
        </p:nvSpPr>
        <p:spPr bwMode="auto">
          <a:xfrm>
            <a:off x="4572000" y="4040290"/>
            <a:ext cx="0" cy="2589110"/>
          </a:xfrm>
          <a:prstGeom prst="line">
            <a:avLst/>
          </a:prstGeom>
          <a:noFill/>
          <a:ln w="15875">
            <a:solidFill>
              <a:schemeClr val="tx1"/>
            </a:solidFill>
            <a:round/>
            <a:headEnd/>
            <a:tailEnd/>
          </a:ln>
        </p:spPr>
        <p:txBody>
          <a:bodyPr wrap="none" anchor="ctr"/>
          <a:lstStyle/>
          <a:p>
            <a:endParaRPr lang="en-US" dirty="0"/>
          </a:p>
        </p:txBody>
      </p:sp>
      <p:sp>
        <p:nvSpPr>
          <p:cNvPr id="10" name="Line 2055"/>
          <p:cNvSpPr>
            <a:spLocks noChangeShapeType="1"/>
          </p:cNvSpPr>
          <p:nvPr/>
        </p:nvSpPr>
        <p:spPr bwMode="auto">
          <a:xfrm flipV="1">
            <a:off x="0" y="4016559"/>
            <a:ext cx="9144000" cy="0"/>
          </a:xfrm>
          <a:prstGeom prst="line">
            <a:avLst/>
          </a:prstGeom>
          <a:noFill/>
          <a:ln w="15875">
            <a:solidFill>
              <a:schemeClr val="tx1"/>
            </a:solidFill>
            <a:round/>
            <a:headEnd/>
            <a:tailEnd/>
          </a:ln>
        </p:spPr>
        <p:txBody>
          <a:bodyPr wrap="none" anchor="ctr"/>
          <a:lstStyle/>
          <a:p>
            <a:endParaRPr lang="en-US" dirty="0"/>
          </a:p>
        </p:txBody>
      </p:sp>
      <p:sp>
        <p:nvSpPr>
          <p:cNvPr id="13" name="Text Box 8"/>
          <p:cNvSpPr txBox="1">
            <a:spLocks noChangeArrowheads="1"/>
          </p:cNvSpPr>
          <p:nvPr/>
        </p:nvSpPr>
        <p:spPr bwMode="auto">
          <a:xfrm>
            <a:off x="0" y="4038600"/>
            <a:ext cx="4545957" cy="2475101"/>
          </a:xfrm>
          <a:prstGeom prst="rect">
            <a:avLst/>
          </a:prstGeom>
          <a:noFill/>
          <a:ln w="9525">
            <a:noFill/>
            <a:miter lim="800000"/>
            <a:headEnd/>
            <a:tailEnd/>
          </a:ln>
        </p:spPr>
        <p:txBody>
          <a:bodyPr wrap="square">
            <a:spAutoFit/>
          </a:bodyPr>
          <a:lstStyle/>
          <a:p>
            <a:pPr algn="ctr" eaLnBrk="0" hangingPunct="0">
              <a:lnSpc>
                <a:spcPct val="80000"/>
              </a:lnSpc>
              <a:spcBef>
                <a:spcPct val="50000"/>
              </a:spcBef>
              <a:spcAft>
                <a:spcPts val="600"/>
              </a:spcAft>
            </a:pPr>
            <a:r>
              <a:rPr lang="en-US" sz="2000" b="1" dirty="0" smtClean="0">
                <a:solidFill>
                  <a:srgbClr val="22228B"/>
                </a:solidFill>
                <a:latin typeface="Arial" charset="0"/>
              </a:rPr>
              <a:t>Background Info</a:t>
            </a:r>
            <a:endParaRPr lang="en-US" sz="2000" b="1" dirty="0">
              <a:solidFill>
                <a:srgbClr val="22228B"/>
              </a:solidFill>
              <a:latin typeface="Arial" charset="0"/>
            </a:endParaRPr>
          </a:p>
          <a:p>
            <a:pPr marL="285750" indent="-285750">
              <a:buFont typeface="Arial" panose="020B0604020202020204" pitchFamily="34" charset="0"/>
              <a:buChar char="•"/>
            </a:pPr>
            <a:r>
              <a:rPr lang="en-US" sz="1600" dirty="0" smtClean="0"/>
              <a:t>Replaces 72kW flight line &amp; </a:t>
            </a:r>
            <a:r>
              <a:rPr lang="en-US" sz="1600" dirty="0"/>
              <a:t>60kw gas turbine engine generator set fleets</a:t>
            </a:r>
            <a:r>
              <a:rPr lang="en-US" sz="1600" dirty="0" smtClean="0"/>
              <a:t>. Comprised </a:t>
            </a:r>
            <a:r>
              <a:rPr lang="en-US" sz="1600" dirty="0"/>
              <a:t>of </a:t>
            </a:r>
            <a:r>
              <a:rPr lang="en-US" sz="1600" dirty="0" smtClean="0"/>
              <a:t>7 models, dating back to ’79. 60kW fleet is comprised </a:t>
            </a:r>
            <a:r>
              <a:rPr lang="en-US" sz="1600" dirty="0"/>
              <a:t>of </a:t>
            </a:r>
            <a:r>
              <a:rPr lang="en-US" sz="1600" dirty="0" smtClean="0"/>
              <a:t>3 models dating back to ‘64. </a:t>
            </a:r>
          </a:p>
          <a:p>
            <a:pPr>
              <a:lnSpc>
                <a:spcPts val="700"/>
              </a:lnSpc>
            </a:pPr>
            <a:endParaRPr lang="en-US" sz="1600" dirty="0" smtClean="0"/>
          </a:p>
          <a:p>
            <a:pPr>
              <a:lnSpc>
                <a:spcPts val="0"/>
              </a:lnSpc>
            </a:pPr>
            <a:r>
              <a:rPr lang="en-US" sz="1600" dirty="0" smtClean="0"/>
              <a:t> </a:t>
            </a:r>
            <a:endParaRPr lang="en-US" sz="1600" dirty="0"/>
          </a:p>
          <a:p>
            <a:pPr marL="285750" indent="-285750">
              <a:buFont typeface="Arial" panose="020B0604020202020204" pitchFamily="34" charset="0"/>
              <a:buChar char="•"/>
            </a:pPr>
            <a:r>
              <a:rPr lang="en-US" sz="1600" dirty="0" smtClean="0"/>
              <a:t>Will acquire 5K-6K units to replace all legacy 72kW </a:t>
            </a:r>
            <a:r>
              <a:rPr lang="en-US" sz="1600" dirty="0"/>
              <a:t>and </a:t>
            </a:r>
            <a:r>
              <a:rPr lang="en-US" sz="1600" dirty="0" smtClean="0"/>
              <a:t>60kw generator sets. Requirements include AF, sister </a:t>
            </a:r>
            <a:r>
              <a:rPr lang="en-US" sz="1600" dirty="0"/>
              <a:t>services, and </a:t>
            </a:r>
            <a:r>
              <a:rPr lang="en-US" sz="1600" dirty="0" smtClean="0"/>
              <a:t>FMS </a:t>
            </a:r>
            <a:r>
              <a:rPr lang="en-US" sz="1600" dirty="0"/>
              <a:t>customers</a:t>
            </a:r>
            <a:r>
              <a:rPr lang="en-US" sz="1600" dirty="0" smtClean="0"/>
              <a:t>.</a:t>
            </a:r>
            <a:endParaRPr lang="en-US" sz="1600" dirty="0" smtClean="0">
              <a:solidFill>
                <a:schemeClr val="tx2"/>
              </a:solidFill>
              <a:latin typeface="Arial" charset="0"/>
            </a:endParaRPr>
          </a:p>
        </p:txBody>
      </p:sp>
      <p:grpSp>
        <p:nvGrpSpPr>
          <p:cNvPr id="3" name="Group 2"/>
          <p:cNvGrpSpPr/>
          <p:nvPr/>
        </p:nvGrpSpPr>
        <p:grpSpPr>
          <a:xfrm>
            <a:off x="4800600" y="1371601"/>
            <a:ext cx="4038600" cy="2659556"/>
            <a:chOff x="5061383" y="1161181"/>
            <a:chExt cx="3581400" cy="2791981"/>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6163" y="1161181"/>
              <a:ext cx="3291839"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061383" y="3630060"/>
              <a:ext cx="3581400" cy="323102"/>
            </a:xfrm>
            <a:prstGeom prst="rect">
              <a:avLst/>
            </a:prstGeom>
            <a:noFill/>
          </p:spPr>
          <p:txBody>
            <a:bodyPr wrap="square" rtlCol="0">
              <a:spAutoFit/>
            </a:bodyPr>
            <a:lstStyle/>
            <a:p>
              <a:pPr algn="ctr"/>
              <a:r>
                <a:rPr lang="en-US" sz="1400" dirty="0" smtClean="0"/>
                <a:t>  Procuring Generator Set similar to B809E </a:t>
              </a:r>
              <a:endParaRPr lang="en-US" sz="1400" dirty="0"/>
            </a:p>
          </p:txBody>
        </p:sp>
      </p:grpSp>
    </p:spTree>
    <p:extLst>
      <p:ext uri="{BB962C8B-B14F-4D97-AF65-F5344CB8AC3E}">
        <p14:creationId xmlns:p14="http://schemas.microsoft.com/office/powerpoint/2010/main" val="3191450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899" y="3082482"/>
            <a:ext cx="1784568" cy="175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Grp="1" noChangeArrowheads="1"/>
          </p:cNvSpPr>
          <p:nvPr>
            <p:ph type="title"/>
          </p:nvPr>
        </p:nvSpPr>
        <p:spPr bwMode="auto">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lnSpc>
                <a:spcPct val="85000"/>
              </a:lnSpc>
              <a:spcBef>
                <a:spcPct val="0"/>
              </a:spcBef>
              <a:spcAft>
                <a:spcPct val="0"/>
              </a:spcAft>
              <a:defRPr/>
            </a:pPr>
            <a:endParaRPr lang="en-US" sz="800" b="1" dirty="0">
              <a:solidFill>
                <a:srgbClr val="000000"/>
              </a:solidFill>
              <a:latin typeface="Times New Roman" pitchFamily="18" charset="0"/>
            </a:endParaRPr>
          </a:p>
          <a:p>
            <a:pPr algn="ctr" fontAlgn="base">
              <a:lnSpc>
                <a:spcPct val="90000"/>
              </a:lnSpc>
              <a:spcBef>
                <a:spcPct val="0"/>
              </a:spcBef>
              <a:spcAft>
                <a:spcPct val="0"/>
              </a:spcAft>
              <a:defRPr/>
            </a:pPr>
            <a:r>
              <a:rPr lang="en-US" sz="3200" b="1" i="1" dirty="0">
                <a:solidFill>
                  <a:schemeClr val="accent2">
                    <a:lumMod val="75000"/>
                  </a:schemeClr>
                </a:solidFill>
                <a:latin typeface="+mj-lt"/>
                <a:ea typeface="+mj-ea"/>
                <a:cs typeface="+mj-cs"/>
              </a:rPr>
              <a:t>Automatic Test Systems </a:t>
            </a:r>
          </a:p>
          <a:p>
            <a:pPr algn="ctr" fontAlgn="base">
              <a:lnSpc>
                <a:spcPct val="90000"/>
              </a:lnSpc>
              <a:spcBef>
                <a:spcPct val="0"/>
              </a:spcBef>
              <a:spcAft>
                <a:spcPct val="0"/>
              </a:spcAft>
              <a:defRPr/>
            </a:pPr>
            <a:r>
              <a:rPr lang="en-US" sz="3200" b="1" i="1" dirty="0">
                <a:solidFill>
                  <a:schemeClr val="accent2">
                    <a:lumMod val="75000"/>
                  </a:schemeClr>
                </a:solidFill>
                <a:latin typeface="+mj-lt"/>
                <a:ea typeface="+mj-ea"/>
                <a:cs typeface="+mj-cs"/>
              </a:rPr>
              <a:t>Product Line</a:t>
            </a:r>
          </a:p>
        </p:txBody>
      </p:sp>
      <p:sp>
        <p:nvSpPr>
          <p:cNvPr id="5" name="Rectangle 4"/>
          <p:cNvSpPr>
            <a:spLocks noChangeArrowheads="1"/>
          </p:cNvSpPr>
          <p:nvPr/>
        </p:nvSpPr>
        <p:spPr bwMode="auto">
          <a:xfrm>
            <a:off x="2300614" y="1135638"/>
            <a:ext cx="4404985" cy="5632311"/>
          </a:xfrm>
          <a:prstGeom prst="rect">
            <a:avLst/>
          </a:prstGeom>
          <a:noFill/>
          <a:ln w="12700">
            <a:noFill/>
            <a:miter lim="800000"/>
            <a:headEnd type="none" w="sm" len="sm"/>
            <a:tailEnd type="none" w="sm" len="sm"/>
          </a:ln>
        </p:spPr>
        <p:txBody>
          <a:bodyPr wrap="square">
            <a:spAutoFit/>
          </a:bodyPr>
          <a:lstStyle/>
          <a:p>
            <a:pPr lvl="1" algn="ctr">
              <a:lnSpc>
                <a:spcPct val="150000"/>
              </a:lnSpc>
              <a:buSzPct val="115000"/>
            </a:pPr>
            <a:r>
              <a:rPr lang="en-US" sz="1600" b="1" dirty="0" smtClean="0">
                <a:latin typeface="+mn-lt"/>
              </a:rPr>
              <a:t>ATS Program Groups</a:t>
            </a:r>
          </a:p>
          <a:p>
            <a:pPr marL="744538" lvl="1" indent="-287338">
              <a:lnSpc>
                <a:spcPct val="150000"/>
              </a:lnSpc>
              <a:buSzPct val="115000"/>
              <a:buFont typeface="Arial" pitchFamily="34" charset="0"/>
              <a:buChar char="•"/>
            </a:pPr>
            <a:r>
              <a:rPr lang="en-US" sz="1600" dirty="0" smtClean="0">
                <a:latin typeface="+mn-lt"/>
              </a:rPr>
              <a:t>Organizational Level</a:t>
            </a:r>
          </a:p>
          <a:p>
            <a:pPr marL="1201738" lvl="2" indent="-287338">
              <a:buSzPct val="115000"/>
              <a:buFont typeface="Arial" pitchFamily="34" charset="0"/>
              <a:buChar char="•"/>
            </a:pPr>
            <a:r>
              <a:rPr lang="en-US" sz="1600" dirty="0"/>
              <a:t>COLT</a:t>
            </a:r>
          </a:p>
          <a:p>
            <a:pPr marL="1201738" lvl="2" indent="-287338">
              <a:buSzPct val="115000"/>
              <a:buFont typeface="Arial" pitchFamily="34" charset="0"/>
              <a:buChar char="•"/>
            </a:pPr>
            <a:r>
              <a:rPr lang="en-US" sz="1600" dirty="0"/>
              <a:t>IFF</a:t>
            </a:r>
          </a:p>
          <a:p>
            <a:pPr marL="1201738" lvl="2" indent="-287338">
              <a:buSzPct val="115000"/>
              <a:buFont typeface="Arial" pitchFamily="34" charset="0"/>
              <a:buChar char="•"/>
            </a:pPr>
            <a:r>
              <a:rPr lang="en-US" sz="1600" dirty="0"/>
              <a:t>CAPRE</a:t>
            </a:r>
          </a:p>
          <a:p>
            <a:pPr marL="744538" lvl="1" indent="-287338">
              <a:buSzPct val="115000"/>
              <a:buFont typeface="Arial" pitchFamily="34" charset="0"/>
              <a:buChar char="•"/>
            </a:pPr>
            <a:endParaRPr lang="en-US" sz="600" dirty="0">
              <a:latin typeface="+mn-lt"/>
            </a:endParaRPr>
          </a:p>
          <a:p>
            <a:pPr marL="744538" lvl="1" indent="-287338">
              <a:buSzPct val="115000"/>
              <a:buFont typeface="Arial" pitchFamily="34" charset="0"/>
              <a:buChar char="•"/>
            </a:pPr>
            <a:r>
              <a:rPr lang="en-US" sz="1600" dirty="0" smtClean="0">
                <a:latin typeface="+mn-lt"/>
              </a:rPr>
              <a:t>Intermediate Level</a:t>
            </a:r>
          </a:p>
          <a:p>
            <a:pPr marL="1201738" lvl="2" indent="-287338">
              <a:buSzPct val="115000"/>
              <a:buFont typeface="Arial" pitchFamily="34" charset="0"/>
              <a:buChar char="•"/>
            </a:pPr>
            <a:r>
              <a:rPr lang="en-US" sz="1600" dirty="0" smtClean="0"/>
              <a:t>F-16/A-10/C-5 AIS</a:t>
            </a:r>
          </a:p>
          <a:p>
            <a:pPr marL="1201738" lvl="2" indent="-287338">
              <a:buSzPct val="115000"/>
              <a:buFont typeface="Arial" pitchFamily="34" charset="0"/>
              <a:buChar char="•"/>
            </a:pPr>
            <a:r>
              <a:rPr lang="en-US" sz="1600" dirty="0" smtClean="0">
                <a:latin typeface="+mn-lt"/>
              </a:rPr>
              <a:t>F-15 AIS</a:t>
            </a:r>
          </a:p>
          <a:p>
            <a:pPr marL="1201738" lvl="2" indent="-287338">
              <a:buSzPct val="115000"/>
              <a:buFont typeface="Arial" pitchFamily="34" charset="0"/>
              <a:buChar char="•"/>
            </a:pPr>
            <a:r>
              <a:rPr lang="en-US" sz="1600" dirty="0" smtClean="0"/>
              <a:t>B-1 ARTS</a:t>
            </a:r>
          </a:p>
          <a:p>
            <a:pPr marL="1201738" lvl="2" indent="-287338">
              <a:buSzPct val="115000"/>
              <a:buFont typeface="Arial" pitchFamily="34" charset="0"/>
              <a:buChar char="•"/>
            </a:pPr>
            <a:r>
              <a:rPr lang="en-US" sz="1600" dirty="0" smtClean="0"/>
              <a:t>CM-ATS</a:t>
            </a:r>
            <a:endParaRPr lang="en-US" sz="1600" dirty="0" smtClean="0">
              <a:latin typeface="+mn-lt"/>
            </a:endParaRPr>
          </a:p>
          <a:p>
            <a:pPr marL="744538" lvl="1" indent="-287338">
              <a:buSzPct val="115000"/>
              <a:buFont typeface="Arial" pitchFamily="34" charset="0"/>
              <a:buChar char="•"/>
            </a:pPr>
            <a:endParaRPr lang="en-US" sz="600" dirty="0" smtClean="0">
              <a:latin typeface="+mn-lt"/>
            </a:endParaRPr>
          </a:p>
          <a:p>
            <a:pPr marL="744538" lvl="1" indent="-287338">
              <a:lnSpc>
                <a:spcPct val="150000"/>
              </a:lnSpc>
              <a:buSzPct val="115000"/>
              <a:buFont typeface="Arial" pitchFamily="34" charset="0"/>
              <a:buChar char="•"/>
            </a:pPr>
            <a:r>
              <a:rPr lang="en-US" sz="1600" dirty="0" smtClean="0">
                <a:latin typeface="+mn-lt"/>
              </a:rPr>
              <a:t>Depot Level</a:t>
            </a:r>
          </a:p>
          <a:p>
            <a:pPr marL="1201738" lvl="2" indent="-287338">
              <a:buSzPct val="115000"/>
              <a:buFont typeface="Arial" pitchFamily="34" charset="0"/>
              <a:buChar char="•"/>
            </a:pPr>
            <a:r>
              <a:rPr lang="en-US" sz="1600" dirty="0" smtClean="0"/>
              <a:t>VDATS</a:t>
            </a:r>
          </a:p>
          <a:p>
            <a:pPr marL="1201738" lvl="2" indent="-287338">
              <a:buSzPct val="115000"/>
              <a:buFont typeface="Arial" pitchFamily="34" charset="0"/>
              <a:buChar char="•"/>
            </a:pPr>
            <a:r>
              <a:rPr lang="en-US" sz="1600" dirty="0" smtClean="0"/>
              <a:t>CBATS</a:t>
            </a:r>
          </a:p>
          <a:p>
            <a:pPr marL="744538" lvl="1" indent="-287338">
              <a:buSzPct val="115000"/>
            </a:pPr>
            <a:endParaRPr lang="en-US" sz="600" dirty="0">
              <a:latin typeface="+mn-lt"/>
            </a:endParaRPr>
          </a:p>
          <a:p>
            <a:pPr marL="744538" lvl="1" indent="-287338">
              <a:buSzPct val="115000"/>
              <a:buFont typeface="Arial" pitchFamily="34" charset="0"/>
              <a:buChar char="•"/>
            </a:pPr>
            <a:r>
              <a:rPr lang="en-US" sz="1600" dirty="0" smtClean="0">
                <a:latin typeface="+mn-lt"/>
              </a:rPr>
              <a:t>TMDE</a:t>
            </a:r>
          </a:p>
          <a:p>
            <a:pPr marL="1201738" lvl="2" indent="-287338">
              <a:buSzPct val="115000"/>
              <a:buFont typeface="Arial" pitchFamily="34" charset="0"/>
              <a:buChar char="•"/>
            </a:pPr>
            <a:r>
              <a:rPr lang="en-US" sz="1600" dirty="0" smtClean="0"/>
              <a:t>Meters</a:t>
            </a:r>
          </a:p>
          <a:p>
            <a:pPr marL="1201738" lvl="2" indent="-287338">
              <a:buSzPct val="115000"/>
              <a:buFont typeface="Arial" pitchFamily="34" charset="0"/>
              <a:buChar char="•"/>
            </a:pPr>
            <a:r>
              <a:rPr lang="en-US" sz="1600" dirty="0" smtClean="0">
                <a:latin typeface="+mn-lt"/>
              </a:rPr>
              <a:t>Analyzers</a:t>
            </a:r>
          </a:p>
          <a:p>
            <a:pPr marL="1201738" lvl="2" indent="-287338">
              <a:buSzPct val="115000"/>
              <a:buFont typeface="Arial" pitchFamily="34" charset="0"/>
              <a:buChar char="•"/>
            </a:pPr>
            <a:r>
              <a:rPr lang="en-US" sz="1600" dirty="0" smtClean="0"/>
              <a:t>Calibrators</a:t>
            </a:r>
            <a:endParaRPr lang="en-US" sz="1600" dirty="0" smtClean="0">
              <a:latin typeface="+mn-lt"/>
            </a:endParaRPr>
          </a:p>
          <a:p>
            <a:pPr marL="1201738" lvl="2" indent="-287338">
              <a:buSzPct val="115000"/>
              <a:buFont typeface="Arial" pitchFamily="34" charset="0"/>
              <a:buChar char="•"/>
            </a:pPr>
            <a:r>
              <a:rPr lang="en-US" sz="1600" dirty="0" smtClean="0"/>
              <a:t>Test Sets</a:t>
            </a:r>
            <a:endParaRPr lang="en-US" sz="1600" dirty="0" smtClean="0">
              <a:latin typeface="+mn-lt"/>
            </a:endParaRPr>
          </a:p>
          <a:p>
            <a:pPr marL="744538" lvl="1" indent="-287338">
              <a:buSzPct val="115000"/>
              <a:buFont typeface="Arial" pitchFamily="34" charset="0"/>
              <a:buChar char="•"/>
            </a:pPr>
            <a:endParaRPr lang="en-US" sz="1600" dirty="0" smtClean="0">
              <a:latin typeface="+mn-lt"/>
            </a:endParaRPr>
          </a:p>
          <a:p>
            <a:pPr marL="744538" lvl="1" indent="-287338">
              <a:buSzPct val="115000"/>
              <a:buFont typeface="Arial" pitchFamily="34" charset="0"/>
              <a:buChar char="•"/>
            </a:pPr>
            <a:endParaRPr lang="en-US" sz="600" dirty="0">
              <a:latin typeface="+mn-lt"/>
            </a:endParaRPr>
          </a:p>
          <a:p>
            <a:pPr marL="744538" lvl="1" indent="-287338">
              <a:buSzPct val="115000"/>
            </a:pPr>
            <a:endParaRPr lang="en-US" sz="800" b="1" dirty="0">
              <a:latin typeface="+mn-lt"/>
            </a:endParaRPr>
          </a:p>
        </p:txBody>
      </p:sp>
      <p:grpSp>
        <p:nvGrpSpPr>
          <p:cNvPr id="6" name="Group 5"/>
          <p:cNvGrpSpPr/>
          <p:nvPr/>
        </p:nvGrpSpPr>
        <p:grpSpPr>
          <a:xfrm>
            <a:off x="118253" y="1284849"/>
            <a:ext cx="2554606" cy="1763151"/>
            <a:chOff x="91359" y="4710872"/>
            <a:chExt cx="2554606" cy="1763151"/>
          </a:xfrm>
        </p:grpSpPr>
        <p:sp>
          <p:nvSpPr>
            <p:cNvPr id="7" name="Rectangle 6"/>
            <p:cNvSpPr/>
            <p:nvPr/>
          </p:nvSpPr>
          <p:spPr>
            <a:xfrm>
              <a:off x="91359" y="6213701"/>
              <a:ext cx="2407471" cy="260322"/>
            </a:xfrm>
            <a:prstGeom prst="rect">
              <a:avLst/>
            </a:prstGeom>
          </p:spPr>
          <p:txBody>
            <a:bodyPr wrap="none">
              <a:spAutoFit/>
            </a:bodyPr>
            <a:lstStyle/>
            <a:p>
              <a:pPr algn="ctr" eaLnBrk="0" fontAlgn="base" hangingPunct="0">
                <a:lnSpc>
                  <a:spcPct val="85000"/>
                </a:lnSpc>
                <a:spcBef>
                  <a:spcPct val="0"/>
                </a:spcBef>
                <a:spcAft>
                  <a:spcPct val="0"/>
                </a:spcAft>
                <a:defRPr/>
              </a:pPr>
              <a:r>
                <a:rPr lang="en-US" sz="800" b="1" dirty="0">
                  <a:solidFill>
                    <a:srgbClr val="000000">
                      <a:lumMod val="50000"/>
                    </a:srgbClr>
                  </a:solidFill>
                  <a:latin typeface="Times New Roman" pitchFamily="18" charset="0"/>
                </a:rPr>
                <a:t>Common Organizational Level Tester</a:t>
              </a:r>
            </a:p>
          </p:txBody>
        </p:sp>
        <p:pic>
          <p:nvPicPr>
            <p:cNvPr id="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59" y="4710872"/>
              <a:ext cx="2554606" cy="1530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5410200" y="1600200"/>
            <a:ext cx="2253101" cy="1618342"/>
            <a:chOff x="140182" y="4876800"/>
            <a:chExt cx="2646319" cy="1923142"/>
          </a:xfrm>
        </p:grpSpPr>
        <p:pic>
          <p:nvPicPr>
            <p:cNvPr id="11"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182" y="4876800"/>
              <a:ext cx="2646319" cy="1761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140182" y="6584498"/>
              <a:ext cx="2646319" cy="215444"/>
            </a:xfrm>
            <a:prstGeom prst="rect">
              <a:avLst/>
            </a:prstGeom>
          </p:spPr>
          <p:txBody>
            <a:bodyPr wrap="square">
              <a:spAutoFit/>
            </a:bodyPr>
            <a:lstStyle/>
            <a:p>
              <a:pPr algn="ctr" eaLnBrk="0" fontAlgn="base" hangingPunct="0">
                <a:spcBef>
                  <a:spcPct val="0"/>
                </a:spcBef>
                <a:spcAft>
                  <a:spcPct val="0"/>
                </a:spcAft>
              </a:pPr>
              <a:r>
                <a:rPr lang="en-US" sz="800" b="1" dirty="0" smtClean="0">
                  <a:solidFill>
                    <a:srgbClr val="000000">
                      <a:lumMod val="50000"/>
                    </a:srgbClr>
                  </a:solidFill>
                  <a:latin typeface="Times New Roman" pitchFamily="18" charset="0"/>
                </a:rPr>
                <a:t>F-15 AIS</a:t>
              </a:r>
              <a:endParaRPr lang="en-US" sz="2400" dirty="0">
                <a:solidFill>
                  <a:srgbClr val="000000"/>
                </a:solidFill>
                <a:latin typeface="Times New Roman" pitchFamily="18" charset="0"/>
              </a:endParaRPr>
            </a:p>
          </p:txBody>
        </p:sp>
      </p:grpSp>
      <p:grpSp>
        <p:nvGrpSpPr>
          <p:cNvPr id="16" name="Group 15"/>
          <p:cNvGrpSpPr/>
          <p:nvPr/>
        </p:nvGrpSpPr>
        <p:grpSpPr>
          <a:xfrm>
            <a:off x="6255413" y="3886200"/>
            <a:ext cx="2473788" cy="1686761"/>
            <a:chOff x="193212" y="1267599"/>
            <a:chExt cx="2107403" cy="1395035"/>
          </a:xfrm>
        </p:grpSpPr>
        <p:pic>
          <p:nvPicPr>
            <p:cNvPr id="17" name="Picture 8" descr="DSC01551"/>
            <p:cNvPicPr>
              <a:picLocks noChangeAspect="1" noChangeArrowheads="1"/>
            </p:cNvPicPr>
            <p:nvPr/>
          </p:nvPicPr>
          <p:blipFill>
            <a:blip r:embed="rId5" cstate="print"/>
            <a:srcRect l="2777" t="14815" r="6944" b="3703"/>
            <a:stretch>
              <a:fillRect/>
            </a:stretch>
          </p:blipFill>
          <p:spPr>
            <a:xfrm>
              <a:off x="222519" y="1267599"/>
              <a:ext cx="2078096" cy="1202323"/>
            </a:xfrm>
            <a:prstGeom prst="rect">
              <a:avLst/>
            </a:prstGeom>
            <a:solidFill>
              <a:srgbClr val="000000">
                <a:shade val="95000"/>
              </a:srgbClr>
            </a:solidFill>
            <a:ln w="19050" cap="sq">
              <a:solidFill>
                <a:schemeClr val="accent4">
                  <a:lumMod val="50000"/>
                </a:schemeClr>
              </a:solidFill>
              <a:miter lim="800000"/>
            </a:ln>
            <a:effectLst/>
          </p:spPr>
        </p:pic>
        <p:sp>
          <p:nvSpPr>
            <p:cNvPr id="18" name="Rectangle 17"/>
            <p:cNvSpPr/>
            <p:nvPr/>
          </p:nvSpPr>
          <p:spPr>
            <a:xfrm>
              <a:off x="193212" y="2447190"/>
              <a:ext cx="2107403" cy="215444"/>
            </a:xfrm>
            <a:prstGeom prst="rect">
              <a:avLst/>
            </a:prstGeom>
          </p:spPr>
          <p:txBody>
            <a:bodyPr wrap="square">
              <a:spAutoFit/>
            </a:bodyPr>
            <a:lstStyle/>
            <a:p>
              <a:pPr algn="ctr" eaLnBrk="0" fontAlgn="base" hangingPunct="0">
                <a:spcBef>
                  <a:spcPct val="0"/>
                </a:spcBef>
                <a:spcAft>
                  <a:spcPct val="0"/>
                </a:spcAft>
              </a:pPr>
              <a:r>
                <a:rPr lang="en-US" sz="800" b="1" dirty="0">
                  <a:solidFill>
                    <a:srgbClr val="000000">
                      <a:lumMod val="50000"/>
                    </a:srgbClr>
                  </a:solidFill>
                  <a:latin typeface="Times New Roman" pitchFamily="18" charset="0"/>
                </a:rPr>
                <a:t>Versatile Depot Automatic Test Station</a:t>
              </a:r>
              <a:endParaRPr lang="en-US" sz="2400" dirty="0">
                <a:solidFill>
                  <a:srgbClr val="000000"/>
                </a:solidFill>
                <a:latin typeface="Times New Roman" pitchFamily="18" charset="0"/>
              </a:endParaRPr>
            </a:p>
          </p:txBody>
        </p:sp>
      </p:grpSp>
      <p:sp>
        <p:nvSpPr>
          <p:cNvPr id="19" name="TextBox 18"/>
          <p:cNvSpPr txBox="1"/>
          <p:nvPr/>
        </p:nvSpPr>
        <p:spPr>
          <a:xfrm>
            <a:off x="5994487" y="5709047"/>
            <a:ext cx="2995641" cy="615553"/>
          </a:xfrm>
          <a:prstGeom prst="rect">
            <a:avLst/>
          </a:prstGeom>
          <a:solidFill>
            <a:schemeClr val="bg1"/>
          </a:solidFill>
          <a:ln w="3175">
            <a:noFill/>
          </a:ln>
        </p:spPr>
        <p:txBody>
          <a:bodyPr wrap="square" rtlCol="0">
            <a:spAutoFit/>
          </a:bodyPr>
          <a:lstStyle/>
          <a:p>
            <a:pPr algn="ctr" eaLnBrk="0" fontAlgn="base" hangingPunct="0">
              <a:lnSpc>
                <a:spcPct val="85000"/>
              </a:lnSpc>
              <a:spcBef>
                <a:spcPct val="20000"/>
              </a:spcBef>
              <a:spcAft>
                <a:spcPct val="0"/>
              </a:spcAft>
              <a:tabLst>
                <a:tab pos="231775" algn="l"/>
                <a:tab pos="514350" algn="l"/>
                <a:tab pos="623888" algn="l"/>
                <a:tab pos="1030288" algn="l"/>
                <a:tab pos="1204913" algn="l"/>
                <a:tab pos="1543050" algn="l"/>
              </a:tabLst>
              <a:defRPr/>
            </a:pPr>
            <a:r>
              <a:rPr lang="en-US" sz="2000" b="1" i="1" dirty="0">
                <a:solidFill>
                  <a:schemeClr val="accent2">
                    <a:lumMod val="75000"/>
                  </a:schemeClr>
                </a:solidFill>
              </a:rPr>
              <a:t>Every mission requires ATS test solutions!</a:t>
            </a:r>
          </a:p>
        </p:txBody>
      </p:sp>
      <p:grpSp>
        <p:nvGrpSpPr>
          <p:cNvPr id="22" name="Group 21"/>
          <p:cNvGrpSpPr/>
          <p:nvPr/>
        </p:nvGrpSpPr>
        <p:grpSpPr>
          <a:xfrm>
            <a:off x="4968413" y="3429000"/>
            <a:ext cx="1253133" cy="1495300"/>
            <a:chOff x="7010400" y="3207542"/>
            <a:chExt cx="1481733" cy="1735932"/>
          </a:xfrm>
        </p:grpSpPr>
        <p:pic>
          <p:nvPicPr>
            <p:cNvPr id="20" name="Picture 19"/>
            <p:cNvPicPr>
              <a:picLocks noChangeAspect="1" noChangeArrowheads="1"/>
            </p:cNvPicPr>
            <p:nvPr/>
          </p:nvPicPr>
          <p:blipFill>
            <a:blip r:embed="rId6" cstate="print"/>
            <a:srcRect/>
            <a:stretch>
              <a:fillRect/>
            </a:stretch>
          </p:blipFill>
          <p:spPr bwMode="auto">
            <a:xfrm>
              <a:off x="7010400" y="3207542"/>
              <a:ext cx="1481733" cy="1481733"/>
            </a:xfrm>
            <a:prstGeom prst="rect">
              <a:avLst/>
            </a:prstGeom>
            <a:noFill/>
            <a:ln w="9525">
              <a:noFill/>
              <a:miter lim="800000"/>
              <a:headEnd/>
              <a:tailEnd/>
            </a:ln>
          </p:spPr>
        </p:pic>
        <p:sp>
          <p:nvSpPr>
            <p:cNvPr id="21" name="Rectangle 20"/>
            <p:cNvSpPr/>
            <p:nvPr/>
          </p:nvSpPr>
          <p:spPr>
            <a:xfrm>
              <a:off x="7010400" y="4656718"/>
              <a:ext cx="1481733" cy="286756"/>
            </a:xfrm>
            <a:prstGeom prst="rect">
              <a:avLst/>
            </a:prstGeom>
          </p:spPr>
          <p:txBody>
            <a:bodyPr wrap="square">
              <a:spAutoFit/>
            </a:bodyPr>
            <a:lstStyle/>
            <a:p>
              <a:pPr algn="ctr" eaLnBrk="0" fontAlgn="base" hangingPunct="0">
                <a:spcBef>
                  <a:spcPct val="0"/>
                </a:spcBef>
                <a:spcAft>
                  <a:spcPct val="0"/>
                </a:spcAft>
              </a:pPr>
              <a:r>
                <a:rPr lang="en-US" sz="800" b="1" dirty="0" smtClean="0">
                  <a:solidFill>
                    <a:srgbClr val="000000">
                      <a:lumMod val="50000"/>
                    </a:srgbClr>
                  </a:solidFill>
                  <a:latin typeface="Times New Roman" pitchFamily="18" charset="0"/>
                </a:rPr>
                <a:t>CBATS</a:t>
              </a:r>
              <a:endParaRPr lang="en-US" sz="2400" dirty="0">
                <a:solidFill>
                  <a:srgbClr val="000000"/>
                </a:solidFill>
                <a:latin typeface="Times New Roman" pitchFamily="18" charset="0"/>
              </a:endParaRPr>
            </a:p>
          </p:txBody>
        </p:sp>
      </p:grpSp>
      <p:grpSp>
        <p:nvGrpSpPr>
          <p:cNvPr id="25" name="Group 24"/>
          <p:cNvGrpSpPr/>
          <p:nvPr/>
        </p:nvGrpSpPr>
        <p:grpSpPr>
          <a:xfrm>
            <a:off x="663679" y="5001461"/>
            <a:ext cx="1845112" cy="1358444"/>
            <a:chOff x="663679" y="5001461"/>
            <a:chExt cx="1845112" cy="1358444"/>
          </a:xfrm>
        </p:grpSpPr>
        <p:pic>
          <p:nvPicPr>
            <p:cNvPr id="23" name="Picture 22" descr="C:\Users\Renee.Reese\Pictures\Cal Lab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679" y="5001461"/>
              <a:ext cx="1845112" cy="1143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663679" y="6144461"/>
              <a:ext cx="1845112" cy="215444"/>
            </a:xfrm>
            <a:prstGeom prst="rect">
              <a:avLst/>
            </a:prstGeom>
          </p:spPr>
          <p:txBody>
            <a:bodyPr wrap="square">
              <a:spAutoFit/>
            </a:bodyPr>
            <a:lstStyle/>
            <a:p>
              <a:pPr algn="ctr" eaLnBrk="0" fontAlgn="base" hangingPunct="0">
                <a:spcBef>
                  <a:spcPct val="0"/>
                </a:spcBef>
                <a:spcAft>
                  <a:spcPct val="0"/>
                </a:spcAft>
              </a:pPr>
              <a:r>
                <a:rPr lang="en-US" sz="800" b="1" dirty="0" smtClean="0">
                  <a:solidFill>
                    <a:srgbClr val="000000">
                      <a:lumMod val="50000"/>
                    </a:srgbClr>
                  </a:solidFill>
                  <a:latin typeface="Times New Roman" pitchFamily="18" charset="0"/>
                </a:rPr>
                <a:t>TMDE</a:t>
              </a:r>
              <a:endParaRPr lang="en-US" sz="2400" dirty="0">
                <a:solidFill>
                  <a:srgbClr val="000000"/>
                </a:solidFill>
                <a:latin typeface="Times New Roman" pitchFamily="18" charset="0"/>
              </a:endParaRPr>
            </a:p>
          </p:txBody>
        </p:sp>
      </p:grpSp>
    </p:spTree>
    <p:extLst>
      <p:ext uri="{BB962C8B-B14F-4D97-AF65-F5344CB8AC3E}">
        <p14:creationId xmlns:p14="http://schemas.microsoft.com/office/powerpoint/2010/main" val="2759104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3700" y="76200"/>
            <a:ext cx="6946900" cy="914400"/>
          </a:xfrm>
        </p:spPr>
        <p:txBody>
          <a:bodyPr/>
          <a:lstStyle/>
          <a:p>
            <a:pPr algn="ctr"/>
            <a:r>
              <a:rPr lang="en-US" sz="2800" dirty="0" smtClean="0">
                <a:solidFill>
                  <a:schemeClr val="accent2">
                    <a:lumMod val="75000"/>
                  </a:schemeClr>
                </a:solidFill>
              </a:rPr>
              <a:t>Bomber Armament Tester</a:t>
            </a:r>
            <a:endParaRPr lang="en-US" sz="2800" dirty="0">
              <a:solidFill>
                <a:schemeClr val="accent2">
                  <a:lumMod val="75000"/>
                </a:schemeClr>
              </a:solidFill>
            </a:endParaRPr>
          </a:p>
        </p:txBody>
      </p:sp>
      <p:sp>
        <p:nvSpPr>
          <p:cNvPr id="5" name="Text Box 8"/>
          <p:cNvSpPr txBox="1">
            <a:spLocks noChangeArrowheads="1"/>
          </p:cNvSpPr>
          <p:nvPr/>
        </p:nvSpPr>
        <p:spPr bwMode="auto">
          <a:xfrm>
            <a:off x="177610" y="1252000"/>
            <a:ext cx="4382815" cy="2406813"/>
          </a:xfrm>
          <a:prstGeom prst="rect">
            <a:avLst/>
          </a:prstGeom>
          <a:noFill/>
          <a:ln w="9525">
            <a:noFill/>
            <a:miter lim="800000"/>
            <a:headEnd/>
            <a:tailEnd/>
          </a:ln>
        </p:spPr>
        <p:txBody>
          <a:bodyPr wrap="square">
            <a:spAutoFit/>
          </a:bodyPr>
          <a:lstStyle/>
          <a:p>
            <a:pPr algn="ctr" eaLnBrk="0" hangingPunct="0">
              <a:lnSpc>
                <a:spcPct val="80000"/>
              </a:lnSpc>
              <a:spcBef>
                <a:spcPct val="50000"/>
              </a:spcBef>
            </a:pPr>
            <a:r>
              <a:rPr lang="en-US" sz="2000" b="1" dirty="0" smtClean="0">
                <a:solidFill>
                  <a:srgbClr val="22228B"/>
                </a:solidFill>
                <a:latin typeface="Arial" charset="0"/>
              </a:rPr>
              <a:t>Requirement</a:t>
            </a:r>
            <a:endParaRPr lang="en-US" sz="2000" b="1" dirty="0">
              <a:solidFill>
                <a:srgbClr val="22228B"/>
              </a:solidFill>
              <a:latin typeface="Arial" charset="0"/>
            </a:endParaRPr>
          </a:p>
          <a:p>
            <a:pPr marL="173038" indent="-173038" eaLnBrk="0" hangingPunct="0">
              <a:lnSpc>
                <a:spcPct val="80000"/>
              </a:lnSpc>
              <a:spcBef>
                <a:spcPct val="50000"/>
              </a:spcBef>
              <a:buFont typeface="Arial" panose="020B0604020202020204" pitchFamily="34" charset="0"/>
              <a:buChar char="•"/>
            </a:pPr>
            <a:r>
              <a:rPr lang="en-US" sz="1600" dirty="0" smtClean="0"/>
              <a:t>Develop a common reliable, deployable, nuclear certified, cyber secure bomber armament tester for B-1, B-2 and B-52</a:t>
            </a:r>
          </a:p>
          <a:p>
            <a:pPr marL="173038" indent="-173038" eaLnBrk="0" hangingPunct="0">
              <a:lnSpc>
                <a:spcPct val="80000"/>
              </a:lnSpc>
              <a:spcBef>
                <a:spcPct val="50000"/>
              </a:spcBef>
              <a:buFont typeface="Arial" panose="020B0604020202020204" pitchFamily="34" charset="0"/>
              <a:buChar char="•"/>
            </a:pPr>
            <a:r>
              <a:rPr lang="en-US" sz="1600" dirty="0" smtClean="0"/>
              <a:t>Lead Command:  AFGSC</a:t>
            </a:r>
          </a:p>
          <a:p>
            <a:pPr marL="173038" indent="-173038" eaLnBrk="0" hangingPunct="0">
              <a:lnSpc>
                <a:spcPct val="80000"/>
              </a:lnSpc>
              <a:spcBef>
                <a:spcPct val="50000"/>
              </a:spcBef>
              <a:buFont typeface="Arial" panose="020B0604020202020204" pitchFamily="34" charset="0"/>
              <a:buChar char="•"/>
            </a:pPr>
            <a:r>
              <a:rPr lang="en-US" sz="1600" dirty="0" smtClean="0"/>
              <a:t>Supporting Commands:  AFMC</a:t>
            </a:r>
            <a:endParaRPr lang="en-US" sz="1600" dirty="0"/>
          </a:p>
          <a:p>
            <a:pPr marL="173038" indent="-173038" eaLnBrk="0" hangingPunct="0">
              <a:lnSpc>
                <a:spcPct val="80000"/>
              </a:lnSpc>
              <a:spcBef>
                <a:spcPct val="50000"/>
              </a:spcBef>
              <a:buFont typeface="Arial" panose="020B0604020202020204" pitchFamily="34" charset="0"/>
              <a:buChar char="•"/>
            </a:pPr>
            <a:r>
              <a:rPr lang="en-US" sz="1600" dirty="0" smtClean="0"/>
              <a:t>Acquiring Organization:  AFPEO/Agile Combat Support, Automatic Test Systems Division, AFLCMC/WNA</a:t>
            </a:r>
            <a:endParaRPr lang="en-US" sz="1600" b="1" dirty="0" smtClean="0">
              <a:solidFill>
                <a:schemeClr val="tx2"/>
              </a:solidFill>
              <a:latin typeface="Arial" charset="0"/>
            </a:endParaRPr>
          </a:p>
        </p:txBody>
      </p:sp>
      <p:sp>
        <p:nvSpPr>
          <p:cNvPr id="9" name="Line 2054"/>
          <p:cNvSpPr>
            <a:spLocks noChangeShapeType="1"/>
          </p:cNvSpPr>
          <p:nvPr/>
        </p:nvSpPr>
        <p:spPr bwMode="auto">
          <a:xfrm>
            <a:off x="4572000" y="3897415"/>
            <a:ext cx="0" cy="2589110"/>
          </a:xfrm>
          <a:prstGeom prst="line">
            <a:avLst/>
          </a:prstGeom>
          <a:noFill/>
          <a:ln w="15875">
            <a:solidFill>
              <a:schemeClr val="tx1"/>
            </a:solidFill>
            <a:round/>
            <a:headEnd/>
            <a:tailEnd/>
          </a:ln>
        </p:spPr>
        <p:txBody>
          <a:bodyPr wrap="none" anchor="ctr"/>
          <a:lstStyle/>
          <a:p>
            <a:endParaRPr lang="en-US" dirty="0"/>
          </a:p>
        </p:txBody>
      </p:sp>
      <p:sp>
        <p:nvSpPr>
          <p:cNvPr id="10" name="Line 2055"/>
          <p:cNvSpPr>
            <a:spLocks noChangeShapeType="1"/>
          </p:cNvSpPr>
          <p:nvPr/>
        </p:nvSpPr>
        <p:spPr bwMode="auto">
          <a:xfrm flipV="1">
            <a:off x="0" y="3897415"/>
            <a:ext cx="9144000" cy="0"/>
          </a:xfrm>
          <a:prstGeom prst="line">
            <a:avLst/>
          </a:prstGeom>
          <a:noFill/>
          <a:ln w="15875">
            <a:solidFill>
              <a:schemeClr val="tx1"/>
            </a:solidFill>
            <a:round/>
            <a:headEnd/>
            <a:tailEnd/>
          </a:ln>
        </p:spPr>
        <p:txBody>
          <a:bodyPr wrap="none" anchor="ctr"/>
          <a:lstStyle/>
          <a:p>
            <a:endParaRPr lang="en-US" dirty="0"/>
          </a:p>
        </p:txBody>
      </p:sp>
      <p:sp>
        <p:nvSpPr>
          <p:cNvPr id="13" name="Text Box 8"/>
          <p:cNvSpPr txBox="1">
            <a:spLocks noChangeArrowheads="1"/>
          </p:cNvSpPr>
          <p:nvPr/>
        </p:nvSpPr>
        <p:spPr bwMode="auto">
          <a:xfrm>
            <a:off x="163142" y="4027025"/>
            <a:ext cx="4382815" cy="1997470"/>
          </a:xfrm>
          <a:prstGeom prst="rect">
            <a:avLst/>
          </a:prstGeom>
          <a:noFill/>
          <a:ln w="9525">
            <a:noFill/>
            <a:miter lim="800000"/>
            <a:headEnd/>
            <a:tailEnd/>
          </a:ln>
        </p:spPr>
        <p:txBody>
          <a:bodyPr wrap="square">
            <a:spAutoFit/>
          </a:bodyPr>
          <a:lstStyle/>
          <a:p>
            <a:pPr algn="ctr" eaLnBrk="0" hangingPunct="0">
              <a:lnSpc>
                <a:spcPct val="80000"/>
              </a:lnSpc>
              <a:spcBef>
                <a:spcPct val="50000"/>
              </a:spcBef>
            </a:pPr>
            <a:r>
              <a:rPr lang="en-US" sz="2000" b="1" dirty="0" smtClean="0">
                <a:solidFill>
                  <a:srgbClr val="22228B"/>
                </a:solidFill>
                <a:latin typeface="Arial" charset="0"/>
              </a:rPr>
              <a:t>Background Info</a:t>
            </a:r>
            <a:endParaRPr lang="en-US" sz="2000" b="1" dirty="0">
              <a:solidFill>
                <a:srgbClr val="22228B"/>
              </a:solidFill>
              <a:latin typeface="Arial" charset="0"/>
            </a:endParaRPr>
          </a:p>
          <a:p>
            <a:pPr marL="173038" indent="-173038" eaLnBrk="0" hangingPunct="0">
              <a:lnSpc>
                <a:spcPct val="80000"/>
              </a:lnSpc>
              <a:spcBef>
                <a:spcPct val="50000"/>
              </a:spcBef>
              <a:buFont typeface="Arial" panose="020B0604020202020204" pitchFamily="34" charset="0"/>
              <a:buChar char="•"/>
            </a:pPr>
            <a:r>
              <a:rPr lang="en-US" sz="1400" dirty="0"/>
              <a:t>M</a:t>
            </a:r>
            <a:r>
              <a:rPr lang="en-US" sz="1400" dirty="0" smtClean="0"/>
              <a:t>erges functionality </a:t>
            </a:r>
            <a:r>
              <a:rPr lang="en-US" sz="1400" dirty="0"/>
              <a:t>of six obsolete legacy bomber testers (MUSTANG – Multi-User System Tester Armament Next Generation, COLT – Common Organizational Level Tester, CBMTS – Conventional Bomb Module Test Set, ESTS – C – Electronic System Test Set (Model C), JBERTS – Junction Box Ejector Rack Test Set, MAU-12 – Munitions Adapter Unit)  into a deployable, nuclear-certified, self-test capable, testing </a:t>
            </a:r>
            <a:r>
              <a:rPr lang="en-US" sz="1400" dirty="0" smtClean="0"/>
              <a:t>unit</a:t>
            </a:r>
            <a:endParaRPr lang="en-US" sz="1400" dirty="0" smtClean="0">
              <a:solidFill>
                <a:schemeClr val="tx2"/>
              </a:solidFill>
              <a:latin typeface="Arial"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287369"/>
            <a:ext cx="3276600" cy="2549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lide Number Placeholder 3"/>
          <p:cNvSpPr>
            <a:spLocks noGrp="1"/>
          </p:cNvSpPr>
          <p:nvPr>
            <p:ph type="sldNum" sz="quarter" idx="11"/>
          </p:nvPr>
        </p:nvSpPr>
        <p:spPr>
          <a:xfrm>
            <a:off x="8534400" y="6508380"/>
            <a:ext cx="457200" cy="305694"/>
          </a:xfrm>
        </p:spPr>
        <p:txBody>
          <a:bodyPr/>
          <a:lstStyle/>
          <a:p>
            <a:fld id="{4E9EBC09-8728-46F0-99E6-7C066CF6AFEC}" type="slidenum">
              <a:rPr lang="en-US" smtClean="0"/>
              <a:pPr/>
              <a:t>14</a:t>
            </a:fld>
            <a:endParaRPr lang="en-US" dirty="0"/>
          </a:p>
        </p:txBody>
      </p:sp>
      <p:sp>
        <p:nvSpPr>
          <p:cNvPr id="14" name="Text Box 3"/>
          <p:cNvSpPr txBox="1">
            <a:spLocks noChangeArrowheads="1"/>
          </p:cNvSpPr>
          <p:nvPr/>
        </p:nvSpPr>
        <p:spPr bwMode="auto">
          <a:xfrm>
            <a:off x="4675916" y="4025100"/>
            <a:ext cx="4352334" cy="2259080"/>
          </a:xfrm>
          <a:prstGeom prst="rect">
            <a:avLst/>
          </a:prstGeom>
          <a:noFill/>
          <a:ln w="12700">
            <a:noFill/>
            <a:miter lim="800000"/>
            <a:headEnd/>
            <a:tailEnd/>
          </a:ln>
        </p:spPr>
        <p:txBody>
          <a:bodyPr wrap="square">
            <a:spAutoFit/>
          </a:bodyPr>
          <a:lstStyle/>
          <a:p>
            <a:pPr algn="ctr" eaLnBrk="0" hangingPunct="0">
              <a:lnSpc>
                <a:spcPct val="80000"/>
              </a:lnSpc>
              <a:spcBef>
                <a:spcPct val="50000"/>
              </a:spcBef>
            </a:pPr>
            <a:r>
              <a:rPr lang="en-US" sz="2000" b="1" dirty="0" smtClean="0">
                <a:solidFill>
                  <a:srgbClr val="22228B"/>
                </a:solidFill>
                <a:latin typeface="Arial" charset="0"/>
              </a:rPr>
              <a:t>Schedule</a:t>
            </a:r>
          </a:p>
          <a:p>
            <a:pPr indent="285750" eaLnBrk="0" hangingPunct="0">
              <a:lnSpc>
                <a:spcPct val="80000"/>
              </a:lnSpc>
              <a:spcBef>
                <a:spcPct val="50000"/>
              </a:spcBef>
              <a:tabLst>
                <a:tab pos="3032125" algn="l"/>
              </a:tabLst>
            </a:pPr>
            <a:r>
              <a:rPr lang="en-US" sz="1600" dirty="0" smtClean="0"/>
              <a:t>Acquisition Planning Start	Oct 14</a:t>
            </a:r>
          </a:p>
          <a:p>
            <a:pPr indent="285750" eaLnBrk="0" hangingPunct="0">
              <a:lnSpc>
                <a:spcPct val="80000"/>
              </a:lnSpc>
              <a:spcBef>
                <a:spcPct val="50000"/>
              </a:spcBef>
              <a:tabLst>
                <a:tab pos="2290763" algn="l"/>
              </a:tabLst>
            </a:pPr>
            <a:r>
              <a:rPr lang="en-US" sz="1600" dirty="0" smtClean="0"/>
              <a:t>RFI</a:t>
            </a:r>
            <a:r>
              <a:rPr lang="en-US" sz="1600" dirty="0"/>
              <a:t>	</a:t>
            </a:r>
            <a:r>
              <a:rPr lang="en-US" sz="1600" dirty="0" smtClean="0"/>
              <a:t>Sep 14/Dec 15</a:t>
            </a:r>
          </a:p>
          <a:p>
            <a:pPr indent="285750" eaLnBrk="0" hangingPunct="0">
              <a:lnSpc>
                <a:spcPct val="80000"/>
              </a:lnSpc>
              <a:spcBef>
                <a:spcPct val="50000"/>
              </a:spcBef>
              <a:tabLst>
                <a:tab pos="3032125" algn="l"/>
              </a:tabLst>
            </a:pPr>
            <a:r>
              <a:rPr lang="en-US" sz="1600" dirty="0" smtClean="0"/>
              <a:t>Industry Day	Feb 15</a:t>
            </a:r>
            <a:endParaRPr lang="en-US" sz="1600" dirty="0"/>
          </a:p>
          <a:p>
            <a:pPr indent="285750" eaLnBrk="0" hangingPunct="0">
              <a:lnSpc>
                <a:spcPct val="80000"/>
              </a:lnSpc>
              <a:spcBef>
                <a:spcPct val="50000"/>
              </a:spcBef>
              <a:tabLst>
                <a:tab pos="3032125" algn="l"/>
              </a:tabLst>
            </a:pPr>
            <a:r>
              <a:rPr lang="en-US" sz="1600" dirty="0" smtClean="0"/>
              <a:t>RFP</a:t>
            </a:r>
            <a:r>
              <a:rPr lang="en-US" sz="1600" dirty="0"/>
              <a:t>	</a:t>
            </a:r>
            <a:r>
              <a:rPr lang="en-US" sz="1600" dirty="0" smtClean="0"/>
              <a:t>Jun 16</a:t>
            </a:r>
            <a:endParaRPr lang="en-US" sz="1600" dirty="0"/>
          </a:p>
          <a:p>
            <a:pPr indent="285750" eaLnBrk="0" hangingPunct="0">
              <a:lnSpc>
                <a:spcPct val="80000"/>
              </a:lnSpc>
              <a:spcBef>
                <a:spcPct val="50000"/>
              </a:spcBef>
              <a:tabLst>
                <a:tab pos="3032125" algn="l"/>
              </a:tabLst>
            </a:pPr>
            <a:r>
              <a:rPr lang="en-US" sz="1600" dirty="0" smtClean="0"/>
              <a:t>Award</a:t>
            </a:r>
            <a:r>
              <a:rPr lang="en-US" sz="1600" dirty="0"/>
              <a:t>	</a:t>
            </a:r>
            <a:r>
              <a:rPr lang="en-US" sz="1600" dirty="0" smtClean="0"/>
              <a:t>Mar 17</a:t>
            </a:r>
          </a:p>
          <a:p>
            <a:pPr indent="285750" eaLnBrk="0" hangingPunct="0">
              <a:lnSpc>
                <a:spcPct val="80000"/>
              </a:lnSpc>
              <a:spcBef>
                <a:spcPct val="50000"/>
              </a:spcBef>
              <a:tabLst>
                <a:tab pos="3032125" algn="l"/>
              </a:tabLst>
            </a:pPr>
            <a:r>
              <a:rPr lang="en-US" sz="1600" dirty="0" smtClean="0"/>
              <a:t>Fielding	Aug 19</a:t>
            </a:r>
            <a:endParaRPr lang="en-US" sz="1600" dirty="0"/>
          </a:p>
        </p:txBody>
      </p:sp>
    </p:spTree>
    <p:extLst>
      <p:ext uri="{BB962C8B-B14F-4D97-AF65-F5344CB8AC3E}">
        <p14:creationId xmlns:p14="http://schemas.microsoft.com/office/powerpoint/2010/main" val="4267974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4"/>
          <p:cNvSpPr>
            <a:spLocks noChangeArrowheads="1"/>
          </p:cNvSpPr>
          <p:nvPr/>
        </p:nvSpPr>
        <p:spPr bwMode="auto">
          <a:xfrm>
            <a:off x="2188426" y="1295400"/>
            <a:ext cx="5355374" cy="3524042"/>
          </a:xfrm>
          <a:prstGeom prst="rect">
            <a:avLst/>
          </a:prstGeom>
          <a:noFill/>
          <a:ln w="12700">
            <a:noFill/>
            <a:miter lim="800000"/>
            <a:headEnd type="none" w="sm" len="sm"/>
            <a:tailEnd type="none" w="sm" len="sm"/>
          </a:ln>
        </p:spPr>
        <p:txBody>
          <a:bodyPr wrap="square">
            <a:spAutoFit/>
          </a:bodyPr>
          <a:lstStyle/>
          <a:p>
            <a:pPr marL="287338" indent="-287338">
              <a:lnSpc>
                <a:spcPct val="150000"/>
              </a:lnSpc>
              <a:buSzPct val="115000"/>
              <a:buFont typeface="Arial" pitchFamily="34" charset="0"/>
              <a:buChar char="•"/>
            </a:pPr>
            <a:r>
              <a:rPr lang="en-US" sz="1600" dirty="0" smtClean="0"/>
              <a:t>Common Avionics</a:t>
            </a:r>
          </a:p>
          <a:p>
            <a:pPr marL="407988" indent="-287338">
              <a:lnSpc>
                <a:spcPct val="150000"/>
              </a:lnSpc>
              <a:buSzPct val="115000"/>
              <a:buFont typeface="Wingdings" panose="05000000000000000000" pitchFamily="2" charset="2"/>
              <a:buChar char="Ø"/>
            </a:pPr>
            <a:r>
              <a:rPr lang="en-US" sz="1400" dirty="0" smtClean="0"/>
              <a:t>Targeting, Navigation, and IRST Pods</a:t>
            </a:r>
          </a:p>
          <a:p>
            <a:pPr marL="407988" indent="-287338">
              <a:lnSpc>
                <a:spcPct val="150000"/>
              </a:lnSpc>
              <a:buSzPct val="115000"/>
              <a:buFont typeface="Wingdings" panose="05000000000000000000" pitchFamily="2" charset="2"/>
              <a:buChar char="Ø"/>
            </a:pPr>
            <a:r>
              <a:rPr lang="en-US" sz="1400" dirty="0" smtClean="0"/>
              <a:t>GPS User Equipment</a:t>
            </a:r>
          </a:p>
          <a:p>
            <a:pPr marL="407988" indent="-287338">
              <a:lnSpc>
                <a:spcPct val="150000"/>
              </a:lnSpc>
              <a:buSzPct val="115000"/>
              <a:buFont typeface="Wingdings" panose="05000000000000000000" pitchFamily="2" charset="2"/>
              <a:buChar char="Ø"/>
            </a:pPr>
            <a:r>
              <a:rPr lang="en-US" sz="1400" dirty="0" smtClean="0"/>
              <a:t>Ground/Airborne </a:t>
            </a:r>
            <a:r>
              <a:rPr lang="en-US" sz="1400" dirty="0" err="1" smtClean="0"/>
              <a:t>Comm</a:t>
            </a:r>
            <a:r>
              <a:rPr lang="en-US" sz="1400" dirty="0" smtClean="0"/>
              <a:t> and </a:t>
            </a:r>
            <a:r>
              <a:rPr lang="en-US" sz="1400" dirty="0" err="1" smtClean="0"/>
              <a:t>Nav</a:t>
            </a:r>
            <a:r>
              <a:rPr lang="en-US" sz="1400" dirty="0" smtClean="0"/>
              <a:t> Systems</a:t>
            </a:r>
          </a:p>
          <a:p>
            <a:pPr marL="407988" indent="-287338">
              <a:lnSpc>
                <a:spcPct val="150000"/>
              </a:lnSpc>
              <a:buSzPct val="115000"/>
              <a:buFont typeface="Wingdings" panose="05000000000000000000" pitchFamily="2" charset="2"/>
              <a:buChar char="Ø"/>
            </a:pPr>
            <a:r>
              <a:rPr lang="en-US" sz="1400" dirty="0" smtClean="0"/>
              <a:t>Data Links/Gateways</a:t>
            </a:r>
            <a:endParaRPr lang="en-US" sz="1600" dirty="0" smtClean="0"/>
          </a:p>
          <a:p>
            <a:pPr marL="287338" indent="-287338">
              <a:lnSpc>
                <a:spcPct val="150000"/>
              </a:lnSpc>
              <a:buSzPct val="115000"/>
              <a:buFont typeface="Arial" pitchFamily="34" charset="0"/>
              <a:buChar char="•"/>
            </a:pPr>
            <a:r>
              <a:rPr lang="en-US" sz="1600" dirty="0" smtClean="0"/>
              <a:t>Electronic Warfare</a:t>
            </a:r>
          </a:p>
          <a:p>
            <a:pPr marL="407988" indent="-287338">
              <a:lnSpc>
                <a:spcPct val="150000"/>
              </a:lnSpc>
              <a:buSzPct val="115000"/>
              <a:buFont typeface="Wingdings" panose="05000000000000000000" pitchFamily="2" charset="2"/>
              <a:buChar char="Ø"/>
            </a:pPr>
            <a:r>
              <a:rPr lang="en-US" sz="1400" dirty="0" smtClean="0"/>
              <a:t>Electronic Countermeasures/Jammers</a:t>
            </a:r>
          </a:p>
          <a:p>
            <a:pPr marL="407988" indent="-287338">
              <a:lnSpc>
                <a:spcPct val="150000"/>
              </a:lnSpc>
              <a:buSzPct val="115000"/>
              <a:buFont typeface="Wingdings" panose="05000000000000000000" pitchFamily="2" charset="2"/>
              <a:buChar char="Ø"/>
            </a:pPr>
            <a:r>
              <a:rPr lang="en-US" sz="1400" dirty="0" smtClean="0"/>
              <a:t>Radar Warning Receivers</a:t>
            </a:r>
          </a:p>
          <a:p>
            <a:pPr marL="407988" indent="-287338">
              <a:lnSpc>
                <a:spcPct val="150000"/>
              </a:lnSpc>
              <a:buSzPct val="115000"/>
              <a:buFont typeface="Wingdings" panose="05000000000000000000" pitchFamily="2" charset="2"/>
              <a:buChar char="Ø"/>
            </a:pPr>
            <a:r>
              <a:rPr lang="en-US" sz="1400" dirty="0" smtClean="0"/>
              <a:t>Chaff/Flare Dispensers</a:t>
            </a:r>
          </a:p>
          <a:p>
            <a:pPr marL="407988" indent="-287338">
              <a:lnSpc>
                <a:spcPct val="150000"/>
              </a:lnSpc>
              <a:buSzPct val="115000"/>
              <a:buFont typeface="Wingdings" panose="05000000000000000000" pitchFamily="2" charset="2"/>
              <a:buChar char="Ø"/>
            </a:pPr>
            <a:r>
              <a:rPr lang="en-US" sz="1400" dirty="0" smtClean="0"/>
              <a:t>Missile Warning Systems</a:t>
            </a:r>
          </a:p>
        </p:txBody>
      </p:sp>
      <p:sp>
        <p:nvSpPr>
          <p:cNvPr id="1031" name="Text Box 5"/>
          <p:cNvSpPr txBox="1">
            <a:spLocks noChangeArrowheads="1"/>
          </p:cNvSpPr>
          <p:nvPr/>
        </p:nvSpPr>
        <p:spPr bwMode="auto">
          <a:xfrm>
            <a:off x="6859588" y="4081463"/>
            <a:ext cx="184150" cy="274637"/>
          </a:xfrm>
          <a:prstGeom prst="rect">
            <a:avLst/>
          </a:prstGeom>
          <a:noFill/>
          <a:ln w="12700">
            <a:noFill/>
            <a:miter lim="800000"/>
            <a:headEnd type="none" w="sm" len="sm"/>
            <a:tailEnd type="none" w="sm" len="sm"/>
          </a:ln>
        </p:spPr>
        <p:txBody>
          <a:bodyPr wrap="none">
            <a:spAutoFit/>
          </a:bodyPr>
          <a:lstStyle/>
          <a:p>
            <a:endParaRPr lang="en-US" sz="1200" b="0" dirty="0"/>
          </a:p>
        </p:txBody>
      </p:sp>
      <p:sp>
        <p:nvSpPr>
          <p:cNvPr id="1032" name="Text Box 6"/>
          <p:cNvSpPr txBox="1">
            <a:spLocks noChangeArrowheads="1"/>
          </p:cNvSpPr>
          <p:nvPr/>
        </p:nvSpPr>
        <p:spPr bwMode="auto">
          <a:xfrm>
            <a:off x="6172200" y="3767138"/>
            <a:ext cx="2971800" cy="336550"/>
          </a:xfrm>
          <a:prstGeom prst="rect">
            <a:avLst/>
          </a:prstGeom>
          <a:noFill/>
          <a:ln w="12700">
            <a:noFill/>
            <a:miter lim="800000"/>
            <a:headEnd type="none" w="sm" len="sm"/>
            <a:tailEnd type="none" w="sm" len="sm"/>
          </a:ln>
        </p:spPr>
        <p:txBody>
          <a:bodyPr>
            <a:spAutoFit/>
          </a:bodyPr>
          <a:lstStyle/>
          <a:p>
            <a:pPr lvl="1">
              <a:buSzPct val="115000"/>
              <a:buFontTx/>
              <a:buChar char="•"/>
            </a:pPr>
            <a:endParaRPr lang="en-US" sz="1600" dirty="0">
              <a:solidFill>
                <a:srgbClr val="FF9900"/>
              </a:solidFill>
            </a:endParaRPr>
          </a:p>
        </p:txBody>
      </p:sp>
      <p:sp>
        <p:nvSpPr>
          <p:cNvPr id="1033" name="Rectangle 7"/>
          <p:cNvSpPr>
            <a:spLocks noGrp="1" noChangeArrowheads="1"/>
          </p:cNvSpPr>
          <p:nvPr>
            <p:ph type="title"/>
          </p:nvPr>
        </p:nvSpPr>
        <p:spPr>
          <a:xfrm>
            <a:off x="1600200" y="220440"/>
            <a:ext cx="7086600" cy="794270"/>
          </a:xfrm>
        </p:spPr>
        <p:txBody>
          <a:bodyPr/>
          <a:lstStyle/>
          <a:p>
            <a:pPr algn="ctr" eaLnBrk="1" hangingPunct="1"/>
            <a:r>
              <a:rPr lang="en-US" sz="3200" dirty="0" smtClean="0">
                <a:solidFill>
                  <a:schemeClr val="accent2">
                    <a:lumMod val="75000"/>
                  </a:schemeClr>
                </a:solidFill>
              </a:rPr>
              <a:t>Electronic Warfare &amp; Avionics Product Line</a:t>
            </a:r>
            <a:endParaRPr lang="en-US" sz="3200" b="0" dirty="0" smtClean="0">
              <a:solidFill>
                <a:schemeClr val="accent2">
                  <a:lumMod val="75000"/>
                </a:schemeClr>
              </a:solidFill>
            </a:endParaRPr>
          </a:p>
        </p:txBody>
      </p:sp>
      <p:sp>
        <p:nvSpPr>
          <p:cNvPr id="1034" name="Text Box 9"/>
          <p:cNvSpPr txBox="1">
            <a:spLocks noChangeArrowheads="1"/>
          </p:cNvSpPr>
          <p:nvPr/>
        </p:nvSpPr>
        <p:spPr bwMode="auto">
          <a:xfrm>
            <a:off x="5562600" y="5808691"/>
            <a:ext cx="3429000" cy="707886"/>
          </a:xfrm>
          <a:prstGeom prst="rect">
            <a:avLst/>
          </a:prstGeom>
          <a:noFill/>
          <a:ln w="9525">
            <a:noFill/>
            <a:miter lim="800000"/>
            <a:headEnd/>
            <a:tailEnd/>
          </a:ln>
        </p:spPr>
        <p:txBody>
          <a:bodyPr wrap="square">
            <a:spAutoFit/>
          </a:bodyPr>
          <a:lstStyle/>
          <a:p>
            <a:pPr algn="ctr">
              <a:spcBef>
                <a:spcPct val="50000"/>
              </a:spcBef>
            </a:pPr>
            <a:r>
              <a:rPr lang="en-US" sz="2000" b="1" i="1" dirty="0" smtClean="0">
                <a:solidFill>
                  <a:schemeClr val="accent2">
                    <a:lumMod val="75000"/>
                  </a:schemeClr>
                </a:solidFill>
              </a:rPr>
              <a:t>“We’re on board every mission!”</a:t>
            </a:r>
            <a:endParaRPr lang="en-US" sz="2000" b="1" i="1" dirty="0">
              <a:solidFill>
                <a:schemeClr val="accent2">
                  <a:lumMod val="75000"/>
                </a:schemeClr>
              </a:solidFill>
            </a:endParaRPr>
          </a:p>
        </p:txBody>
      </p:sp>
      <p:sp>
        <p:nvSpPr>
          <p:cNvPr id="14" name="Slide Number Placeholder 3"/>
          <p:cNvSpPr>
            <a:spLocks noGrp="1"/>
          </p:cNvSpPr>
          <p:nvPr>
            <p:ph type="sldNum" sz="quarter" idx="11"/>
          </p:nvPr>
        </p:nvSpPr>
        <p:spPr>
          <a:xfrm>
            <a:off x="8534400" y="6508380"/>
            <a:ext cx="457200" cy="305694"/>
          </a:xfrm>
        </p:spPr>
        <p:txBody>
          <a:bodyPr/>
          <a:lstStyle/>
          <a:p>
            <a:fld id="{4E9EBC09-8728-46F0-99E6-7C066CF6AFEC}" type="slidenum">
              <a:rPr lang="en-US" smtClean="0"/>
              <a:pPr/>
              <a:t>15</a:t>
            </a:fld>
            <a:endParaRPr lang="en-US" dirty="0"/>
          </a:p>
        </p:txBody>
      </p:sp>
      <p:pic>
        <p:nvPicPr>
          <p:cNvPr id="13" name="Pictur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120" y="3029265"/>
            <a:ext cx="1346135" cy="136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4940" y="4772251"/>
            <a:ext cx="255766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787" y="1429474"/>
            <a:ext cx="1828800"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9887" y="2960007"/>
            <a:ext cx="357822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3" descr="radar repair"/>
          <p:cNvPicPr>
            <a:picLocks noChangeAspect="1" noChangeArrowheads="1"/>
          </p:cNvPicPr>
          <p:nvPr/>
        </p:nvPicPr>
        <p:blipFill rotWithShape="1">
          <a:blip r:embed="rId7" cstate="screen"/>
          <a:srcRect r="12486"/>
          <a:stretch/>
        </p:blipFill>
        <p:spPr bwMode="auto">
          <a:xfrm>
            <a:off x="210864" y="4567693"/>
            <a:ext cx="2053366" cy="1627188"/>
          </a:xfrm>
          <a:prstGeom prst="rect">
            <a:avLst/>
          </a:prstGeom>
          <a:solidFill>
            <a:schemeClr val="tx1"/>
          </a:solidFill>
          <a:ln w="9525">
            <a:solidFill>
              <a:schemeClr val="tx1"/>
            </a:solidFill>
            <a:miter lim="800000"/>
            <a:headEnd/>
            <a:tailEnd/>
          </a:ln>
          <a:effectLst>
            <a:outerShdw blurRad="50800" dist="38100" dir="2700000" algn="tl" rotWithShape="0">
              <a:prstClr val="black">
                <a:alpha val="40000"/>
              </a:prstClr>
            </a:outerShdw>
          </a:effectLst>
        </p:spPr>
      </p:pic>
      <p:pic>
        <p:nvPicPr>
          <p:cNvPr id="18" name="Picture 15" descr="ale50_h.jpg"/>
          <p:cNvPicPr>
            <a:picLocks noChangeAspect="1"/>
          </p:cNvPicPr>
          <p:nvPr/>
        </p:nvPicPr>
        <p:blipFill>
          <a:blip r:embed="rId8" cstate="screen"/>
          <a:srcRect/>
          <a:stretch>
            <a:fillRect/>
          </a:stretch>
        </p:blipFill>
        <p:spPr bwMode="auto">
          <a:xfrm>
            <a:off x="6409360" y="4666910"/>
            <a:ext cx="2298700" cy="1089025"/>
          </a:xfrm>
          <a:prstGeom prst="rect">
            <a:avLst/>
          </a:prstGeom>
          <a:solidFill>
            <a:schemeClr val="tx1"/>
          </a:solidFill>
          <a:ln w="9525">
            <a:solidFill>
              <a:schemeClr val="tx1"/>
            </a:solidFill>
            <a:miter lim="800000"/>
            <a:headEnd/>
            <a:tailEnd/>
          </a:ln>
        </p:spPr>
      </p:pic>
      <p:pic>
        <p:nvPicPr>
          <p:cNvPr id="19" name="Picture 1" descr="U:\My Documents\Briefing Info\argus_arn6_id250.jpg"/>
          <p:cNvPicPr>
            <a:picLocks noChangeAspect="1" noChangeArrowheads="1"/>
          </p:cNvPicPr>
          <p:nvPr/>
        </p:nvPicPr>
        <p:blipFill>
          <a:blip r:embed="rId9" cstate="screen"/>
          <a:srcRect/>
          <a:stretch>
            <a:fillRect/>
          </a:stretch>
        </p:blipFill>
        <p:spPr bwMode="auto">
          <a:xfrm>
            <a:off x="6506256" y="1993293"/>
            <a:ext cx="1004887" cy="1076325"/>
          </a:xfrm>
          <a:prstGeom prst="rect">
            <a:avLst/>
          </a:prstGeom>
          <a:noFill/>
          <a:ln w="9525">
            <a:noFill/>
            <a:miter lim="800000"/>
            <a:headEnd/>
            <a:tailEnd/>
          </a:ln>
        </p:spPr>
      </p:pic>
      <p:pic>
        <p:nvPicPr>
          <p:cNvPr id="20" name="Picture 34" descr="3A pic"/>
          <p:cNvPicPr>
            <a:picLocks noChangeAspect="1" noChangeArrowheads="1"/>
          </p:cNvPicPr>
          <p:nvPr/>
        </p:nvPicPr>
        <p:blipFill>
          <a:blip r:embed="rId10" cstate="screen"/>
          <a:srcRect/>
          <a:stretch>
            <a:fillRect/>
          </a:stretch>
        </p:blipFill>
        <p:spPr bwMode="auto">
          <a:xfrm>
            <a:off x="7511143" y="1440616"/>
            <a:ext cx="1422400" cy="1127125"/>
          </a:xfrm>
          <a:prstGeom prst="rect">
            <a:avLst/>
          </a:prstGeom>
          <a:noFill/>
          <a:ln w="9525">
            <a:noFill/>
            <a:miter lim="800000"/>
            <a:headEnd/>
            <a:tailEnd/>
          </a:ln>
        </p:spPr>
      </p:pic>
    </p:spTree>
    <p:extLst>
      <p:ext uri="{BB962C8B-B14F-4D97-AF65-F5344CB8AC3E}">
        <p14:creationId xmlns:p14="http://schemas.microsoft.com/office/powerpoint/2010/main" val="226958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3700" y="260874"/>
            <a:ext cx="7143750" cy="762000"/>
          </a:xfrm>
        </p:spPr>
        <p:txBody>
          <a:bodyPr/>
          <a:lstStyle/>
          <a:p>
            <a:pPr algn="ctr"/>
            <a:r>
              <a:rPr lang="en-US" sz="2400" dirty="0" smtClean="0">
                <a:solidFill>
                  <a:schemeClr val="accent2">
                    <a:lumMod val="75000"/>
                  </a:schemeClr>
                </a:solidFill>
              </a:rPr>
              <a:t>ALR-46/69 Radar Warning Receiver</a:t>
            </a:r>
            <a:br>
              <a:rPr lang="en-US" sz="2400" dirty="0" smtClean="0">
                <a:solidFill>
                  <a:schemeClr val="accent2">
                    <a:lumMod val="75000"/>
                  </a:schemeClr>
                </a:solidFill>
              </a:rPr>
            </a:br>
            <a:r>
              <a:rPr lang="en-US" sz="2400" dirty="0" smtClean="0">
                <a:solidFill>
                  <a:schemeClr val="accent2">
                    <a:lumMod val="75000"/>
                  </a:schemeClr>
                </a:solidFill>
              </a:rPr>
              <a:t>Hardware/Software Sustainment</a:t>
            </a:r>
            <a:endParaRPr lang="en-US" sz="2400" dirty="0">
              <a:solidFill>
                <a:schemeClr val="accent2">
                  <a:lumMod val="75000"/>
                </a:schemeClr>
              </a:solidFill>
            </a:endParaRPr>
          </a:p>
        </p:txBody>
      </p:sp>
      <p:sp>
        <p:nvSpPr>
          <p:cNvPr id="5" name="Text Box 8"/>
          <p:cNvSpPr txBox="1">
            <a:spLocks noChangeArrowheads="1"/>
          </p:cNvSpPr>
          <p:nvPr/>
        </p:nvSpPr>
        <p:spPr bwMode="auto">
          <a:xfrm>
            <a:off x="177610" y="1260838"/>
            <a:ext cx="4382815" cy="2679195"/>
          </a:xfrm>
          <a:prstGeom prst="rect">
            <a:avLst/>
          </a:prstGeom>
          <a:noFill/>
          <a:ln w="9525">
            <a:noFill/>
            <a:miter lim="800000"/>
            <a:headEnd/>
            <a:tailEnd/>
          </a:ln>
        </p:spPr>
        <p:txBody>
          <a:bodyPr wrap="square">
            <a:spAutoFit/>
          </a:bodyPr>
          <a:lstStyle/>
          <a:p>
            <a:pPr algn="ctr" eaLnBrk="0" hangingPunct="0">
              <a:lnSpc>
                <a:spcPct val="80000"/>
              </a:lnSpc>
              <a:spcBef>
                <a:spcPct val="50000"/>
              </a:spcBef>
            </a:pPr>
            <a:r>
              <a:rPr lang="en-US" sz="2000" b="1" dirty="0" smtClean="0">
                <a:solidFill>
                  <a:srgbClr val="22228B"/>
                </a:solidFill>
                <a:latin typeface="Arial" charset="0"/>
              </a:rPr>
              <a:t>Requirement</a:t>
            </a:r>
            <a:endParaRPr lang="en-US" sz="2000" b="1" dirty="0">
              <a:solidFill>
                <a:srgbClr val="22228B"/>
              </a:solidFill>
              <a:latin typeface="Arial" charset="0"/>
            </a:endParaRPr>
          </a:p>
          <a:p>
            <a:pPr marL="173038" indent="-173038" eaLnBrk="0" hangingPunct="0">
              <a:lnSpc>
                <a:spcPct val="80000"/>
              </a:lnSpc>
              <a:spcBef>
                <a:spcPct val="50000"/>
              </a:spcBef>
              <a:buFont typeface="Arial" panose="020B0604020202020204" pitchFamily="34" charset="0"/>
              <a:buChar char="•"/>
            </a:pPr>
            <a:r>
              <a:rPr lang="en-US" sz="1500" dirty="0" smtClean="0"/>
              <a:t>Contract for 30% support of Block Cycle (and non block cycle) software maintenance tasks, deficiency investigations, hardware redesigns, and lab maintenance</a:t>
            </a:r>
          </a:p>
          <a:p>
            <a:pPr marL="173038" indent="-173038" eaLnBrk="0" hangingPunct="0">
              <a:lnSpc>
                <a:spcPct val="80000"/>
              </a:lnSpc>
              <a:spcBef>
                <a:spcPct val="50000"/>
              </a:spcBef>
              <a:buFont typeface="Arial" panose="020B0604020202020204" pitchFamily="34" charset="0"/>
              <a:buChar char="•"/>
            </a:pPr>
            <a:r>
              <a:rPr lang="en-US" sz="1500" dirty="0" smtClean="0"/>
              <a:t>Lead Command:  ACC</a:t>
            </a:r>
          </a:p>
          <a:p>
            <a:pPr marL="173038" indent="-173038" eaLnBrk="0" hangingPunct="0">
              <a:lnSpc>
                <a:spcPct val="80000"/>
              </a:lnSpc>
              <a:spcBef>
                <a:spcPct val="50000"/>
              </a:spcBef>
              <a:buFont typeface="Arial" panose="020B0604020202020204" pitchFamily="34" charset="0"/>
              <a:buChar char="•"/>
            </a:pPr>
            <a:r>
              <a:rPr lang="en-US" sz="1500" dirty="0" smtClean="0"/>
              <a:t>Supporting Commands:  </a:t>
            </a:r>
            <a:r>
              <a:rPr lang="en-US" sz="1600" dirty="0">
                <a:solidFill>
                  <a:schemeClr val="accent4"/>
                </a:solidFill>
              </a:rPr>
              <a:t>AFMC</a:t>
            </a:r>
            <a:r>
              <a:rPr lang="en-US" sz="1600" dirty="0" smtClean="0">
                <a:solidFill>
                  <a:schemeClr val="accent4"/>
                </a:solidFill>
              </a:rPr>
              <a:t>, </a:t>
            </a:r>
            <a:r>
              <a:rPr lang="en-US" sz="1600" dirty="0">
                <a:solidFill>
                  <a:schemeClr val="accent4"/>
                </a:solidFill>
              </a:rPr>
              <a:t>ANG, AFRC, AFSOC, AMC, AFGSC </a:t>
            </a:r>
            <a:r>
              <a:rPr lang="en-US" sz="1500" dirty="0" smtClean="0"/>
              <a:t>(and FMS nations)</a:t>
            </a:r>
            <a:endParaRPr lang="en-US" sz="1500" dirty="0"/>
          </a:p>
          <a:p>
            <a:pPr marL="173038" indent="-173038" eaLnBrk="0" hangingPunct="0">
              <a:lnSpc>
                <a:spcPct val="80000"/>
              </a:lnSpc>
              <a:spcBef>
                <a:spcPct val="50000"/>
              </a:spcBef>
              <a:buFont typeface="Arial" panose="020B0604020202020204" pitchFamily="34" charset="0"/>
              <a:buChar char="•"/>
            </a:pPr>
            <a:r>
              <a:rPr lang="en-US" sz="1500" dirty="0" smtClean="0"/>
              <a:t>Acquiring Organization:   AFPEO/Agile Combat Support, Electronic Warfare &amp; Avionics Division, AFLCMC/WNY </a:t>
            </a:r>
            <a:endParaRPr lang="en-US" sz="1500" b="1" dirty="0" smtClean="0">
              <a:solidFill>
                <a:schemeClr val="tx2"/>
              </a:solidFill>
              <a:latin typeface="Arial" charset="0"/>
            </a:endParaRPr>
          </a:p>
        </p:txBody>
      </p:sp>
      <p:sp>
        <p:nvSpPr>
          <p:cNvPr id="9" name="Line 2054"/>
          <p:cNvSpPr>
            <a:spLocks noChangeShapeType="1"/>
          </p:cNvSpPr>
          <p:nvPr/>
        </p:nvSpPr>
        <p:spPr bwMode="auto">
          <a:xfrm flipH="1">
            <a:off x="4560425" y="3897415"/>
            <a:ext cx="11575" cy="2545656"/>
          </a:xfrm>
          <a:prstGeom prst="line">
            <a:avLst/>
          </a:prstGeom>
          <a:noFill/>
          <a:ln w="15875">
            <a:solidFill>
              <a:schemeClr val="tx1"/>
            </a:solidFill>
            <a:round/>
            <a:headEnd/>
            <a:tailEnd/>
          </a:ln>
        </p:spPr>
        <p:txBody>
          <a:bodyPr wrap="none" anchor="ctr"/>
          <a:lstStyle/>
          <a:p>
            <a:endParaRPr lang="en-US" dirty="0"/>
          </a:p>
        </p:txBody>
      </p:sp>
      <p:sp>
        <p:nvSpPr>
          <p:cNvPr id="8" name="Text Box 3"/>
          <p:cNvSpPr txBox="1">
            <a:spLocks noChangeArrowheads="1"/>
          </p:cNvSpPr>
          <p:nvPr/>
        </p:nvSpPr>
        <p:spPr bwMode="auto">
          <a:xfrm>
            <a:off x="4675916" y="4025100"/>
            <a:ext cx="4352334" cy="1938992"/>
          </a:xfrm>
          <a:prstGeom prst="rect">
            <a:avLst/>
          </a:prstGeom>
          <a:noFill/>
          <a:ln w="12700">
            <a:noFill/>
            <a:miter lim="800000"/>
            <a:headEnd/>
            <a:tailEnd/>
          </a:ln>
        </p:spPr>
        <p:txBody>
          <a:bodyPr wrap="square">
            <a:spAutoFit/>
          </a:bodyPr>
          <a:lstStyle/>
          <a:p>
            <a:pPr algn="ctr" eaLnBrk="0" hangingPunct="0">
              <a:lnSpc>
                <a:spcPct val="80000"/>
              </a:lnSpc>
              <a:spcBef>
                <a:spcPct val="50000"/>
              </a:spcBef>
            </a:pPr>
            <a:r>
              <a:rPr lang="en-US" sz="2000" b="1" dirty="0" smtClean="0">
                <a:solidFill>
                  <a:srgbClr val="22228B"/>
                </a:solidFill>
                <a:latin typeface="Arial" charset="0"/>
              </a:rPr>
              <a:t>Schedule</a:t>
            </a:r>
          </a:p>
          <a:p>
            <a:pPr indent="285750" eaLnBrk="0" hangingPunct="0">
              <a:lnSpc>
                <a:spcPct val="80000"/>
              </a:lnSpc>
              <a:spcBef>
                <a:spcPct val="50000"/>
              </a:spcBef>
              <a:tabLst>
                <a:tab pos="3032125" algn="l"/>
              </a:tabLst>
            </a:pPr>
            <a:r>
              <a:rPr lang="en-US" sz="1600" dirty="0" smtClean="0"/>
              <a:t>Acquisition Planning Start	Nov 14</a:t>
            </a:r>
          </a:p>
          <a:p>
            <a:pPr indent="285750" eaLnBrk="0" hangingPunct="0">
              <a:lnSpc>
                <a:spcPct val="80000"/>
              </a:lnSpc>
              <a:spcBef>
                <a:spcPct val="50000"/>
              </a:spcBef>
              <a:tabLst>
                <a:tab pos="3032125" algn="l"/>
              </a:tabLst>
            </a:pPr>
            <a:r>
              <a:rPr lang="en-US" sz="1600" dirty="0" smtClean="0"/>
              <a:t>ESIS	Oct 15</a:t>
            </a:r>
          </a:p>
          <a:p>
            <a:pPr indent="285750" eaLnBrk="0" hangingPunct="0">
              <a:lnSpc>
                <a:spcPct val="80000"/>
              </a:lnSpc>
              <a:spcBef>
                <a:spcPct val="50000"/>
              </a:spcBef>
              <a:tabLst>
                <a:tab pos="3032125" algn="l"/>
              </a:tabLst>
            </a:pPr>
            <a:r>
              <a:rPr lang="en-US" sz="1600" dirty="0" smtClean="0"/>
              <a:t>Draft RFP</a:t>
            </a:r>
            <a:r>
              <a:rPr lang="en-US" sz="1600" dirty="0"/>
              <a:t>	</a:t>
            </a:r>
            <a:r>
              <a:rPr lang="en-US" sz="1600" dirty="0" smtClean="0"/>
              <a:t>May-Jun 16</a:t>
            </a:r>
            <a:endParaRPr lang="en-US" sz="1600" dirty="0"/>
          </a:p>
          <a:p>
            <a:pPr indent="285750" eaLnBrk="0" hangingPunct="0">
              <a:lnSpc>
                <a:spcPct val="80000"/>
              </a:lnSpc>
              <a:spcBef>
                <a:spcPct val="50000"/>
              </a:spcBef>
              <a:tabLst>
                <a:tab pos="3028950" algn="l"/>
              </a:tabLst>
            </a:pPr>
            <a:r>
              <a:rPr lang="en-US" sz="1600" dirty="0" smtClean="0"/>
              <a:t>Final RFP</a:t>
            </a:r>
            <a:r>
              <a:rPr lang="en-US" sz="1600" dirty="0"/>
              <a:t>	</a:t>
            </a:r>
            <a:r>
              <a:rPr lang="en-US" sz="1600" dirty="0" smtClean="0"/>
              <a:t>TBD</a:t>
            </a:r>
          </a:p>
          <a:p>
            <a:pPr indent="285750" eaLnBrk="0" hangingPunct="0">
              <a:lnSpc>
                <a:spcPct val="80000"/>
              </a:lnSpc>
              <a:spcBef>
                <a:spcPct val="50000"/>
              </a:spcBef>
              <a:tabLst>
                <a:tab pos="3028950" algn="l"/>
              </a:tabLst>
            </a:pPr>
            <a:r>
              <a:rPr lang="en-US" sz="1600" dirty="0" smtClean="0"/>
              <a:t>Award	TBD</a:t>
            </a:r>
          </a:p>
        </p:txBody>
      </p:sp>
      <p:sp>
        <p:nvSpPr>
          <p:cNvPr id="10" name="Line 2055"/>
          <p:cNvSpPr>
            <a:spLocks noChangeShapeType="1"/>
          </p:cNvSpPr>
          <p:nvPr/>
        </p:nvSpPr>
        <p:spPr bwMode="auto">
          <a:xfrm flipV="1">
            <a:off x="0" y="3897415"/>
            <a:ext cx="9144000" cy="0"/>
          </a:xfrm>
          <a:prstGeom prst="line">
            <a:avLst/>
          </a:prstGeom>
          <a:noFill/>
          <a:ln w="15875">
            <a:solidFill>
              <a:schemeClr val="tx1"/>
            </a:solidFill>
            <a:round/>
            <a:headEnd/>
            <a:tailEnd/>
          </a:ln>
        </p:spPr>
        <p:txBody>
          <a:bodyPr wrap="none" anchor="ctr"/>
          <a:lstStyle/>
          <a:p>
            <a:endParaRPr lang="en-US" dirty="0"/>
          </a:p>
        </p:txBody>
      </p:sp>
      <p:sp>
        <p:nvSpPr>
          <p:cNvPr id="13" name="Text Box 8"/>
          <p:cNvSpPr txBox="1">
            <a:spLocks noChangeArrowheads="1"/>
          </p:cNvSpPr>
          <p:nvPr/>
        </p:nvSpPr>
        <p:spPr bwMode="auto">
          <a:xfrm>
            <a:off x="163142" y="4027025"/>
            <a:ext cx="4382815" cy="1954381"/>
          </a:xfrm>
          <a:prstGeom prst="rect">
            <a:avLst/>
          </a:prstGeom>
          <a:noFill/>
          <a:ln w="9525">
            <a:noFill/>
            <a:miter lim="800000"/>
            <a:headEnd/>
            <a:tailEnd/>
          </a:ln>
        </p:spPr>
        <p:txBody>
          <a:bodyPr wrap="square">
            <a:spAutoFit/>
          </a:bodyPr>
          <a:lstStyle/>
          <a:p>
            <a:pPr algn="ctr" eaLnBrk="0" hangingPunct="0">
              <a:lnSpc>
                <a:spcPct val="80000"/>
              </a:lnSpc>
              <a:spcBef>
                <a:spcPct val="50000"/>
              </a:spcBef>
            </a:pPr>
            <a:r>
              <a:rPr lang="en-US" sz="2000" b="1" dirty="0" smtClean="0">
                <a:solidFill>
                  <a:srgbClr val="22228B"/>
                </a:solidFill>
                <a:latin typeface="Arial" charset="0"/>
              </a:rPr>
              <a:t>Background Info</a:t>
            </a:r>
            <a:endParaRPr lang="en-US" sz="2000" b="1" dirty="0">
              <a:solidFill>
                <a:srgbClr val="22228B"/>
              </a:solidFill>
              <a:latin typeface="Arial" charset="0"/>
            </a:endParaRPr>
          </a:p>
          <a:p>
            <a:pPr marL="119063" indent="-119063">
              <a:buClr>
                <a:schemeClr val="tx1"/>
              </a:buClr>
              <a:buSzPct val="100000"/>
              <a:buFont typeface="Arial" panose="020B0604020202020204" pitchFamily="34" charset="0"/>
              <a:buChar char="•"/>
              <a:defRPr/>
            </a:pPr>
            <a:r>
              <a:rPr lang="en-US" sz="1500" dirty="0"/>
              <a:t>Legacy analog </a:t>
            </a:r>
            <a:r>
              <a:rPr lang="en-US" sz="1500" dirty="0" smtClean="0"/>
              <a:t>RWR provides </a:t>
            </a:r>
            <a:r>
              <a:rPr lang="en-US" sz="1500" dirty="0"/>
              <a:t>audio and video cues for </a:t>
            </a:r>
            <a:r>
              <a:rPr lang="en-US" sz="1500" dirty="0" smtClean="0"/>
              <a:t>SA </a:t>
            </a:r>
            <a:r>
              <a:rPr lang="en-US" sz="1500" dirty="0"/>
              <a:t>to the aircrew of RF guided </a:t>
            </a:r>
            <a:r>
              <a:rPr lang="en-US" sz="1500" dirty="0" smtClean="0"/>
              <a:t>threats</a:t>
            </a:r>
            <a:endParaRPr lang="en-US" sz="1500" i="1" dirty="0"/>
          </a:p>
          <a:p>
            <a:pPr marL="228600" lvl="1" indent="-109538">
              <a:buClr>
                <a:schemeClr val="tx1"/>
              </a:buClr>
              <a:buSzPct val="100000"/>
              <a:buFont typeface="Arial" panose="020B0604020202020204" pitchFamily="34" charset="0"/>
              <a:buChar char="•"/>
              <a:defRPr/>
            </a:pPr>
            <a:r>
              <a:rPr lang="en-US" sz="1500" dirty="0" smtClean="0"/>
              <a:t>Oldest </a:t>
            </a:r>
            <a:r>
              <a:rPr lang="en-US" sz="1500" dirty="0"/>
              <a:t>RWR in the AF inventory; </a:t>
            </a:r>
            <a:r>
              <a:rPr lang="en-US" sz="1500" dirty="0">
                <a:solidFill>
                  <a:srgbClr val="000000"/>
                </a:solidFill>
                <a:cs typeface="Arial" charset="0"/>
              </a:rPr>
              <a:t>IOC ~</a:t>
            </a:r>
            <a:r>
              <a:rPr lang="en-US" sz="1500" dirty="0" smtClean="0">
                <a:solidFill>
                  <a:srgbClr val="000000"/>
                </a:solidFill>
                <a:cs typeface="Arial" charset="0"/>
              </a:rPr>
              <a:t>1970’s; End </a:t>
            </a:r>
            <a:r>
              <a:rPr lang="en-US" sz="1500" dirty="0">
                <a:solidFill>
                  <a:srgbClr val="000000"/>
                </a:solidFill>
                <a:cs typeface="Arial" charset="0"/>
              </a:rPr>
              <a:t>of </a:t>
            </a:r>
            <a:r>
              <a:rPr lang="en-US" sz="1500" dirty="0" smtClean="0">
                <a:solidFill>
                  <a:srgbClr val="000000"/>
                </a:solidFill>
                <a:cs typeface="Arial" charset="0"/>
              </a:rPr>
              <a:t>Life ~2035; </a:t>
            </a:r>
            <a:r>
              <a:rPr lang="en-US" sz="1500" dirty="0" smtClean="0"/>
              <a:t>1,000</a:t>
            </a:r>
            <a:r>
              <a:rPr lang="en-US" sz="1500" dirty="0"/>
              <a:t>+ systems fielded</a:t>
            </a:r>
          </a:p>
          <a:p>
            <a:pPr marL="228600" lvl="1" indent="-109538">
              <a:buClr>
                <a:schemeClr val="tx1"/>
              </a:buClr>
              <a:buSzPct val="100000"/>
              <a:buFont typeface="Arial" panose="020B0604020202020204" pitchFamily="34" charset="0"/>
              <a:buChar char="•"/>
              <a:defRPr/>
            </a:pPr>
            <a:r>
              <a:rPr lang="en-US" sz="1500" dirty="0"/>
              <a:t>Hardware Repair = 100% </a:t>
            </a:r>
            <a:r>
              <a:rPr lang="en-US" sz="1500" dirty="0" smtClean="0"/>
              <a:t>Organic</a:t>
            </a:r>
            <a:endParaRPr lang="en-US" sz="1500" dirty="0"/>
          </a:p>
          <a:p>
            <a:pPr marL="228600" lvl="1" indent="-109538">
              <a:buClr>
                <a:schemeClr val="tx1"/>
              </a:buClr>
              <a:buSzPct val="100000"/>
              <a:buFont typeface="Arial" panose="020B0604020202020204" pitchFamily="34" charset="0"/>
              <a:buChar char="•"/>
              <a:defRPr/>
            </a:pPr>
            <a:r>
              <a:rPr lang="en-US" sz="1500" dirty="0"/>
              <a:t>Software/Hardware Sustainment = 70% </a:t>
            </a:r>
            <a:r>
              <a:rPr lang="en-US" sz="1500" dirty="0" smtClean="0"/>
              <a:t>Organic / 30</a:t>
            </a:r>
            <a:r>
              <a:rPr lang="en-US" sz="1500" dirty="0"/>
              <a:t>% Contract supported</a:t>
            </a:r>
          </a:p>
        </p:txBody>
      </p:sp>
      <p:sp>
        <p:nvSpPr>
          <p:cNvPr id="17" name="Slide Number Placeholder 3"/>
          <p:cNvSpPr>
            <a:spLocks noGrp="1"/>
          </p:cNvSpPr>
          <p:nvPr>
            <p:ph type="sldNum" sz="quarter" idx="11"/>
          </p:nvPr>
        </p:nvSpPr>
        <p:spPr>
          <a:xfrm>
            <a:off x="8534400" y="6508380"/>
            <a:ext cx="457200" cy="305694"/>
          </a:xfrm>
        </p:spPr>
        <p:txBody>
          <a:bodyPr/>
          <a:lstStyle/>
          <a:p>
            <a:fld id="{4E9EBC09-8728-46F0-99E6-7C066CF6AFEC}" type="slidenum">
              <a:rPr lang="en-US" smtClean="0"/>
              <a:pPr/>
              <a:t>16</a:t>
            </a:fld>
            <a:endParaRPr lang="en-US" dirty="0"/>
          </a:p>
        </p:txBody>
      </p:sp>
      <p:pic>
        <p:nvPicPr>
          <p:cNvPr id="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5957" y="1317633"/>
            <a:ext cx="4352925" cy="240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116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accent2">
                    <a:lumMod val="75000"/>
                  </a:schemeClr>
                </a:solidFill>
              </a:rPr>
              <a:t>ALR-69A Digital Radar Warning Receiver</a:t>
            </a:r>
            <a:endParaRPr lang="en-US" sz="2800" dirty="0">
              <a:solidFill>
                <a:schemeClr val="accent2">
                  <a:lumMod val="75000"/>
                </a:schemeClr>
              </a:solidFill>
            </a:endParaRPr>
          </a:p>
        </p:txBody>
      </p:sp>
      <p:sp>
        <p:nvSpPr>
          <p:cNvPr id="5" name="Text Box 8"/>
          <p:cNvSpPr txBox="1">
            <a:spLocks noChangeArrowheads="1"/>
          </p:cNvSpPr>
          <p:nvPr/>
        </p:nvSpPr>
        <p:spPr bwMode="auto">
          <a:xfrm>
            <a:off x="177610" y="1252000"/>
            <a:ext cx="4382815" cy="2582245"/>
          </a:xfrm>
          <a:prstGeom prst="rect">
            <a:avLst/>
          </a:prstGeom>
          <a:noFill/>
          <a:ln w="9525">
            <a:noFill/>
            <a:miter lim="800000"/>
            <a:headEnd/>
            <a:tailEnd/>
          </a:ln>
        </p:spPr>
        <p:txBody>
          <a:bodyPr wrap="square">
            <a:spAutoFit/>
          </a:bodyPr>
          <a:lstStyle/>
          <a:p>
            <a:pPr algn="ctr" eaLnBrk="0" hangingPunct="0">
              <a:lnSpc>
                <a:spcPct val="80000"/>
              </a:lnSpc>
              <a:spcBef>
                <a:spcPct val="50000"/>
              </a:spcBef>
            </a:pPr>
            <a:r>
              <a:rPr lang="en-US" sz="2000" b="1" dirty="0" smtClean="0">
                <a:solidFill>
                  <a:srgbClr val="22228B"/>
                </a:solidFill>
                <a:latin typeface="Arial" charset="0"/>
              </a:rPr>
              <a:t>Requirement</a:t>
            </a:r>
            <a:endParaRPr lang="en-US" sz="2000" b="1" dirty="0">
              <a:solidFill>
                <a:srgbClr val="22228B"/>
              </a:solidFill>
              <a:latin typeface="Arial" charset="0"/>
            </a:endParaRPr>
          </a:p>
          <a:p>
            <a:pPr marL="173038" indent="-173038" eaLnBrk="0" hangingPunct="0">
              <a:lnSpc>
                <a:spcPct val="80000"/>
              </a:lnSpc>
              <a:spcBef>
                <a:spcPct val="50000"/>
              </a:spcBef>
              <a:buFont typeface="Arial" panose="020B0604020202020204" pitchFamily="34" charset="0"/>
              <a:buChar char="•"/>
            </a:pPr>
            <a:r>
              <a:rPr lang="en-US" dirty="0"/>
              <a:t>Current </a:t>
            </a:r>
            <a:r>
              <a:rPr lang="en-US" dirty="0" smtClean="0"/>
              <a:t>Requirements: </a:t>
            </a:r>
            <a:endParaRPr lang="en-US" dirty="0"/>
          </a:p>
          <a:p>
            <a:pPr marL="630238" lvl="1" indent="-173038" eaLnBrk="0" hangingPunct="0">
              <a:lnSpc>
                <a:spcPct val="80000"/>
              </a:lnSpc>
              <a:spcBef>
                <a:spcPct val="50000"/>
              </a:spcBef>
              <a:buFont typeface="Arial" panose="020B0604020202020204" pitchFamily="34" charset="0"/>
              <a:buChar char="•"/>
            </a:pPr>
            <a:r>
              <a:rPr lang="en-US" dirty="0" smtClean="0"/>
              <a:t>88 </a:t>
            </a:r>
            <a:r>
              <a:rPr lang="en-US" dirty="0"/>
              <a:t>ANG/AFRC C-130H 2/2.5/3 – 1067 </a:t>
            </a:r>
            <a:r>
              <a:rPr lang="en-US" dirty="0" smtClean="0"/>
              <a:t>signed 4QFY15</a:t>
            </a:r>
            <a:endParaRPr lang="en-US" dirty="0"/>
          </a:p>
          <a:p>
            <a:pPr marL="173038" indent="-173038" eaLnBrk="0" hangingPunct="0">
              <a:lnSpc>
                <a:spcPct val="80000"/>
              </a:lnSpc>
              <a:spcBef>
                <a:spcPct val="50000"/>
              </a:spcBef>
              <a:buFont typeface="Arial" panose="020B0604020202020204" pitchFamily="34" charset="0"/>
              <a:buChar char="•"/>
            </a:pPr>
            <a:r>
              <a:rPr lang="en-US" dirty="0"/>
              <a:t>Requirements on the </a:t>
            </a:r>
            <a:r>
              <a:rPr lang="en-US" dirty="0" smtClean="0"/>
              <a:t>horizon: </a:t>
            </a:r>
            <a:endParaRPr lang="en-US" dirty="0"/>
          </a:p>
          <a:p>
            <a:pPr marL="630238" lvl="1" indent="-173038" eaLnBrk="0" hangingPunct="0">
              <a:lnSpc>
                <a:spcPct val="80000"/>
              </a:lnSpc>
              <a:spcBef>
                <a:spcPct val="50000"/>
              </a:spcBef>
              <a:buFont typeface="Arial" panose="020B0604020202020204" pitchFamily="34" charset="0"/>
              <a:buChar char="•"/>
            </a:pPr>
            <a:r>
              <a:rPr lang="en-US" dirty="0"/>
              <a:t>100 </a:t>
            </a:r>
            <a:r>
              <a:rPr lang="en-US" dirty="0" smtClean="0"/>
              <a:t>ANG/AFRC F-16 </a:t>
            </a:r>
            <a:r>
              <a:rPr lang="en-US" dirty="0" err="1" smtClean="0"/>
              <a:t>Blks</a:t>
            </a:r>
            <a:r>
              <a:rPr lang="en-US" dirty="0" smtClean="0"/>
              <a:t> 30/42—3QFY16 </a:t>
            </a:r>
            <a:endParaRPr lang="en-US" dirty="0"/>
          </a:p>
          <a:p>
            <a:pPr marL="630238" lvl="1" indent="-173038" eaLnBrk="0" hangingPunct="0">
              <a:lnSpc>
                <a:spcPct val="80000"/>
              </a:lnSpc>
              <a:spcBef>
                <a:spcPct val="50000"/>
              </a:spcBef>
              <a:buFont typeface="Arial" panose="020B0604020202020204" pitchFamily="34" charset="0"/>
              <a:buChar char="•"/>
            </a:pPr>
            <a:r>
              <a:rPr lang="en-US" dirty="0" smtClean="0"/>
              <a:t>Active </a:t>
            </a:r>
            <a:r>
              <a:rPr lang="en-US" dirty="0"/>
              <a:t>duty C-17s &amp; F-16s</a:t>
            </a:r>
          </a:p>
        </p:txBody>
      </p:sp>
      <p:sp>
        <p:nvSpPr>
          <p:cNvPr id="9" name="Line 2054"/>
          <p:cNvSpPr>
            <a:spLocks noChangeShapeType="1"/>
          </p:cNvSpPr>
          <p:nvPr/>
        </p:nvSpPr>
        <p:spPr bwMode="auto">
          <a:xfrm>
            <a:off x="4572000" y="3897415"/>
            <a:ext cx="0" cy="2589110"/>
          </a:xfrm>
          <a:prstGeom prst="line">
            <a:avLst/>
          </a:prstGeom>
          <a:noFill/>
          <a:ln w="15875">
            <a:solidFill>
              <a:schemeClr val="tx1"/>
            </a:solidFill>
            <a:round/>
            <a:headEnd/>
            <a:tailEnd/>
          </a:ln>
        </p:spPr>
        <p:txBody>
          <a:bodyPr wrap="none" anchor="ctr"/>
          <a:lstStyle/>
          <a:p>
            <a:endParaRPr lang="en-US" dirty="0"/>
          </a:p>
        </p:txBody>
      </p:sp>
      <p:sp>
        <p:nvSpPr>
          <p:cNvPr id="10" name="Line 2055"/>
          <p:cNvSpPr>
            <a:spLocks noChangeShapeType="1"/>
          </p:cNvSpPr>
          <p:nvPr/>
        </p:nvSpPr>
        <p:spPr bwMode="auto">
          <a:xfrm flipV="1">
            <a:off x="0" y="3897415"/>
            <a:ext cx="9144000" cy="0"/>
          </a:xfrm>
          <a:prstGeom prst="line">
            <a:avLst/>
          </a:prstGeom>
          <a:noFill/>
          <a:ln w="15875">
            <a:solidFill>
              <a:schemeClr val="tx1"/>
            </a:solidFill>
            <a:round/>
            <a:headEnd/>
            <a:tailEnd/>
          </a:ln>
        </p:spPr>
        <p:txBody>
          <a:bodyPr wrap="none" anchor="ctr"/>
          <a:lstStyle/>
          <a:p>
            <a:endParaRPr lang="en-US" dirty="0"/>
          </a:p>
        </p:txBody>
      </p:sp>
      <p:sp>
        <p:nvSpPr>
          <p:cNvPr id="13" name="Text Box 8"/>
          <p:cNvSpPr txBox="1">
            <a:spLocks noChangeArrowheads="1"/>
          </p:cNvSpPr>
          <p:nvPr/>
        </p:nvSpPr>
        <p:spPr bwMode="auto">
          <a:xfrm>
            <a:off x="163142" y="4027025"/>
            <a:ext cx="4382815" cy="1569660"/>
          </a:xfrm>
          <a:prstGeom prst="rect">
            <a:avLst/>
          </a:prstGeom>
          <a:noFill/>
          <a:ln w="9525">
            <a:noFill/>
            <a:miter lim="800000"/>
            <a:headEnd/>
            <a:tailEnd/>
          </a:ln>
        </p:spPr>
        <p:txBody>
          <a:bodyPr wrap="square">
            <a:spAutoFit/>
          </a:bodyPr>
          <a:lstStyle/>
          <a:p>
            <a:pPr algn="ctr" eaLnBrk="0" hangingPunct="0">
              <a:lnSpc>
                <a:spcPct val="80000"/>
              </a:lnSpc>
              <a:spcBef>
                <a:spcPct val="50000"/>
              </a:spcBef>
            </a:pPr>
            <a:r>
              <a:rPr lang="en-US" sz="2000" b="1" dirty="0" smtClean="0">
                <a:solidFill>
                  <a:srgbClr val="22228B"/>
                </a:solidFill>
                <a:latin typeface="Arial" charset="0"/>
              </a:rPr>
              <a:t>Background Info</a:t>
            </a:r>
            <a:endParaRPr lang="en-US" sz="2000" b="1" dirty="0">
              <a:solidFill>
                <a:srgbClr val="22228B"/>
              </a:solidFill>
              <a:latin typeface="Arial" charset="0"/>
            </a:endParaRPr>
          </a:p>
          <a:p>
            <a:pPr marL="344488" lvl="1" indent="-344488">
              <a:buFont typeface="Arial" panose="020B0604020202020204" pitchFamily="34" charset="0"/>
              <a:buChar char="•"/>
            </a:pPr>
            <a:r>
              <a:rPr lang="en-US" sz="1600" dirty="0" smtClean="0"/>
              <a:t>Replaces </a:t>
            </a:r>
            <a:r>
              <a:rPr lang="en-US" sz="1600" dirty="0"/>
              <a:t>1970’s Radar Warning Receivers (RWR) larger footprint with next generation wideband digital channelized receiver technology</a:t>
            </a:r>
          </a:p>
          <a:p>
            <a:pPr marL="344488" lvl="1" indent="-344488">
              <a:buFont typeface="Arial" panose="020B0604020202020204" pitchFamily="34" charset="0"/>
              <a:buChar char="•"/>
            </a:pPr>
            <a:r>
              <a:rPr lang="en-US" altLang="en-US" sz="1600" dirty="0">
                <a:solidFill>
                  <a:srgbClr val="000000"/>
                </a:solidFill>
              </a:rPr>
              <a:t>Fielded in FY13 on 24 </a:t>
            </a:r>
            <a:r>
              <a:rPr lang="en-US" altLang="en-US" sz="1600" dirty="0" smtClean="0">
                <a:solidFill>
                  <a:srgbClr val="000000"/>
                </a:solidFill>
              </a:rPr>
              <a:t>C-130H1 </a:t>
            </a:r>
            <a:endParaRPr lang="en-US" altLang="en-US" sz="1600" dirty="0">
              <a:solidFill>
                <a:srgbClr val="000000"/>
              </a:solidFill>
            </a:endParaRPr>
          </a:p>
        </p:txBody>
      </p:sp>
      <p:grpSp>
        <p:nvGrpSpPr>
          <p:cNvPr id="11" name="Group 19"/>
          <p:cNvGrpSpPr>
            <a:grpSpLocks/>
          </p:cNvGrpSpPr>
          <p:nvPr/>
        </p:nvGrpSpPr>
        <p:grpSpPr bwMode="auto">
          <a:xfrm>
            <a:off x="4800600" y="1303046"/>
            <a:ext cx="4482293" cy="2480152"/>
            <a:chOff x="2837" y="3473"/>
            <a:chExt cx="927" cy="573"/>
          </a:xfrm>
        </p:grpSpPr>
        <p:pic>
          <p:nvPicPr>
            <p:cNvPr id="14" name="Picture 13" descr="42158-0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7" y="3473"/>
              <a:ext cx="865" cy="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1"/>
            <p:cNvSpPr txBox="1">
              <a:spLocks noChangeArrowheads="1"/>
            </p:cNvSpPr>
            <p:nvPr/>
          </p:nvSpPr>
          <p:spPr bwMode="auto">
            <a:xfrm>
              <a:off x="3396" y="3881"/>
              <a:ext cx="368"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ts val="500"/>
                </a:spcBef>
                <a:buClr>
                  <a:srgbClr val="151C77"/>
                </a:buClr>
                <a:buSzPct val="80000"/>
                <a:buFont typeface="Wingdings" pitchFamily="2" charset="2"/>
                <a:buChar char="n"/>
                <a:defRPr sz="2000" b="1">
                  <a:solidFill>
                    <a:schemeClr val="tx1"/>
                  </a:solidFill>
                  <a:latin typeface="Arial" pitchFamily="34" charset="0"/>
                </a:defRPr>
              </a:lvl1pPr>
              <a:lvl2pPr marL="742950" indent="-285750" eaLnBrk="0" hangingPunct="0">
                <a:spcBef>
                  <a:spcPts val="25"/>
                </a:spcBef>
                <a:buClr>
                  <a:srgbClr val="151C77"/>
                </a:buClr>
                <a:buSzPct val="80000"/>
                <a:buFont typeface="Wingdings" pitchFamily="2" charset="2"/>
                <a:buChar char="n"/>
                <a:defRPr sz="2000" b="1">
                  <a:solidFill>
                    <a:schemeClr val="tx1"/>
                  </a:solidFill>
                  <a:latin typeface="Arial" pitchFamily="34" charset="0"/>
                </a:defRPr>
              </a:lvl2pPr>
              <a:lvl3pPr marL="1143000" indent="-228600" eaLnBrk="0" hangingPunct="0">
                <a:spcBef>
                  <a:spcPts val="25"/>
                </a:spcBef>
                <a:buClr>
                  <a:srgbClr val="151C77"/>
                </a:buClr>
                <a:buSzPct val="80000"/>
                <a:buFont typeface="Wingdings" pitchFamily="2" charset="2"/>
                <a:buChar char="n"/>
                <a:defRPr sz="2000" b="1">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lnSpc>
                  <a:spcPct val="70000"/>
                </a:lnSpc>
                <a:spcBef>
                  <a:spcPct val="50000"/>
                </a:spcBef>
                <a:buClrTx/>
                <a:buSzTx/>
                <a:buFontTx/>
                <a:buNone/>
              </a:pPr>
              <a:r>
                <a:rPr lang="en-US" altLang="en-US" sz="1200" b="0">
                  <a:solidFill>
                    <a:srgbClr val="000000"/>
                  </a:solidFill>
                  <a:latin typeface="Times New Roman" pitchFamily="18" charset="0"/>
                </a:rPr>
                <a:t>CSP</a:t>
              </a:r>
            </a:p>
          </p:txBody>
        </p:sp>
        <p:sp>
          <p:nvSpPr>
            <p:cNvPr id="16" name="Text Box 12"/>
            <p:cNvSpPr txBox="1">
              <a:spLocks noChangeArrowheads="1"/>
            </p:cNvSpPr>
            <p:nvPr/>
          </p:nvSpPr>
          <p:spPr bwMode="auto">
            <a:xfrm>
              <a:off x="3061" y="3895"/>
              <a:ext cx="256"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ts val="500"/>
                </a:spcBef>
                <a:buClr>
                  <a:srgbClr val="151C77"/>
                </a:buClr>
                <a:buSzPct val="80000"/>
                <a:buFont typeface="Wingdings" pitchFamily="2" charset="2"/>
                <a:buChar char="n"/>
                <a:defRPr sz="2000" b="1">
                  <a:solidFill>
                    <a:schemeClr val="tx1"/>
                  </a:solidFill>
                  <a:latin typeface="Arial" pitchFamily="34" charset="0"/>
                </a:defRPr>
              </a:lvl1pPr>
              <a:lvl2pPr marL="742950" indent="-285750" eaLnBrk="0" hangingPunct="0">
                <a:spcBef>
                  <a:spcPts val="25"/>
                </a:spcBef>
                <a:buClr>
                  <a:srgbClr val="151C77"/>
                </a:buClr>
                <a:buSzPct val="80000"/>
                <a:buFont typeface="Wingdings" pitchFamily="2" charset="2"/>
                <a:buChar char="n"/>
                <a:defRPr sz="2000" b="1">
                  <a:solidFill>
                    <a:schemeClr val="tx1"/>
                  </a:solidFill>
                  <a:latin typeface="Arial" pitchFamily="34" charset="0"/>
                </a:defRPr>
              </a:lvl2pPr>
              <a:lvl3pPr marL="1143000" indent="-228600" eaLnBrk="0" hangingPunct="0">
                <a:spcBef>
                  <a:spcPts val="25"/>
                </a:spcBef>
                <a:buClr>
                  <a:srgbClr val="151C77"/>
                </a:buClr>
                <a:buSzPct val="80000"/>
                <a:buFont typeface="Wingdings" pitchFamily="2" charset="2"/>
                <a:buChar char="n"/>
                <a:defRPr sz="2000" b="1">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lnSpc>
                  <a:spcPct val="80000"/>
                </a:lnSpc>
                <a:spcBef>
                  <a:spcPct val="50000"/>
                </a:spcBef>
                <a:buClrTx/>
                <a:buSzTx/>
                <a:buFontTx/>
                <a:buNone/>
              </a:pPr>
              <a:r>
                <a:rPr lang="en-US" altLang="en-US" sz="1200" b="0">
                  <a:solidFill>
                    <a:srgbClr val="000000"/>
                  </a:solidFill>
                  <a:latin typeface="Times New Roman" pitchFamily="18" charset="0"/>
                </a:rPr>
                <a:t>RR</a:t>
              </a:r>
            </a:p>
          </p:txBody>
        </p:sp>
      </p:grpSp>
      <p:sp>
        <p:nvSpPr>
          <p:cNvPr id="17" name="Line 2054"/>
          <p:cNvSpPr>
            <a:spLocks noChangeShapeType="1"/>
          </p:cNvSpPr>
          <p:nvPr/>
        </p:nvSpPr>
        <p:spPr bwMode="auto">
          <a:xfrm>
            <a:off x="4572000" y="1308305"/>
            <a:ext cx="0" cy="2589110"/>
          </a:xfrm>
          <a:prstGeom prst="line">
            <a:avLst/>
          </a:prstGeom>
          <a:noFill/>
          <a:ln w="15875">
            <a:solidFill>
              <a:schemeClr val="tx1"/>
            </a:solidFill>
            <a:round/>
            <a:headEnd/>
            <a:tailEnd/>
          </a:ln>
        </p:spPr>
        <p:txBody>
          <a:bodyPr wrap="none" anchor="ctr"/>
          <a:lstStyle/>
          <a:p>
            <a:endParaRPr lang="en-US" dirty="0"/>
          </a:p>
        </p:txBody>
      </p:sp>
      <p:sp>
        <p:nvSpPr>
          <p:cNvPr id="19" name="Slide Number Placeholder 3"/>
          <p:cNvSpPr>
            <a:spLocks noGrp="1"/>
          </p:cNvSpPr>
          <p:nvPr>
            <p:ph type="sldNum" sz="quarter" idx="11"/>
          </p:nvPr>
        </p:nvSpPr>
        <p:spPr>
          <a:xfrm>
            <a:off x="8534400" y="6508380"/>
            <a:ext cx="457200" cy="305694"/>
          </a:xfrm>
        </p:spPr>
        <p:txBody>
          <a:bodyPr/>
          <a:lstStyle/>
          <a:p>
            <a:fld id="{4E9EBC09-8728-46F0-99E6-7C066CF6AFEC}" type="slidenum">
              <a:rPr lang="en-US" smtClean="0"/>
              <a:pPr/>
              <a:t>17</a:t>
            </a:fld>
            <a:endParaRPr lang="en-US" dirty="0"/>
          </a:p>
        </p:txBody>
      </p:sp>
      <p:sp>
        <p:nvSpPr>
          <p:cNvPr id="18" name="Text Box 3"/>
          <p:cNvSpPr txBox="1">
            <a:spLocks noChangeArrowheads="1"/>
          </p:cNvSpPr>
          <p:nvPr/>
        </p:nvSpPr>
        <p:spPr bwMode="auto">
          <a:xfrm>
            <a:off x="4675916" y="4025100"/>
            <a:ext cx="4352334" cy="2259080"/>
          </a:xfrm>
          <a:prstGeom prst="rect">
            <a:avLst/>
          </a:prstGeom>
          <a:noFill/>
          <a:ln w="12700">
            <a:noFill/>
            <a:miter lim="800000"/>
            <a:headEnd/>
            <a:tailEnd/>
          </a:ln>
        </p:spPr>
        <p:txBody>
          <a:bodyPr wrap="square">
            <a:spAutoFit/>
          </a:bodyPr>
          <a:lstStyle/>
          <a:p>
            <a:pPr algn="ctr" eaLnBrk="0" hangingPunct="0">
              <a:lnSpc>
                <a:spcPct val="80000"/>
              </a:lnSpc>
              <a:spcBef>
                <a:spcPct val="50000"/>
              </a:spcBef>
            </a:pPr>
            <a:r>
              <a:rPr lang="en-US" sz="2000" b="1" dirty="0" smtClean="0">
                <a:solidFill>
                  <a:srgbClr val="22228B"/>
                </a:solidFill>
                <a:latin typeface="Arial" charset="0"/>
              </a:rPr>
              <a:t>Schedule</a:t>
            </a:r>
          </a:p>
          <a:p>
            <a:pPr indent="285750" eaLnBrk="0" hangingPunct="0">
              <a:lnSpc>
                <a:spcPct val="80000"/>
              </a:lnSpc>
              <a:spcBef>
                <a:spcPct val="50000"/>
              </a:spcBef>
              <a:tabLst>
                <a:tab pos="3032125" algn="l"/>
              </a:tabLst>
            </a:pPr>
            <a:r>
              <a:rPr lang="en-US" sz="1600" dirty="0" smtClean="0"/>
              <a:t>Acquisition Planning Start	Aug 15</a:t>
            </a:r>
          </a:p>
          <a:p>
            <a:pPr indent="285750" eaLnBrk="0" hangingPunct="0">
              <a:lnSpc>
                <a:spcPct val="80000"/>
              </a:lnSpc>
              <a:spcBef>
                <a:spcPct val="50000"/>
              </a:spcBef>
              <a:tabLst>
                <a:tab pos="3028950" algn="l"/>
              </a:tabLst>
            </a:pPr>
            <a:r>
              <a:rPr lang="en-US" sz="1600" dirty="0" smtClean="0"/>
              <a:t>RFI</a:t>
            </a:r>
            <a:r>
              <a:rPr lang="en-US" sz="1600" dirty="0"/>
              <a:t>	</a:t>
            </a:r>
            <a:r>
              <a:rPr lang="en-US" sz="1600" dirty="0" smtClean="0"/>
              <a:t>Sep 15</a:t>
            </a:r>
          </a:p>
          <a:p>
            <a:pPr indent="285750" eaLnBrk="0" hangingPunct="0">
              <a:lnSpc>
                <a:spcPct val="80000"/>
              </a:lnSpc>
              <a:spcBef>
                <a:spcPct val="50000"/>
              </a:spcBef>
              <a:tabLst>
                <a:tab pos="3032125" algn="l"/>
              </a:tabLst>
            </a:pPr>
            <a:r>
              <a:rPr lang="en-US" sz="1600" dirty="0" smtClean="0"/>
              <a:t>Industry Day	Apr 16</a:t>
            </a:r>
            <a:endParaRPr lang="en-US" sz="1600" dirty="0"/>
          </a:p>
          <a:p>
            <a:pPr indent="285750" eaLnBrk="0" hangingPunct="0">
              <a:lnSpc>
                <a:spcPct val="80000"/>
              </a:lnSpc>
              <a:spcBef>
                <a:spcPct val="50000"/>
              </a:spcBef>
              <a:tabLst>
                <a:tab pos="3032125" algn="l"/>
              </a:tabLst>
            </a:pPr>
            <a:r>
              <a:rPr lang="en-US" sz="1600" dirty="0" smtClean="0"/>
              <a:t>RFP</a:t>
            </a:r>
            <a:r>
              <a:rPr lang="en-US" sz="1600" dirty="0"/>
              <a:t>	</a:t>
            </a:r>
            <a:r>
              <a:rPr lang="en-US" sz="1600" dirty="0" smtClean="0"/>
              <a:t>Jun 16</a:t>
            </a:r>
            <a:endParaRPr lang="en-US" sz="1600" dirty="0"/>
          </a:p>
          <a:p>
            <a:pPr indent="285750" eaLnBrk="0" hangingPunct="0">
              <a:lnSpc>
                <a:spcPct val="80000"/>
              </a:lnSpc>
              <a:spcBef>
                <a:spcPct val="50000"/>
              </a:spcBef>
              <a:tabLst>
                <a:tab pos="3032125" algn="l"/>
              </a:tabLst>
            </a:pPr>
            <a:r>
              <a:rPr lang="en-US" sz="1600" dirty="0" smtClean="0"/>
              <a:t>Award</a:t>
            </a:r>
            <a:r>
              <a:rPr lang="en-US" sz="1600" dirty="0"/>
              <a:t>	</a:t>
            </a:r>
            <a:r>
              <a:rPr lang="en-US" sz="1600" dirty="0" smtClean="0"/>
              <a:t>Jul 17</a:t>
            </a:r>
          </a:p>
          <a:p>
            <a:pPr indent="285750" eaLnBrk="0" hangingPunct="0">
              <a:lnSpc>
                <a:spcPct val="80000"/>
              </a:lnSpc>
              <a:spcBef>
                <a:spcPct val="50000"/>
              </a:spcBef>
              <a:tabLst>
                <a:tab pos="3032125" algn="l"/>
              </a:tabLst>
            </a:pPr>
            <a:r>
              <a:rPr lang="en-US" sz="1600" dirty="0" smtClean="0"/>
              <a:t>Fielding	TBD</a:t>
            </a:r>
            <a:endParaRPr lang="en-US" sz="1600" dirty="0"/>
          </a:p>
        </p:txBody>
      </p:sp>
    </p:spTree>
    <p:extLst>
      <p:ext uri="{BB962C8B-B14F-4D97-AF65-F5344CB8AC3E}">
        <p14:creationId xmlns:p14="http://schemas.microsoft.com/office/powerpoint/2010/main" val="1436676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32"/>
          <p:cNvSpPr>
            <a:spLocks noGrp="1" noChangeArrowheads="1"/>
          </p:cNvSpPr>
          <p:nvPr>
            <p:ph type="title" idx="4294967295"/>
          </p:nvPr>
        </p:nvSpPr>
        <p:spPr>
          <a:xfrm>
            <a:off x="2000250" y="0"/>
            <a:ext cx="5467350" cy="1219200"/>
          </a:xfrm>
        </p:spPr>
        <p:txBody>
          <a:bodyPr/>
          <a:lstStyle/>
          <a:p>
            <a:pPr algn="ctr"/>
            <a:r>
              <a:rPr lang="en-US" sz="3200" dirty="0" smtClean="0"/>
              <a:t/>
            </a:r>
            <a:br>
              <a:rPr lang="en-US" sz="3200" dirty="0" smtClean="0"/>
            </a:br>
            <a:r>
              <a:rPr lang="en-US" sz="3200" i="0" dirty="0" smtClean="0"/>
              <a:t>Summary</a:t>
            </a:r>
          </a:p>
        </p:txBody>
      </p:sp>
      <p:sp>
        <p:nvSpPr>
          <p:cNvPr id="21508" name="Rectangle 33"/>
          <p:cNvSpPr>
            <a:spLocks noGrp="1" noChangeArrowheads="1"/>
          </p:cNvSpPr>
          <p:nvPr>
            <p:ph type="body" idx="4294967295"/>
          </p:nvPr>
        </p:nvSpPr>
        <p:spPr>
          <a:xfrm>
            <a:off x="377825" y="1295400"/>
            <a:ext cx="8545513" cy="4302125"/>
          </a:xfrm>
        </p:spPr>
        <p:txBody>
          <a:bodyPr/>
          <a:lstStyle/>
          <a:p>
            <a:pPr>
              <a:buFont typeface="Arial" panose="020B0604020202020204" pitchFamily="34" charset="0"/>
              <a:buChar char="•"/>
              <a:defRPr/>
            </a:pPr>
            <a:endParaRPr lang="en-US" sz="1800" dirty="0" smtClean="0"/>
          </a:p>
          <a:p>
            <a:pPr marL="0" indent="0">
              <a:buFont typeface="Wingdings" pitchFamily="2" charset="2"/>
              <a:buNone/>
              <a:defRPr/>
            </a:pPr>
            <a:endParaRPr lang="en-US" sz="1800" b="0" dirty="0" smtClean="0"/>
          </a:p>
          <a:p>
            <a:pPr marL="285750" lvl="1" indent="-285750">
              <a:spcBef>
                <a:spcPts val="0"/>
              </a:spcBef>
              <a:spcAft>
                <a:spcPts val="0"/>
              </a:spcAft>
              <a:defRPr/>
            </a:pPr>
            <a:endParaRPr lang="en-US" sz="1800" b="0" dirty="0" smtClean="0"/>
          </a:p>
          <a:p>
            <a:pPr marL="400050" lvl="1" indent="0">
              <a:buFont typeface="Wingdings" pitchFamily="2" charset="2"/>
              <a:buNone/>
              <a:defRPr/>
            </a:pPr>
            <a:endParaRPr lang="en-US" sz="1800" b="0" dirty="0" smtClean="0"/>
          </a:p>
        </p:txBody>
      </p:sp>
      <p:sp>
        <p:nvSpPr>
          <p:cNvPr id="256004" name="Text Box 28"/>
          <p:cNvSpPr txBox="1">
            <a:spLocks noChangeAspect="1" noChangeArrowheads="1"/>
          </p:cNvSpPr>
          <p:nvPr/>
        </p:nvSpPr>
        <p:spPr bwMode="auto">
          <a:xfrm>
            <a:off x="5215164" y="3689350"/>
            <a:ext cx="184150" cy="457200"/>
          </a:xfrm>
          <a:prstGeom prst="rect">
            <a:avLst/>
          </a:prstGeom>
          <a:noFill/>
          <a:ln w="9525">
            <a:noFill/>
            <a:miter lim="800000"/>
            <a:headEnd/>
            <a:tailEnd/>
          </a:ln>
        </p:spPr>
        <p:txBody>
          <a:bodyPr wrap="none">
            <a:spAutoFit/>
          </a:bodyPr>
          <a:lstStyle/>
          <a:p>
            <a:pPr fontAlgn="base">
              <a:spcBef>
                <a:spcPct val="0"/>
              </a:spcBef>
              <a:spcAft>
                <a:spcPct val="0"/>
              </a:spcAft>
            </a:pPr>
            <a:endParaRPr lang="en-US" dirty="0">
              <a:solidFill>
                <a:srgbClr val="000000"/>
              </a:solidFill>
              <a:latin typeface="Times New Roman" pitchFamily="18" charset="0"/>
            </a:endParaRPr>
          </a:p>
        </p:txBody>
      </p:sp>
      <p:sp>
        <p:nvSpPr>
          <p:cNvPr id="9" name="5-Point Star 8"/>
          <p:cNvSpPr/>
          <p:nvPr/>
        </p:nvSpPr>
        <p:spPr bwMode="auto">
          <a:xfrm>
            <a:off x="1562100" y="5753100"/>
            <a:ext cx="381000" cy="381000"/>
          </a:xfrm>
          <a:prstGeom prst="star5">
            <a:avLst/>
          </a:prstGeom>
          <a:solidFill>
            <a:schemeClr val="bg1"/>
          </a:solidFill>
          <a:ln w="12700" cap="flat" cmpd="sng" algn="ctr">
            <a:noFill/>
            <a:prstDash val="solid"/>
            <a:round/>
            <a:headEnd type="none" w="med" len="med"/>
            <a:tailEnd type="none" w="med" len="med"/>
          </a:ln>
          <a:effectLst/>
        </p:spPr>
        <p:txBody>
          <a:bodyPr/>
          <a:lstStyle/>
          <a:p>
            <a:pPr algn="ctr" eaLnBrk="0" fontAlgn="base" hangingPunct="0">
              <a:spcBef>
                <a:spcPct val="0"/>
              </a:spcBef>
              <a:spcAft>
                <a:spcPct val="0"/>
              </a:spcAft>
              <a:defRPr/>
            </a:pPr>
            <a:endParaRPr lang="en-US" sz="1400" dirty="0">
              <a:solidFill>
                <a:srgbClr val="000000"/>
              </a:solidFill>
            </a:endParaRPr>
          </a:p>
        </p:txBody>
      </p:sp>
      <p:sp>
        <p:nvSpPr>
          <p:cNvPr id="256010" name="Rectangle 3"/>
          <p:cNvSpPr>
            <a:spLocks noChangeArrowheads="1"/>
          </p:cNvSpPr>
          <p:nvPr/>
        </p:nvSpPr>
        <p:spPr bwMode="auto">
          <a:xfrm>
            <a:off x="1562100" y="5573713"/>
            <a:ext cx="184150" cy="369887"/>
          </a:xfrm>
          <a:prstGeom prst="rect">
            <a:avLst/>
          </a:prstGeom>
          <a:noFill/>
          <a:ln w="9525">
            <a:noFill/>
            <a:miter lim="800000"/>
            <a:headEnd/>
            <a:tailEnd/>
          </a:ln>
        </p:spPr>
        <p:txBody>
          <a:bodyPr wrap="none">
            <a:spAutoFit/>
          </a:bodyPr>
          <a:lstStyle/>
          <a:p>
            <a:pPr fontAlgn="base">
              <a:spcBef>
                <a:spcPct val="0"/>
              </a:spcBef>
              <a:spcAft>
                <a:spcPct val="0"/>
              </a:spcAft>
            </a:pPr>
            <a:endParaRPr lang="en-US" dirty="0">
              <a:solidFill>
                <a:srgbClr val="000000"/>
              </a:solidFill>
            </a:endParaRPr>
          </a:p>
        </p:txBody>
      </p:sp>
      <p:sp>
        <p:nvSpPr>
          <p:cNvPr id="10" name="5-Point Star 9"/>
          <p:cNvSpPr/>
          <p:nvPr/>
        </p:nvSpPr>
        <p:spPr bwMode="auto">
          <a:xfrm>
            <a:off x="7162800" y="5736771"/>
            <a:ext cx="381000" cy="381000"/>
          </a:xfrm>
          <a:prstGeom prst="star5">
            <a:avLst/>
          </a:prstGeom>
          <a:solidFill>
            <a:schemeClr val="bg1"/>
          </a:solidFill>
          <a:ln w="12700" cap="flat" cmpd="sng" algn="ctr">
            <a:noFill/>
            <a:prstDash val="solid"/>
            <a:round/>
            <a:headEnd type="none" w="med" len="med"/>
            <a:tailEnd type="none" w="med" len="med"/>
          </a:ln>
          <a:effectLst/>
        </p:spPr>
        <p:txBody>
          <a:bodyPr/>
          <a:lstStyle/>
          <a:p>
            <a:pPr algn="ctr" eaLnBrk="0" fontAlgn="base" hangingPunct="0">
              <a:spcBef>
                <a:spcPct val="0"/>
              </a:spcBef>
              <a:spcAft>
                <a:spcPct val="0"/>
              </a:spcAft>
              <a:defRPr/>
            </a:pPr>
            <a:endParaRPr lang="en-US" sz="1400" dirty="0">
              <a:solidFill>
                <a:srgbClr val="000000"/>
              </a:solidFill>
            </a:endParaRPr>
          </a:p>
        </p:txBody>
      </p:sp>
      <p:sp>
        <p:nvSpPr>
          <p:cNvPr id="11" name="Slide Number Placeholder 3"/>
          <p:cNvSpPr>
            <a:spLocks noGrp="1"/>
          </p:cNvSpPr>
          <p:nvPr>
            <p:ph type="sldNum" sz="quarter" idx="11"/>
          </p:nvPr>
        </p:nvSpPr>
        <p:spPr>
          <a:xfrm>
            <a:off x="8534400" y="6508380"/>
            <a:ext cx="457200" cy="305694"/>
          </a:xfrm>
        </p:spPr>
        <p:txBody>
          <a:bodyPr/>
          <a:lstStyle/>
          <a:p>
            <a:fld id="{4E9EBC09-8728-46F0-99E6-7C066CF6AFEC}" type="slidenum">
              <a:rPr lang="en-US" smtClean="0"/>
              <a:pPr/>
              <a:t>18</a:t>
            </a:fld>
            <a:endParaRPr lang="en-US" dirty="0"/>
          </a:p>
        </p:txBody>
      </p:sp>
      <p:sp>
        <p:nvSpPr>
          <p:cNvPr id="12" name="Content Placeholder 3"/>
          <p:cNvSpPr txBox="1">
            <a:spLocks/>
          </p:cNvSpPr>
          <p:nvPr/>
        </p:nvSpPr>
        <p:spPr>
          <a:xfrm>
            <a:off x="276225" y="1371600"/>
            <a:ext cx="8397875" cy="4743450"/>
          </a:xfrm>
          <a:prstGeom prst="rect">
            <a:avLst/>
          </a:prstGeom>
        </p:spPr>
        <p:txBody>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endParaRPr lang="en-US" sz="2400" kern="0" dirty="0" smtClean="0"/>
          </a:p>
          <a:p>
            <a:endParaRPr lang="en-US" sz="1500" kern="0" dirty="0" smtClean="0"/>
          </a:p>
          <a:p>
            <a:endParaRPr lang="en-US" sz="1500" kern="0" dirty="0" smtClean="0"/>
          </a:p>
          <a:p>
            <a:pPr lvl="1"/>
            <a:endParaRPr lang="en-US" kern="0" dirty="0" smtClean="0"/>
          </a:p>
          <a:p>
            <a:pPr marL="406400" lvl="1" indent="0">
              <a:buFont typeface="Wingdings" pitchFamily="2" charset="2"/>
              <a:buNone/>
            </a:pPr>
            <a:endParaRPr lang="en-US" kern="0" dirty="0"/>
          </a:p>
        </p:txBody>
      </p:sp>
      <p:sp>
        <p:nvSpPr>
          <p:cNvPr id="13" name="Content Placeholder 3"/>
          <p:cNvSpPr txBox="1">
            <a:spLocks/>
          </p:cNvSpPr>
          <p:nvPr/>
        </p:nvSpPr>
        <p:spPr>
          <a:xfrm>
            <a:off x="428625" y="1524000"/>
            <a:ext cx="8397875" cy="4743450"/>
          </a:xfrm>
          <a:prstGeom prst="rect">
            <a:avLst/>
          </a:prstGeom>
        </p:spPr>
        <p:txBody>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r>
              <a:rPr lang="en-US" sz="2400" kern="0" dirty="0" smtClean="0"/>
              <a:t>Anticipate steady stream of business opportunities from Agile Combat Support portfolio</a:t>
            </a:r>
          </a:p>
          <a:p>
            <a:r>
              <a:rPr lang="en-US" sz="2400" kern="0" dirty="0" smtClean="0"/>
              <a:t>Streamlining the contracting timeline can only occur through disciplined acquisition planning and pre-award execution</a:t>
            </a:r>
          </a:p>
          <a:p>
            <a:r>
              <a:rPr lang="en-US" sz="2400" kern="0" dirty="0" smtClean="0"/>
              <a:t>Increased transparency and communication is beneficial to Industry and </a:t>
            </a:r>
            <a:r>
              <a:rPr lang="en-US" sz="2400" kern="0" smtClean="0"/>
              <a:t>the Government</a:t>
            </a:r>
            <a:endParaRPr lang="en-US" sz="2400" kern="0" dirty="0" smtClean="0"/>
          </a:p>
          <a:p>
            <a:endParaRPr lang="en-US" sz="1500" kern="0" dirty="0" smtClean="0"/>
          </a:p>
          <a:p>
            <a:endParaRPr lang="en-US" sz="1500" kern="0" dirty="0" smtClean="0"/>
          </a:p>
          <a:p>
            <a:pPr lvl="1"/>
            <a:endParaRPr lang="en-US" kern="0" dirty="0" smtClean="0"/>
          </a:p>
          <a:p>
            <a:pPr marL="406400" lvl="1" indent="0">
              <a:buFont typeface="Wingdings" pitchFamily="2" charset="2"/>
              <a:buNone/>
            </a:pPr>
            <a:endParaRPr lang="en-US" kern="0" dirty="0"/>
          </a:p>
        </p:txBody>
      </p:sp>
    </p:spTree>
    <p:extLst>
      <p:ext uri="{BB962C8B-B14F-4D97-AF65-F5344CB8AC3E}">
        <p14:creationId xmlns:p14="http://schemas.microsoft.com/office/powerpoint/2010/main" val="34084597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691417" y="6553200"/>
            <a:ext cx="452583" cy="304800"/>
          </a:xfrm>
        </p:spPr>
        <p:txBody>
          <a:bodyPr/>
          <a:lstStyle/>
          <a:p>
            <a:pPr>
              <a:defRPr/>
            </a:pPr>
            <a:fld id="{2250E641-A26F-4037-A643-BE21E46F520D}" type="slidenum">
              <a:rPr lang="en-US" sz="1400" smtClean="0">
                <a:solidFill>
                  <a:srgbClr val="000000"/>
                </a:solidFill>
              </a:rPr>
              <a:pPr>
                <a:defRPr/>
              </a:pPr>
              <a:t>2</a:t>
            </a:fld>
            <a:endParaRPr lang="en-US" sz="1400" dirty="0">
              <a:solidFill>
                <a:srgbClr val="000000"/>
              </a:solidFill>
            </a:endParaRPr>
          </a:p>
        </p:txBody>
      </p:sp>
      <p:sp>
        <p:nvSpPr>
          <p:cNvPr id="3" name="Title 2"/>
          <p:cNvSpPr>
            <a:spLocks noGrp="1"/>
          </p:cNvSpPr>
          <p:nvPr>
            <p:ph type="title"/>
          </p:nvPr>
        </p:nvSpPr>
        <p:spPr/>
        <p:txBody>
          <a:bodyPr/>
          <a:lstStyle/>
          <a:p>
            <a:pPr algn="ctr"/>
            <a:r>
              <a:rPr lang="en-US" sz="3200" dirty="0" smtClean="0">
                <a:solidFill>
                  <a:schemeClr val="accent2">
                    <a:lumMod val="75000"/>
                  </a:schemeClr>
                </a:solidFill>
              </a:rPr>
              <a:t>Who is ACS?</a:t>
            </a:r>
            <a:endParaRPr lang="en-US" sz="3200" dirty="0">
              <a:solidFill>
                <a:schemeClr val="accent2">
                  <a:lumMod val="75000"/>
                </a:schemeClr>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811" y="3750094"/>
            <a:ext cx="3657600" cy="274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050252" y="1272168"/>
            <a:ext cx="3261734" cy="5632311"/>
          </a:xfrm>
          <a:prstGeom prst="rect">
            <a:avLst/>
          </a:prstGeom>
          <a:noFill/>
        </p:spPr>
        <p:txBody>
          <a:bodyPr wrap="square" rtlCol="0">
            <a:spAutoFit/>
          </a:bodyPr>
          <a:lstStyle/>
          <a:p>
            <a:pPr fontAlgn="auto">
              <a:spcBef>
                <a:spcPts val="0"/>
              </a:spcBef>
              <a:spcAft>
                <a:spcPts val="0"/>
              </a:spcAft>
            </a:pPr>
            <a:r>
              <a:rPr lang="en-US" sz="1500" b="1" dirty="0" smtClean="0">
                <a:solidFill>
                  <a:srgbClr val="000000"/>
                </a:solidFill>
                <a:latin typeface="Arial"/>
              </a:rPr>
              <a:t>Provides:</a:t>
            </a:r>
          </a:p>
          <a:p>
            <a:pPr marL="285750" indent="-285750" fontAlgn="auto">
              <a:spcBef>
                <a:spcPts val="0"/>
              </a:spcBef>
              <a:spcAft>
                <a:spcPts val="0"/>
              </a:spcAft>
              <a:buFont typeface="Arial" pitchFamily="34" charset="0"/>
              <a:buChar char="•"/>
            </a:pPr>
            <a:r>
              <a:rPr lang="en-US" sz="1500" b="1" dirty="0" smtClean="0">
                <a:solidFill>
                  <a:srgbClr val="000000"/>
                </a:solidFill>
                <a:latin typeface="Arial"/>
              </a:rPr>
              <a:t>Human Systems</a:t>
            </a:r>
          </a:p>
          <a:p>
            <a:pPr fontAlgn="auto">
              <a:spcBef>
                <a:spcPts val="0"/>
              </a:spcBef>
              <a:spcAft>
                <a:spcPts val="0"/>
              </a:spcAft>
            </a:pPr>
            <a:r>
              <a:rPr lang="en-US" sz="1500" b="1" dirty="0" smtClean="0">
                <a:solidFill>
                  <a:srgbClr val="000000"/>
                </a:solidFill>
                <a:latin typeface="Arial"/>
              </a:rPr>
              <a:t> </a:t>
            </a:r>
          </a:p>
          <a:p>
            <a:pPr fontAlgn="auto">
              <a:spcBef>
                <a:spcPts val="0"/>
              </a:spcBef>
              <a:spcAft>
                <a:spcPts val="0"/>
              </a:spcAft>
            </a:pPr>
            <a:endParaRPr lang="en-US" sz="1500" b="1" dirty="0" smtClean="0">
              <a:solidFill>
                <a:srgbClr val="000000"/>
              </a:solidFill>
              <a:latin typeface="Arial"/>
            </a:endParaRPr>
          </a:p>
          <a:p>
            <a:pPr marL="285750" indent="-285750" fontAlgn="auto">
              <a:spcBef>
                <a:spcPts val="0"/>
              </a:spcBef>
              <a:spcAft>
                <a:spcPts val="0"/>
              </a:spcAft>
              <a:buFont typeface="Arial" pitchFamily="34" charset="0"/>
              <a:buChar char="•"/>
            </a:pPr>
            <a:r>
              <a:rPr lang="en-US" sz="1500" b="1" dirty="0" smtClean="0">
                <a:solidFill>
                  <a:srgbClr val="000000"/>
                </a:solidFill>
                <a:latin typeface="Arial"/>
              </a:rPr>
              <a:t>Electronic Warfare &amp; Avionics</a:t>
            </a:r>
          </a:p>
          <a:p>
            <a:pPr fontAlgn="auto">
              <a:spcBef>
                <a:spcPts val="0"/>
              </a:spcBef>
              <a:spcAft>
                <a:spcPts val="0"/>
              </a:spcAft>
            </a:pPr>
            <a:endParaRPr lang="en-US" sz="1500" b="1" dirty="0" smtClean="0">
              <a:solidFill>
                <a:srgbClr val="000000"/>
              </a:solidFill>
              <a:latin typeface="Arial"/>
            </a:endParaRPr>
          </a:p>
          <a:p>
            <a:pPr fontAlgn="auto">
              <a:spcBef>
                <a:spcPts val="0"/>
              </a:spcBef>
              <a:spcAft>
                <a:spcPts val="0"/>
              </a:spcAft>
            </a:pPr>
            <a:endParaRPr lang="en-US" sz="1500" b="1" dirty="0" smtClean="0">
              <a:solidFill>
                <a:srgbClr val="000000"/>
              </a:solidFill>
              <a:latin typeface="Arial"/>
            </a:endParaRPr>
          </a:p>
          <a:p>
            <a:pPr marL="285750" indent="-285750" fontAlgn="auto">
              <a:spcBef>
                <a:spcPts val="0"/>
              </a:spcBef>
              <a:spcAft>
                <a:spcPts val="0"/>
              </a:spcAft>
              <a:buFont typeface="Arial" pitchFamily="34" charset="0"/>
              <a:buChar char="•"/>
            </a:pPr>
            <a:r>
              <a:rPr lang="en-US" sz="1500" b="1" dirty="0" smtClean="0">
                <a:solidFill>
                  <a:srgbClr val="000000"/>
                </a:solidFill>
                <a:latin typeface="Arial"/>
              </a:rPr>
              <a:t>Automatic Test Systems</a:t>
            </a:r>
          </a:p>
          <a:p>
            <a:pPr marL="285750" indent="-285750" fontAlgn="auto">
              <a:spcBef>
                <a:spcPts val="0"/>
              </a:spcBef>
              <a:spcAft>
                <a:spcPts val="0"/>
              </a:spcAft>
              <a:buFont typeface="Arial" pitchFamily="34" charset="0"/>
              <a:buChar char="•"/>
            </a:pPr>
            <a:endParaRPr lang="en-US" sz="1500" b="1" dirty="0" smtClean="0">
              <a:solidFill>
                <a:srgbClr val="000000"/>
              </a:solidFill>
              <a:latin typeface="Arial"/>
            </a:endParaRPr>
          </a:p>
          <a:p>
            <a:pPr marL="285750" indent="-285750" fontAlgn="auto">
              <a:spcBef>
                <a:spcPts val="0"/>
              </a:spcBef>
              <a:spcAft>
                <a:spcPts val="0"/>
              </a:spcAft>
              <a:buFont typeface="Arial" pitchFamily="34" charset="0"/>
              <a:buChar char="•"/>
            </a:pPr>
            <a:endParaRPr lang="en-US" sz="1500" b="1" dirty="0" smtClean="0">
              <a:solidFill>
                <a:srgbClr val="000000"/>
              </a:solidFill>
              <a:latin typeface="Arial"/>
            </a:endParaRPr>
          </a:p>
          <a:p>
            <a:pPr marL="285750" indent="-285750" fontAlgn="auto">
              <a:spcBef>
                <a:spcPts val="0"/>
              </a:spcBef>
              <a:spcAft>
                <a:spcPts val="0"/>
              </a:spcAft>
              <a:buFont typeface="Arial" pitchFamily="34" charset="0"/>
              <a:buChar char="•"/>
            </a:pPr>
            <a:r>
              <a:rPr lang="en-US" sz="1500" b="1" dirty="0" smtClean="0">
                <a:solidFill>
                  <a:srgbClr val="000000"/>
                </a:solidFill>
                <a:latin typeface="Arial"/>
              </a:rPr>
              <a:t>Support Equipment &amp; Vehicles</a:t>
            </a:r>
          </a:p>
          <a:p>
            <a:pPr fontAlgn="auto">
              <a:spcBef>
                <a:spcPts val="0"/>
              </a:spcBef>
              <a:spcAft>
                <a:spcPts val="0"/>
              </a:spcAft>
            </a:pPr>
            <a:endParaRPr lang="en-US" sz="1500" b="1" dirty="0" smtClean="0">
              <a:solidFill>
                <a:srgbClr val="000000"/>
              </a:solidFill>
              <a:latin typeface="Arial"/>
            </a:endParaRPr>
          </a:p>
          <a:p>
            <a:pPr fontAlgn="auto">
              <a:spcBef>
                <a:spcPts val="0"/>
              </a:spcBef>
              <a:spcAft>
                <a:spcPts val="0"/>
              </a:spcAft>
            </a:pPr>
            <a:endParaRPr lang="en-US" sz="1500" b="1" dirty="0" smtClean="0">
              <a:solidFill>
                <a:srgbClr val="000000"/>
              </a:solidFill>
              <a:latin typeface="Arial"/>
            </a:endParaRPr>
          </a:p>
          <a:p>
            <a:pPr marL="285750" indent="-285750" fontAlgn="auto">
              <a:spcBef>
                <a:spcPts val="0"/>
              </a:spcBef>
              <a:spcAft>
                <a:spcPts val="0"/>
              </a:spcAft>
              <a:buFont typeface="Arial" pitchFamily="34" charset="0"/>
              <a:buChar char="•"/>
            </a:pPr>
            <a:r>
              <a:rPr lang="en-US" sz="1500" b="1" dirty="0" smtClean="0">
                <a:solidFill>
                  <a:srgbClr val="000000"/>
                </a:solidFill>
                <a:latin typeface="Arial"/>
              </a:rPr>
              <a:t>Simulators</a:t>
            </a:r>
          </a:p>
          <a:p>
            <a:pPr marL="285750" indent="-285750" fontAlgn="auto">
              <a:spcBef>
                <a:spcPts val="0"/>
              </a:spcBef>
              <a:spcAft>
                <a:spcPts val="0"/>
              </a:spcAft>
              <a:buFont typeface="Arial" pitchFamily="34" charset="0"/>
              <a:buChar char="•"/>
            </a:pPr>
            <a:endParaRPr lang="en-US" sz="1500" b="1" dirty="0" smtClean="0">
              <a:solidFill>
                <a:srgbClr val="000000"/>
              </a:solidFill>
              <a:latin typeface="Arial"/>
            </a:endParaRPr>
          </a:p>
          <a:p>
            <a:pPr marL="285750" indent="-285750" fontAlgn="auto">
              <a:spcBef>
                <a:spcPts val="0"/>
              </a:spcBef>
              <a:spcAft>
                <a:spcPts val="0"/>
              </a:spcAft>
              <a:buFont typeface="Arial" pitchFamily="34" charset="0"/>
              <a:buChar char="•"/>
            </a:pPr>
            <a:endParaRPr lang="en-US" sz="1500" b="1" dirty="0" smtClean="0">
              <a:solidFill>
                <a:srgbClr val="000000"/>
              </a:solidFill>
              <a:latin typeface="Arial"/>
            </a:endParaRPr>
          </a:p>
          <a:p>
            <a:pPr marL="285750" indent="-285750" fontAlgn="auto">
              <a:spcBef>
                <a:spcPts val="0"/>
              </a:spcBef>
              <a:spcAft>
                <a:spcPts val="0"/>
              </a:spcAft>
              <a:buFont typeface="Arial" pitchFamily="34" charset="0"/>
              <a:buChar char="•"/>
            </a:pPr>
            <a:r>
              <a:rPr lang="en-US" sz="1500" b="1" dirty="0" smtClean="0">
                <a:solidFill>
                  <a:srgbClr val="000000"/>
                </a:solidFill>
                <a:latin typeface="Arial"/>
              </a:rPr>
              <a:t>AFMETCAL</a:t>
            </a:r>
            <a:endParaRPr lang="en-US" sz="1500" b="1" dirty="0">
              <a:solidFill>
                <a:srgbClr val="000000"/>
              </a:solidFill>
              <a:latin typeface="Arial"/>
            </a:endParaRPr>
          </a:p>
          <a:p>
            <a:pPr marL="285750" indent="-285750" fontAlgn="auto">
              <a:spcBef>
                <a:spcPts val="0"/>
              </a:spcBef>
              <a:spcAft>
                <a:spcPts val="0"/>
              </a:spcAft>
              <a:buFont typeface="Arial" pitchFamily="34" charset="0"/>
              <a:buChar char="•"/>
            </a:pPr>
            <a:endParaRPr lang="en-US" sz="1500" b="1" dirty="0" smtClean="0">
              <a:solidFill>
                <a:srgbClr val="000000"/>
              </a:solidFill>
              <a:latin typeface="Arial"/>
            </a:endParaRPr>
          </a:p>
          <a:p>
            <a:pPr marL="285750" indent="-285750" fontAlgn="auto">
              <a:spcBef>
                <a:spcPts val="0"/>
              </a:spcBef>
              <a:spcAft>
                <a:spcPts val="0"/>
              </a:spcAft>
              <a:buFont typeface="Arial" pitchFamily="34" charset="0"/>
              <a:buChar char="•"/>
            </a:pPr>
            <a:endParaRPr lang="en-US" sz="1500" b="1" dirty="0" smtClean="0">
              <a:solidFill>
                <a:srgbClr val="000000"/>
              </a:solidFill>
              <a:latin typeface="Arial"/>
            </a:endParaRPr>
          </a:p>
          <a:p>
            <a:pPr marL="285750" indent="-285750" fontAlgn="auto">
              <a:spcBef>
                <a:spcPts val="0"/>
              </a:spcBef>
              <a:spcAft>
                <a:spcPts val="0"/>
              </a:spcAft>
              <a:buFont typeface="Arial" pitchFamily="34" charset="0"/>
              <a:buChar char="•"/>
            </a:pPr>
            <a:r>
              <a:rPr lang="en-US" sz="1500" b="1" dirty="0" smtClean="0">
                <a:solidFill>
                  <a:srgbClr val="000000"/>
                </a:solidFill>
                <a:latin typeface="Arial"/>
              </a:rPr>
              <a:t>Acquisition Environmental &amp; Industrial Facilities</a:t>
            </a:r>
            <a:endParaRPr lang="en-US" sz="1500" b="1" dirty="0">
              <a:solidFill>
                <a:srgbClr val="000000"/>
              </a:solidFill>
              <a:latin typeface="Arial"/>
            </a:endParaRPr>
          </a:p>
          <a:p>
            <a:pPr marL="285750" indent="-285750" fontAlgn="auto">
              <a:spcBef>
                <a:spcPts val="0"/>
              </a:spcBef>
              <a:spcAft>
                <a:spcPts val="0"/>
              </a:spcAft>
              <a:buFont typeface="Arial" pitchFamily="34" charset="0"/>
              <a:buChar char="•"/>
            </a:pPr>
            <a:endParaRPr lang="en-US" sz="1500" dirty="0" smtClean="0">
              <a:solidFill>
                <a:srgbClr val="000000"/>
              </a:solidFill>
              <a:latin typeface="Arial"/>
            </a:endParaRPr>
          </a:p>
          <a:p>
            <a:pPr marL="285750" indent="-285750" fontAlgn="auto">
              <a:spcBef>
                <a:spcPts val="0"/>
              </a:spcBef>
              <a:spcAft>
                <a:spcPts val="0"/>
              </a:spcAft>
              <a:buFont typeface="Arial" pitchFamily="34" charset="0"/>
              <a:buChar char="•"/>
            </a:pPr>
            <a:endParaRPr lang="en-US" sz="1500" dirty="0" smtClean="0">
              <a:solidFill>
                <a:srgbClr val="000000"/>
              </a:solidFill>
              <a:latin typeface="Arial"/>
            </a:endParaRPr>
          </a:p>
          <a:p>
            <a:pPr marL="285750" indent="-285750" fontAlgn="auto">
              <a:spcBef>
                <a:spcPts val="0"/>
              </a:spcBef>
              <a:spcAft>
                <a:spcPts val="0"/>
              </a:spcAft>
              <a:buFont typeface="Arial" pitchFamily="34" charset="0"/>
              <a:buChar char="•"/>
            </a:pPr>
            <a:endParaRPr lang="en-US" sz="1500" dirty="0" smtClean="0">
              <a:solidFill>
                <a:srgbClr val="000000"/>
              </a:solidFill>
              <a:latin typeface="Arial"/>
            </a:endParaRPr>
          </a:p>
        </p:txBody>
      </p:sp>
      <p:sp>
        <p:nvSpPr>
          <p:cNvPr id="10" name="TextBox 9"/>
          <p:cNvSpPr txBox="1"/>
          <p:nvPr/>
        </p:nvSpPr>
        <p:spPr>
          <a:xfrm>
            <a:off x="101473" y="1304242"/>
            <a:ext cx="3943938" cy="3139321"/>
          </a:xfrm>
          <a:prstGeom prst="rect">
            <a:avLst/>
          </a:prstGeom>
          <a:noFill/>
        </p:spPr>
        <p:txBody>
          <a:bodyPr wrap="square" rtlCol="0">
            <a:spAutoFit/>
          </a:bodyPr>
          <a:lstStyle/>
          <a:p>
            <a:pPr marL="285750" indent="-285750" fontAlgn="auto">
              <a:spcBef>
                <a:spcPts val="0"/>
              </a:spcBef>
              <a:spcAft>
                <a:spcPts val="0"/>
              </a:spcAft>
              <a:buFont typeface="Arial" panose="020B0604020202020204" pitchFamily="34" charset="0"/>
              <a:buChar char="•"/>
            </a:pPr>
            <a:r>
              <a:rPr lang="en-US" sz="1600" b="1" dirty="0" smtClean="0">
                <a:solidFill>
                  <a:srgbClr val="000000"/>
                </a:solidFill>
                <a:latin typeface="Arial"/>
              </a:rPr>
              <a:t>600+ programs/efforts</a:t>
            </a:r>
          </a:p>
          <a:p>
            <a:pPr marL="742950" lvl="1" indent="-285750" fontAlgn="auto">
              <a:spcBef>
                <a:spcPts val="0"/>
              </a:spcBef>
              <a:spcAft>
                <a:spcPts val="0"/>
              </a:spcAft>
              <a:buFont typeface="Arial" panose="020B0604020202020204" pitchFamily="34" charset="0"/>
              <a:buChar char="•"/>
            </a:pPr>
            <a:r>
              <a:rPr lang="en-US" sz="1600" b="1" dirty="0" smtClean="0">
                <a:solidFill>
                  <a:srgbClr val="000000"/>
                </a:solidFill>
                <a:latin typeface="Arial"/>
              </a:rPr>
              <a:t>26 AML</a:t>
            </a:r>
          </a:p>
          <a:p>
            <a:pPr marL="742950" lvl="1" indent="-285750" fontAlgn="auto">
              <a:spcBef>
                <a:spcPts val="0"/>
              </a:spcBef>
              <a:spcAft>
                <a:spcPts val="0"/>
              </a:spcAft>
              <a:buFont typeface="Arial" panose="020B0604020202020204" pitchFamily="34" charset="0"/>
              <a:buChar char="•"/>
            </a:pPr>
            <a:r>
              <a:rPr lang="en-US" sz="1600" b="1" dirty="0" smtClean="0">
                <a:solidFill>
                  <a:srgbClr val="000000"/>
                </a:solidFill>
                <a:latin typeface="Arial"/>
              </a:rPr>
              <a:t>150 Product Support</a:t>
            </a:r>
          </a:p>
          <a:p>
            <a:pPr marL="742950" lvl="1" indent="-285750" fontAlgn="auto">
              <a:spcBef>
                <a:spcPts val="0"/>
              </a:spcBef>
              <a:spcAft>
                <a:spcPts val="0"/>
              </a:spcAft>
              <a:buFont typeface="Arial" panose="020B0604020202020204" pitchFamily="34" charset="0"/>
              <a:buChar char="•"/>
            </a:pPr>
            <a:r>
              <a:rPr lang="en-US" sz="1600" b="1" dirty="0" smtClean="0">
                <a:solidFill>
                  <a:srgbClr val="000000"/>
                </a:solidFill>
                <a:latin typeface="Arial"/>
              </a:rPr>
              <a:t>100+  IML</a:t>
            </a:r>
          </a:p>
          <a:p>
            <a:pPr marL="742950" lvl="1" indent="-285750" fontAlgn="auto">
              <a:spcBef>
                <a:spcPts val="0"/>
              </a:spcBef>
              <a:spcAft>
                <a:spcPts val="0"/>
              </a:spcAft>
              <a:buFont typeface="Arial" panose="020B0604020202020204" pitchFamily="34" charset="0"/>
              <a:buChar char="•"/>
            </a:pPr>
            <a:r>
              <a:rPr lang="en-US" sz="1600" b="1" dirty="0" smtClean="0">
                <a:solidFill>
                  <a:srgbClr val="000000"/>
                </a:solidFill>
                <a:latin typeface="Arial"/>
              </a:rPr>
              <a:t>1 UON</a:t>
            </a:r>
          </a:p>
          <a:p>
            <a:pPr marL="742950" lvl="1" indent="-285750" fontAlgn="auto">
              <a:spcBef>
                <a:spcPts val="0"/>
              </a:spcBef>
              <a:spcAft>
                <a:spcPts val="0"/>
              </a:spcAft>
              <a:buFont typeface="Arial" panose="020B0604020202020204" pitchFamily="34" charset="0"/>
              <a:buChar char="•"/>
            </a:pPr>
            <a:r>
              <a:rPr lang="en-US" sz="1600" b="1" dirty="0" smtClean="0">
                <a:solidFill>
                  <a:srgbClr val="000000"/>
                </a:solidFill>
                <a:latin typeface="Arial"/>
              </a:rPr>
              <a:t>200 FMS</a:t>
            </a:r>
          </a:p>
          <a:p>
            <a:pPr marL="742950" lvl="1" indent="-285750" fontAlgn="auto">
              <a:spcBef>
                <a:spcPts val="0"/>
              </a:spcBef>
              <a:spcAft>
                <a:spcPts val="0"/>
              </a:spcAft>
              <a:buFont typeface="Arial" panose="020B0604020202020204" pitchFamily="34" charset="0"/>
              <a:buChar char="•"/>
            </a:pPr>
            <a:r>
              <a:rPr lang="en-US" sz="1600" b="1" dirty="0" smtClean="0">
                <a:solidFill>
                  <a:srgbClr val="000000"/>
                </a:solidFill>
                <a:latin typeface="Arial"/>
              </a:rPr>
              <a:t>150 service contracts</a:t>
            </a:r>
          </a:p>
          <a:p>
            <a:pPr marL="285750" indent="-285750" fontAlgn="auto">
              <a:spcBef>
                <a:spcPts val="0"/>
              </a:spcBef>
              <a:spcAft>
                <a:spcPts val="0"/>
              </a:spcAft>
              <a:buFont typeface="Arial" panose="020B0604020202020204" pitchFamily="34" charset="0"/>
              <a:buChar char="•"/>
            </a:pPr>
            <a:r>
              <a:rPr lang="en-US" sz="1600" b="1" dirty="0" smtClean="0">
                <a:solidFill>
                  <a:srgbClr val="000000"/>
                </a:solidFill>
                <a:latin typeface="Arial"/>
              </a:rPr>
              <a:t>1800 people</a:t>
            </a:r>
          </a:p>
          <a:p>
            <a:pPr marL="285750" indent="-285750" fontAlgn="auto">
              <a:spcBef>
                <a:spcPts val="0"/>
              </a:spcBef>
              <a:spcAft>
                <a:spcPts val="0"/>
              </a:spcAft>
              <a:buFont typeface="Arial" panose="020B0604020202020204" pitchFamily="34" charset="0"/>
              <a:buChar char="•"/>
            </a:pPr>
            <a:r>
              <a:rPr lang="en-US" sz="1600" b="1" dirty="0" smtClean="0">
                <a:solidFill>
                  <a:srgbClr val="000000"/>
                </a:solidFill>
                <a:latin typeface="Arial"/>
              </a:rPr>
              <a:t>$18.9B across FYDP  USAF &amp; FMS</a:t>
            </a:r>
          </a:p>
          <a:p>
            <a:pPr fontAlgn="auto">
              <a:spcBef>
                <a:spcPts val="0"/>
              </a:spcBef>
              <a:spcAft>
                <a:spcPts val="0"/>
              </a:spcAft>
            </a:pPr>
            <a:endParaRPr lang="en-US" sz="1800" b="1" dirty="0">
              <a:solidFill>
                <a:srgbClr val="000000"/>
              </a:solidFill>
              <a:latin typeface="Arial"/>
            </a:endParaRPr>
          </a:p>
          <a:p>
            <a:pPr marL="285750" indent="-285750" fontAlgn="auto">
              <a:spcBef>
                <a:spcPts val="0"/>
              </a:spcBef>
              <a:spcAft>
                <a:spcPts val="0"/>
              </a:spcAft>
              <a:buFont typeface="Arial" pitchFamily="34" charset="0"/>
              <a:buChar char="•"/>
            </a:pPr>
            <a:endParaRPr lang="en-US" sz="1200" dirty="0" smtClean="0">
              <a:solidFill>
                <a:srgbClr val="000000"/>
              </a:solidFill>
              <a:latin typeface="Arial"/>
            </a:endParaRPr>
          </a:p>
          <a:p>
            <a:pPr marL="285750" indent="-285750" fontAlgn="auto">
              <a:spcBef>
                <a:spcPts val="0"/>
              </a:spcBef>
              <a:spcAft>
                <a:spcPts val="0"/>
              </a:spcAft>
              <a:buFont typeface="Arial" pitchFamily="34" charset="0"/>
              <a:buChar char="•"/>
            </a:pPr>
            <a:endParaRPr lang="en-US" sz="1200" dirty="0" smtClean="0">
              <a:solidFill>
                <a:srgbClr val="000000"/>
              </a:solidFill>
              <a:latin typeface="Arial"/>
            </a:endParaRPr>
          </a:p>
          <a:p>
            <a:pPr marL="285750" indent="-285750" fontAlgn="auto">
              <a:spcBef>
                <a:spcPts val="0"/>
              </a:spcBef>
              <a:spcAft>
                <a:spcPts val="0"/>
              </a:spcAft>
              <a:buFont typeface="Arial" pitchFamily="34" charset="0"/>
              <a:buChar char="•"/>
            </a:pPr>
            <a:endParaRPr lang="en-US" sz="1200" dirty="0" smtClean="0">
              <a:solidFill>
                <a:srgbClr val="000000"/>
              </a:solidFill>
              <a:latin typeface="Arial"/>
            </a:endParaRPr>
          </a:p>
        </p:txBody>
      </p:sp>
      <p:pic>
        <p:nvPicPr>
          <p:cNvPr id="14" name="Picture 13"/>
          <p:cNvPicPr>
            <a:picLocks noChangeAspect="1" noChangeArrowheads="1"/>
          </p:cNvPicPr>
          <p:nvPr/>
        </p:nvPicPr>
        <p:blipFill>
          <a:blip r:embed="rId4" cstate="print"/>
          <a:srcRect/>
          <a:stretch>
            <a:fillRect/>
          </a:stretch>
        </p:blipFill>
        <p:spPr bwMode="auto">
          <a:xfrm rot="10583890" flipV="1">
            <a:off x="5976050" y="2450304"/>
            <a:ext cx="1788236" cy="537076"/>
          </a:xfrm>
          <a:prstGeom prst="rect">
            <a:avLst/>
          </a:prstGeom>
          <a:noFill/>
          <a:ln w="9525">
            <a:noFill/>
            <a:miter lim="800000"/>
            <a:headEnd/>
            <a:tailEnd/>
          </a:ln>
          <a:effectLst/>
        </p:spPr>
      </p:pic>
      <p:pic>
        <p:nvPicPr>
          <p:cNvPr id="15" name="Picture 4" descr="https://org.eis.afmc.af.mil/sites/77AESW/FOG%20Document%20Library/ACS%20Collage%20Photos/Human%20Systems_WNU/B%2052%20Ejection%20Sea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1295296"/>
            <a:ext cx="836776" cy="11316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2" descr="https://org.eis.afmc.af.mil/sites/77AESW/FOG%20Document%20Library/ACS%20Collage%20Photos/Human%20Systems_WNU/ALEP%20Block%2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3076" y="1401264"/>
            <a:ext cx="1600721" cy="9339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25" descr="667M4193"/>
          <p:cNvPicPr>
            <a:picLocks noChangeAspect="1" noChangeArrowheads="1"/>
          </p:cNvPicPr>
          <p:nvPr/>
        </p:nvPicPr>
        <p:blipFill>
          <a:blip r:embed="rId7" cstate="print"/>
          <a:srcRect t="12152" b="43402"/>
          <a:stretch>
            <a:fillRect/>
          </a:stretch>
        </p:blipFill>
        <p:spPr bwMode="auto">
          <a:xfrm>
            <a:off x="7311986" y="4343400"/>
            <a:ext cx="1498040" cy="912379"/>
          </a:xfrm>
          <a:prstGeom prst="rect">
            <a:avLst/>
          </a:prstGeom>
          <a:ln>
            <a:noFill/>
          </a:ln>
          <a:effectLst>
            <a:softEdge rad="112500"/>
          </a:effectLst>
        </p:spPr>
      </p:pic>
      <p:pic>
        <p:nvPicPr>
          <p:cNvPr id="18" name="Picture 2" descr="J:\EN Engineering Division\GBCAMM Mechanical\Flight Information\MLEM\Measurement Areas E-Library\Fixtures\C-17 Centerplate Fixture, PN 17G570767-3\C-17 ADL Pictures\ADL Calibration Pictures 16 Feb 2007\Picture 050.jpg"/>
          <p:cNvPicPr>
            <a:picLocks noChangeAspect="1" noChangeArrowheads="1"/>
          </p:cNvPicPr>
          <p:nvPr/>
        </p:nvPicPr>
        <p:blipFill>
          <a:blip r:embed="rId8" cstate="screen"/>
          <a:srcRect/>
          <a:stretch>
            <a:fillRect/>
          </a:stretch>
        </p:blipFill>
        <p:spPr bwMode="auto">
          <a:xfrm>
            <a:off x="5853761" y="4769762"/>
            <a:ext cx="1336815" cy="879784"/>
          </a:xfrm>
          <a:prstGeom prst="rect">
            <a:avLst/>
          </a:prstGeom>
          <a:ln>
            <a:noFill/>
          </a:ln>
          <a:effectLst>
            <a:softEdge rad="112500"/>
          </a:effectLst>
        </p:spPr>
      </p:pic>
      <p:pic>
        <p:nvPicPr>
          <p:cNvPr id="19" name="Picture 2" descr="C:\Users\Wanda.Hattaway\AppData\Local\Microsoft\Windows\Temporary Internet Files\Content.Outlook\CZWPUSNM\Viper PSP.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11455" y="3059652"/>
            <a:ext cx="1308420" cy="9813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4" descr="KC-135 deice"/>
          <p:cNvPicPr>
            <a:picLocks noChangeAspect="1" noChangeArrowheads="1"/>
          </p:cNvPicPr>
          <p:nvPr/>
        </p:nvPicPr>
        <p:blipFill>
          <a:blip r:embed="rId10" cstate="print"/>
          <a:srcRect l="13882" r="6839"/>
          <a:stretch>
            <a:fillRect/>
          </a:stretch>
        </p:blipFill>
        <p:spPr bwMode="auto">
          <a:xfrm>
            <a:off x="6084930" y="3962400"/>
            <a:ext cx="1140608" cy="718160"/>
          </a:xfrm>
          <a:prstGeom prst="rect">
            <a:avLst/>
          </a:prstGeom>
          <a:ln>
            <a:noFill/>
          </a:ln>
          <a:effectLst>
            <a:softEdge rad="112500"/>
          </a:effectLst>
        </p:spPr>
      </p:pic>
      <p:pic>
        <p:nvPicPr>
          <p:cNvPr id="21" name="Picture 2" descr="C:\Users\DeSchrAM\AppData\Local\Microsoft\Windows\Temporary Internet Files\Content.Outlook\PZF9VBZ0\F10-29815.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354" t="39159" r="8854" b="6031"/>
          <a:stretch/>
        </p:blipFill>
        <p:spPr bwMode="auto">
          <a:xfrm>
            <a:off x="7239000" y="5649546"/>
            <a:ext cx="1658949" cy="7138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76240"/>
      </p:ext>
    </p:extLst>
  </p:cSld>
  <p:clrMapOvr>
    <a:masterClrMapping/>
  </p:clrMapOvr>
  <p:transition>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03881"/>
            <a:ext cx="7239000" cy="990600"/>
          </a:xfrm>
        </p:spPr>
        <p:txBody>
          <a:bodyPr/>
          <a:lstStyle/>
          <a:p>
            <a:pPr algn="ctr"/>
            <a:r>
              <a:rPr lang="en-US" sz="3200" dirty="0" smtClean="0">
                <a:solidFill>
                  <a:schemeClr val="accent2">
                    <a:lumMod val="75000"/>
                  </a:schemeClr>
                </a:solidFill>
              </a:rPr>
              <a:t>ACS – Our Impact  </a:t>
            </a:r>
            <a:endParaRPr lang="en-US" sz="3200" dirty="0">
              <a:solidFill>
                <a:schemeClr val="accent2">
                  <a:lumMod val="75000"/>
                </a:schemeClr>
              </a:solidFill>
            </a:endParaRPr>
          </a:p>
        </p:txBody>
      </p:sp>
      <p:sp>
        <p:nvSpPr>
          <p:cNvPr id="5" name="Slide Number Placeholder 3"/>
          <p:cNvSpPr>
            <a:spLocks noGrp="1"/>
          </p:cNvSpPr>
          <p:nvPr>
            <p:ph type="sldNum" sz="quarter" idx="11"/>
          </p:nvPr>
        </p:nvSpPr>
        <p:spPr>
          <a:xfrm>
            <a:off x="8534400" y="6508380"/>
            <a:ext cx="457200" cy="305694"/>
          </a:xfrm>
        </p:spPr>
        <p:txBody>
          <a:bodyPr/>
          <a:lstStyle/>
          <a:p>
            <a:fld id="{4E9EBC09-8728-46F0-99E6-7C066CF6AFEC}" type="slidenum">
              <a:rPr lang="en-US" smtClean="0"/>
              <a:pPr/>
              <a:t>3</a:t>
            </a:fld>
            <a:endParaRPr lang="en-US"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24099"/>
            <a:ext cx="7983868" cy="5046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1102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nvSpPr>
        <p:spPr bwMode="auto">
          <a:xfrm>
            <a:off x="4088167" y="3051360"/>
            <a:ext cx="1022350" cy="1182687"/>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74" name="Rectangle 73"/>
          <p:cNvSpPr/>
          <p:nvPr/>
        </p:nvSpPr>
        <p:spPr bwMode="auto">
          <a:xfrm>
            <a:off x="2819737" y="3042116"/>
            <a:ext cx="1022350" cy="1182687"/>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5" name="Rectangle 4"/>
          <p:cNvSpPr/>
          <p:nvPr/>
        </p:nvSpPr>
        <p:spPr bwMode="auto">
          <a:xfrm>
            <a:off x="7969250" y="3036888"/>
            <a:ext cx="1022350" cy="1182687"/>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074" name="Line 36"/>
          <p:cNvSpPr>
            <a:spLocks noChangeShapeType="1"/>
          </p:cNvSpPr>
          <p:nvPr/>
        </p:nvSpPr>
        <p:spPr bwMode="auto">
          <a:xfrm>
            <a:off x="3965575" y="4641850"/>
            <a:ext cx="0" cy="1508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075" name="Title 1"/>
          <p:cNvSpPr>
            <a:spLocks noGrp="1"/>
          </p:cNvSpPr>
          <p:nvPr>
            <p:ph type="title"/>
          </p:nvPr>
        </p:nvSpPr>
        <p:spPr>
          <a:xfrm>
            <a:off x="1663700" y="76200"/>
            <a:ext cx="6357938" cy="990600"/>
          </a:xfrm>
        </p:spPr>
        <p:txBody>
          <a:bodyPr/>
          <a:lstStyle/>
          <a:p>
            <a:pPr algn="ctr"/>
            <a:r>
              <a:rPr lang="en-US" altLang="en-US" sz="3200" dirty="0" smtClean="0">
                <a:solidFill>
                  <a:schemeClr val="accent2">
                    <a:lumMod val="75000"/>
                  </a:schemeClr>
                </a:solidFill>
              </a:rPr>
              <a:t>Agile Combat Support </a:t>
            </a:r>
            <a:br>
              <a:rPr lang="en-US" altLang="en-US" sz="3200" dirty="0" smtClean="0">
                <a:solidFill>
                  <a:schemeClr val="accent2">
                    <a:lumMod val="75000"/>
                  </a:schemeClr>
                </a:solidFill>
              </a:rPr>
            </a:br>
            <a:r>
              <a:rPr lang="en-US" altLang="en-US" sz="3200" dirty="0" smtClean="0">
                <a:solidFill>
                  <a:schemeClr val="accent2">
                    <a:lumMod val="75000"/>
                  </a:schemeClr>
                </a:solidFill>
              </a:rPr>
              <a:t>Directorate</a:t>
            </a:r>
          </a:p>
        </p:txBody>
      </p:sp>
      <p:sp>
        <p:nvSpPr>
          <p:cNvPr id="3122" name="Slide Number Placeholder 3"/>
          <p:cNvSpPr>
            <a:spLocks noGrp="1"/>
          </p:cNvSpPr>
          <p:nvPr>
            <p:ph type="sldNum" sz="quarter" idx="11"/>
          </p:nvPr>
        </p:nvSpPr>
        <p:spPr>
          <a:xfrm>
            <a:off x="300038" y="6465888"/>
            <a:ext cx="1905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eaLnBrk="1" hangingPunct="1">
              <a:spcBef>
                <a:spcPct val="0"/>
              </a:spcBef>
              <a:buFontTx/>
              <a:buNone/>
            </a:pPr>
            <a:r>
              <a:rPr lang="en-US" altLang="en-US" sz="900" b="0" i="1" dirty="0" smtClean="0">
                <a:solidFill>
                  <a:srgbClr val="000000"/>
                </a:solidFill>
              </a:rPr>
              <a:t>Revised:  20 Jan 16</a:t>
            </a:r>
          </a:p>
        </p:txBody>
      </p:sp>
      <p:sp>
        <p:nvSpPr>
          <p:cNvPr id="3076" name="Line 51"/>
          <p:cNvSpPr>
            <a:spLocks noChangeShapeType="1"/>
          </p:cNvSpPr>
          <p:nvPr/>
        </p:nvSpPr>
        <p:spPr bwMode="auto">
          <a:xfrm>
            <a:off x="8447088" y="4660900"/>
            <a:ext cx="0" cy="1508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078" name="Line 97"/>
          <p:cNvSpPr>
            <a:spLocks noChangeShapeType="1"/>
          </p:cNvSpPr>
          <p:nvPr/>
        </p:nvSpPr>
        <p:spPr bwMode="auto">
          <a:xfrm>
            <a:off x="2878138" y="4660900"/>
            <a:ext cx="0" cy="2968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079" name="Line 23"/>
          <p:cNvSpPr>
            <a:spLocks noChangeShapeType="1"/>
          </p:cNvSpPr>
          <p:nvPr/>
        </p:nvSpPr>
        <p:spPr bwMode="auto">
          <a:xfrm>
            <a:off x="7308850" y="4659313"/>
            <a:ext cx="0" cy="1365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080" name="Rectangle 4"/>
          <p:cNvSpPr>
            <a:spLocks noChangeArrowheads="1"/>
          </p:cNvSpPr>
          <p:nvPr/>
        </p:nvSpPr>
        <p:spPr bwMode="auto">
          <a:xfrm>
            <a:off x="2381250" y="2617788"/>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lnSpc>
                <a:spcPct val="80000"/>
              </a:lnSpc>
              <a:buFontTx/>
              <a:buNone/>
            </a:pPr>
            <a:r>
              <a:rPr lang="en-US" altLang="en-US" sz="800" dirty="0">
                <a:solidFill>
                  <a:srgbClr val="000000"/>
                </a:solidFill>
                <a:latin typeface="Times New Roman" pitchFamily="18" charset="0"/>
              </a:rPr>
              <a:t>Colonel Gregory McNew</a:t>
            </a:r>
          </a:p>
          <a:p>
            <a:pPr algn="ctr">
              <a:lnSpc>
                <a:spcPct val="80000"/>
              </a:lnSpc>
              <a:buFontTx/>
              <a:buNone/>
            </a:pPr>
            <a:r>
              <a:rPr lang="en-US" altLang="en-US" sz="800" dirty="0">
                <a:solidFill>
                  <a:srgbClr val="000000"/>
                </a:solidFill>
                <a:latin typeface="Times New Roman" pitchFamily="18" charset="0"/>
              </a:rPr>
              <a:t>Deputy PEO/Director</a:t>
            </a:r>
          </a:p>
        </p:txBody>
      </p:sp>
      <p:sp>
        <p:nvSpPr>
          <p:cNvPr id="3081" name="Rectangle 8"/>
          <p:cNvSpPr>
            <a:spLocks noChangeArrowheads="1"/>
          </p:cNvSpPr>
          <p:nvPr/>
        </p:nvSpPr>
        <p:spPr bwMode="auto">
          <a:xfrm>
            <a:off x="3910013" y="2611438"/>
            <a:ext cx="1295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lnSpc>
                <a:spcPct val="80000"/>
              </a:lnSpc>
              <a:buFontTx/>
              <a:buNone/>
            </a:pPr>
            <a:r>
              <a:rPr lang="en-US" altLang="en-US" sz="900" dirty="0">
                <a:solidFill>
                  <a:srgbClr val="000000"/>
                </a:solidFill>
                <a:latin typeface="Times New Roman" pitchFamily="18" charset="0"/>
              </a:rPr>
              <a:t>Ms. Lynda Rutledge</a:t>
            </a:r>
          </a:p>
          <a:p>
            <a:pPr algn="ctr">
              <a:lnSpc>
                <a:spcPct val="80000"/>
              </a:lnSpc>
              <a:buFontTx/>
              <a:buNone/>
            </a:pPr>
            <a:r>
              <a:rPr lang="en-US" altLang="en-US" sz="900" dirty="0">
                <a:solidFill>
                  <a:srgbClr val="000000"/>
                </a:solidFill>
                <a:latin typeface="Times New Roman" pitchFamily="18" charset="0"/>
              </a:rPr>
              <a:t>PEO/Director</a:t>
            </a:r>
          </a:p>
        </p:txBody>
      </p:sp>
      <p:sp>
        <p:nvSpPr>
          <p:cNvPr id="3082" name="Rectangle 12"/>
          <p:cNvSpPr>
            <a:spLocks noChangeArrowheads="1"/>
          </p:cNvSpPr>
          <p:nvPr/>
        </p:nvSpPr>
        <p:spPr bwMode="auto">
          <a:xfrm>
            <a:off x="2208213" y="6015038"/>
            <a:ext cx="12795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lnSpc>
                <a:spcPct val="80000"/>
              </a:lnSpc>
              <a:buFontTx/>
              <a:buNone/>
            </a:pPr>
            <a:r>
              <a:rPr lang="en-US" altLang="en-US" sz="800" dirty="0">
                <a:solidFill>
                  <a:srgbClr val="000000"/>
                </a:solidFill>
                <a:latin typeface="Times New Roman" pitchFamily="18" charset="0"/>
              </a:rPr>
              <a:t>Ms. Jacqueline </a:t>
            </a:r>
          </a:p>
          <a:p>
            <a:pPr algn="ctr">
              <a:lnSpc>
                <a:spcPct val="80000"/>
              </a:lnSpc>
              <a:buFontTx/>
              <a:buNone/>
            </a:pPr>
            <a:r>
              <a:rPr lang="en-US" altLang="en-US" sz="800" dirty="0">
                <a:solidFill>
                  <a:srgbClr val="000000"/>
                </a:solidFill>
                <a:latin typeface="Times New Roman" pitchFamily="18" charset="0"/>
              </a:rPr>
              <a:t>Janning-Lask</a:t>
            </a:r>
          </a:p>
          <a:p>
            <a:pPr algn="ctr">
              <a:lnSpc>
                <a:spcPct val="80000"/>
              </a:lnSpc>
              <a:buFontTx/>
              <a:buNone/>
            </a:pPr>
            <a:r>
              <a:rPr lang="en-US" altLang="en-US" sz="800" dirty="0">
                <a:solidFill>
                  <a:srgbClr val="000000"/>
                </a:solidFill>
                <a:latin typeface="Times New Roman" pitchFamily="18" charset="0"/>
              </a:rPr>
              <a:t>Director of Engineering</a:t>
            </a:r>
          </a:p>
        </p:txBody>
      </p:sp>
      <p:sp>
        <p:nvSpPr>
          <p:cNvPr id="3083" name="Rectangle 76"/>
          <p:cNvSpPr>
            <a:spLocks noChangeArrowheads="1"/>
          </p:cNvSpPr>
          <p:nvPr/>
        </p:nvSpPr>
        <p:spPr bwMode="auto">
          <a:xfrm>
            <a:off x="5345113" y="2608263"/>
            <a:ext cx="1460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lnSpc>
                <a:spcPct val="80000"/>
              </a:lnSpc>
              <a:buFontTx/>
              <a:buNone/>
            </a:pPr>
            <a:r>
              <a:rPr lang="en-US" altLang="en-US" sz="800" dirty="0">
                <a:solidFill>
                  <a:srgbClr val="000000"/>
                </a:solidFill>
                <a:latin typeface="Times New Roman" pitchFamily="18" charset="0"/>
              </a:rPr>
              <a:t>Colonel James T. Moore</a:t>
            </a:r>
          </a:p>
          <a:p>
            <a:pPr algn="ctr">
              <a:lnSpc>
                <a:spcPct val="80000"/>
              </a:lnSpc>
              <a:buFontTx/>
              <a:buNone/>
            </a:pPr>
            <a:r>
              <a:rPr lang="en-US" altLang="en-US" sz="800" dirty="0">
                <a:solidFill>
                  <a:srgbClr val="000000"/>
                </a:solidFill>
                <a:latin typeface="Times New Roman" pitchFamily="18" charset="0"/>
              </a:rPr>
              <a:t>Director’s Senior IMA</a:t>
            </a:r>
            <a:endParaRPr lang="en-US" altLang="en-US" sz="800" dirty="0">
              <a:solidFill>
                <a:srgbClr val="FF0000"/>
              </a:solidFill>
              <a:latin typeface="Times New Roman" pitchFamily="18" charset="0"/>
            </a:endParaRPr>
          </a:p>
        </p:txBody>
      </p:sp>
      <p:sp>
        <p:nvSpPr>
          <p:cNvPr id="3084" name="Text Box 69"/>
          <p:cNvSpPr txBox="1">
            <a:spLocks noChangeArrowheads="1"/>
          </p:cNvSpPr>
          <p:nvPr/>
        </p:nvSpPr>
        <p:spPr bwMode="auto">
          <a:xfrm>
            <a:off x="1096963" y="2593975"/>
            <a:ext cx="1473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spcBef>
                <a:spcPct val="0"/>
              </a:spcBef>
              <a:buFontTx/>
              <a:buNone/>
            </a:pPr>
            <a:r>
              <a:rPr lang="en-US" altLang="en-US" sz="800" dirty="0">
                <a:solidFill>
                  <a:srgbClr val="000000"/>
                </a:solidFill>
                <a:latin typeface="Times New Roman" pitchFamily="18" charset="0"/>
              </a:rPr>
              <a:t>CMSgt Jonathan Redfern</a:t>
            </a:r>
          </a:p>
          <a:p>
            <a:pPr algn="ctr">
              <a:spcBef>
                <a:spcPct val="0"/>
              </a:spcBef>
              <a:buFontTx/>
              <a:buNone/>
            </a:pPr>
            <a:r>
              <a:rPr lang="en-US" altLang="en-US" sz="800" dirty="0">
                <a:solidFill>
                  <a:srgbClr val="000000"/>
                </a:solidFill>
                <a:latin typeface="Times New Roman" pitchFamily="18" charset="0"/>
              </a:rPr>
              <a:t>Chief Enlisted Manager</a:t>
            </a:r>
          </a:p>
        </p:txBody>
      </p:sp>
      <p:pic>
        <p:nvPicPr>
          <p:cNvPr id="308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1504950"/>
            <a:ext cx="833438" cy="106203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086" name="Picture 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3350" y="1504950"/>
            <a:ext cx="838200" cy="105251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3087" name="Straight Connector 26"/>
          <p:cNvCxnSpPr>
            <a:cxnSpLocks noChangeShapeType="1"/>
            <a:stCxn id="3088" idx="0"/>
          </p:cNvCxnSpPr>
          <p:nvPr/>
        </p:nvCxnSpPr>
        <p:spPr bwMode="auto">
          <a:xfrm flipV="1">
            <a:off x="595313" y="2963863"/>
            <a:ext cx="7896225" cy="3175"/>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3088" name="Line 48"/>
          <p:cNvSpPr>
            <a:spLocks noChangeShapeType="1"/>
          </p:cNvSpPr>
          <p:nvPr/>
        </p:nvSpPr>
        <p:spPr bwMode="auto">
          <a:xfrm>
            <a:off x="595313" y="2967038"/>
            <a:ext cx="0" cy="2968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089" name="Line 45"/>
          <p:cNvSpPr>
            <a:spLocks noChangeShapeType="1"/>
          </p:cNvSpPr>
          <p:nvPr/>
        </p:nvSpPr>
        <p:spPr bwMode="auto">
          <a:xfrm>
            <a:off x="4610100" y="2976563"/>
            <a:ext cx="0" cy="2952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090" name="Line 119"/>
          <p:cNvSpPr>
            <a:spLocks noChangeShapeType="1"/>
          </p:cNvSpPr>
          <p:nvPr/>
        </p:nvSpPr>
        <p:spPr bwMode="auto">
          <a:xfrm>
            <a:off x="7221538" y="2957513"/>
            <a:ext cx="0" cy="2952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091" name="Line 48"/>
          <p:cNvSpPr>
            <a:spLocks noChangeShapeType="1"/>
          </p:cNvSpPr>
          <p:nvPr/>
        </p:nvSpPr>
        <p:spPr bwMode="auto">
          <a:xfrm>
            <a:off x="3332163" y="2957513"/>
            <a:ext cx="0" cy="2952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092" name="Line 51"/>
          <p:cNvSpPr>
            <a:spLocks noChangeShapeType="1"/>
          </p:cNvSpPr>
          <p:nvPr/>
        </p:nvSpPr>
        <p:spPr bwMode="auto">
          <a:xfrm>
            <a:off x="5916613" y="2973388"/>
            <a:ext cx="0" cy="2952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093" name="Text Box 67"/>
          <p:cNvSpPr txBox="1">
            <a:spLocks noChangeArrowheads="1"/>
          </p:cNvSpPr>
          <p:nvPr/>
        </p:nvSpPr>
        <p:spPr bwMode="auto">
          <a:xfrm>
            <a:off x="6604000" y="4219575"/>
            <a:ext cx="1417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spcBef>
                <a:spcPct val="0"/>
              </a:spcBef>
              <a:buFontTx/>
              <a:buNone/>
            </a:pPr>
            <a:r>
              <a:rPr lang="en-US" altLang="en-US" sz="800" dirty="0">
                <a:solidFill>
                  <a:srgbClr val="000000"/>
                </a:solidFill>
                <a:latin typeface="Times New Roman" pitchFamily="18" charset="0"/>
              </a:rPr>
              <a:t>Colonel Daniel Marticello</a:t>
            </a:r>
          </a:p>
          <a:p>
            <a:pPr algn="ctr">
              <a:spcBef>
                <a:spcPct val="0"/>
              </a:spcBef>
              <a:buFontTx/>
              <a:buNone/>
            </a:pPr>
            <a:r>
              <a:rPr lang="en-US" altLang="en-US" sz="800" dirty="0">
                <a:solidFill>
                  <a:srgbClr val="000000"/>
                </a:solidFill>
                <a:latin typeface="Times New Roman" pitchFamily="18" charset="0"/>
              </a:rPr>
              <a:t>Chief, Simulators</a:t>
            </a:r>
          </a:p>
          <a:p>
            <a:pPr algn="ctr">
              <a:spcBef>
                <a:spcPct val="0"/>
              </a:spcBef>
              <a:buFontTx/>
              <a:buNone/>
            </a:pPr>
            <a:r>
              <a:rPr lang="en-US" altLang="en-US" sz="800" dirty="0">
                <a:solidFill>
                  <a:srgbClr val="000000"/>
                </a:solidFill>
                <a:latin typeface="Times New Roman" pitchFamily="18" charset="0"/>
              </a:rPr>
              <a:t> Div</a:t>
            </a:r>
          </a:p>
        </p:txBody>
      </p:sp>
      <p:sp>
        <p:nvSpPr>
          <p:cNvPr id="3094" name="Text Box 69"/>
          <p:cNvSpPr txBox="1">
            <a:spLocks noChangeArrowheads="1"/>
          </p:cNvSpPr>
          <p:nvPr/>
        </p:nvSpPr>
        <p:spPr bwMode="auto">
          <a:xfrm>
            <a:off x="5205413" y="4165600"/>
            <a:ext cx="15414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spcBef>
                <a:spcPct val="0"/>
              </a:spcBef>
              <a:buFontTx/>
              <a:buNone/>
            </a:pPr>
            <a:r>
              <a:rPr lang="en-US" altLang="en-US" sz="800" dirty="0">
                <a:solidFill>
                  <a:srgbClr val="000000"/>
                </a:solidFill>
                <a:latin typeface="Times New Roman" pitchFamily="18" charset="0"/>
              </a:rPr>
              <a:t>Colonel William (Chip) Mosle</a:t>
            </a:r>
          </a:p>
          <a:p>
            <a:pPr algn="ctr">
              <a:spcBef>
                <a:spcPct val="0"/>
              </a:spcBef>
              <a:buFontTx/>
              <a:buNone/>
            </a:pPr>
            <a:r>
              <a:rPr lang="en-US" altLang="en-US" sz="800" dirty="0">
                <a:solidFill>
                  <a:srgbClr val="000000"/>
                </a:solidFill>
                <a:latin typeface="Times New Roman" pitchFamily="18" charset="0"/>
              </a:rPr>
              <a:t>Chief, Human Sys </a:t>
            </a:r>
          </a:p>
          <a:p>
            <a:pPr algn="ctr">
              <a:spcBef>
                <a:spcPct val="0"/>
              </a:spcBef>
              <a:buFontTx/>
              <a:buNone/>
            </a:pPr>
            <a:r>
              <a:rPr lang="en-US" altLang="en-US" sz="800" dirty="0">
                <a:solidFill>
                  <a:srgbClr val="000000"/>
                </a:solidFill>
                <a:latin typeface="Times New Roman" pitchFamily="18" charset="0"/>
              </a:rPr>
              <a:t>Div</a:t>
            </a:r>
          </a:p>
        </p:txBody>
      </p:sp>
      <p:pic>
        <p:nvPicPr>
          <p:cNvPr id="3095" name="Picture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3075" y="3105150"/>
            <a:ext cx="860425" cy="11049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096" name="Picture 2"/>
          <p:cNvPicPr>
            <a:picLocks noChangeArrowheads="1"/>
          </p:cNvPicPr>
          <p:nvPr/>
        </p:nvPicPr>
        <p:blipFill>
          <a:blip r:embed="rId6">
            <a:lum bright="10000"/>
            <a:extLst>
              <a:ext uri="{28A0092B-C50C-407E-A947-70E740481C1C}">
                <a14:useLocalDpi xmlns:a14="http://schemas.microsoft.com/office/drawing/2010/main" val="0"/>
              </a:ext>
            </a:extLst>
          </a:blip>
          <a:srcRect/>
          <a:stretch>
            <a:fillRect/>
          </a:stretch>
        </p:blipFill>
        <p:spPr bwMode="auto">
          <a:xfrm>
            <a:off x="284163" y="3124200"/>
            <a:ext cx="841375" cy="1066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97" name="Text Box 120"/>
          <p:cNvSpPr txBox="1">
            <a:spLocks noChangeArrowheads="1"/>
          </p:cNvSpPr>
          <p:nvPr/>
        </p:nvSpPr>
        <p:spPr bwMode="auto">
          <a:xfrm>
            <a:off x="33338" y="4191000"/>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spcBef>
                <a:spcPct val="0"/>
              </a:spcBef>
              <a:buFontTx/>
              <a:buNone/>
            </a:pPr>
            <a:r>
              <a:rPr lang="en-US" altLang="en-US" sz="800" dirty="0">
                <a:solidFill>
                  <a:srgbClr val="000000"/>
                </a:solidFill>
                <a:latin typeface="Times New Roman" pitchFamily="18" charset="0"/>
              </a:rPr>
              <a:t>Mr. Alex Briskin</a:t>
            </a:r>
          </a:p>
          <a:p>
            <a:pPr algn="ctr">
              <a:spcBef>
                <a:spcPct val="0"/>
              </a:spcBef>
              <a:buFontTx/>
              <a:buNone/>
            </a:pPr>
            <a:r>
              <a:rPr lang="en-US" altLang="en-US" sz="800" dirty="0">
                <a:solidFill>
                  <a:srgbClr val="000000"/>
                </a:solidFill>
                <a:latin typeface="Times New Roman" pitchFamily="18" charset="0"/>
              </a:rPr>
              <a:t>Chief, Acq Env &amp; Industrial Facilities Div</a:t>
            </a:r>
          </a:p>
        </p:txBody>
      </p:sp>
      <p:sp>
        <p:nvSpPr>
          <p:cNvPr id="3098" name="Line 19"/>
          <p:cNvSpPr>
            <a:spLocks noChangeShapeType="1"/>
          </p:cNvSpPr>
          <p:nvPr/>
        </p:nvSpPr>
        <p:spPr bwMode="auto">
          <a:xfrm flipH="1">
            <a:off x="6221413" y="4660900"/>
            <a:ext cx="0" cy="128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099" name="Line 17"/>
          <p:cNvSpPr>
            <a:spLocks noChangeShapeType="1"/>
          </p:cNvSpPr>
          <p:nvPr/>
        </p:nvSpPr>
        <p:spPr bwMode="auto">
          <a:xfrm flipH="1">
            <a:off x="696913" y="4648200"/>
            <a:ext cx="0" cy="396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100" name="Line 16"/>
          <p:cNvSpPr>
            <a:spLocks noChangeShapeType="1"/>
          </p:cNvSpPr>
          <p:nvPr/>
        </p:nvSpPr>
        <p:spPr bwMode="auto">
          <a:xfrm>
            <a:off x="620713" y="4635500"/>
            <a:ext cx="7927975" cy="206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101" name="Line 17"/>
          <p:cNvSpPr>
            <a:spLocks noChangeShapeType="1"/>
          </p:cNvSpPr>
          <p:nvPr/>
        </p:nvSpPr>
        <p:spPr bwMode="auto">
          <a:xfrm>
            <a:off x="1758950" y="4660900"/>
            <a:ext cx="0" cy="3714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102" name="Line 23"/>
          <p:cNvSpPr>
            <a:spLocks noChangeShapeType="1"/>
          </p:cNvSpPr>
          <p:nvPr/>
        </p:nvSpPr>
        <p:spPr bwMode="auto">
          <a:xfrm flipH="1">
            <a:off x="5092700" y="4632325"/>
            <a:ext cx="0" cy="1666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3103" name="Picture 95" descr="hannan, ron 5x7"/>
          <p:cNvPicPr>
            <a:picLocks noChangeArrowheads="1"/>
          </p:cNvPicPr>
          <p:nvPr/>
        </p:nvPicPr>
        <p:blipFill>
          <a:blip r:embed="rId7">
            <a:lum bright="10000"/>
            <a:extLst>
              <a:ext uri="{28A0092B-C50C-407E-A947-70E740481C1C}">
                <a14:useLocalDpi xmlns:a14="http://schemas.microsoft.com/office/drawing/2010/main" val="0"/>
              </a:ext>
            </a:extLst>
          </a:blip>
          <a:srcRect/>
          <a:stretch>
            <a:fillRect/>
          </a:stretch>
        </p:blipFill>
        <p:spPr bwMode="auto">
          <a:xfrm>
            <a:off x="6924675" y="4786313"/>
            <a:ext cx="768350" cy="11445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104" name="Text Box 34"/>
          <p:cNvSpPr txBox="1">
            <a:spLocks noChangeArrowheads="1"/>
          </p:cNvSpPr>
          <p:nvPr/>
        </p:nvSpPr>
        <p:spPr bwMode="auto">
          <a:xfrm>
            <a:off x="4589463" y="6021388"/>
            <a:ext cx="1074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spcBef>
                <a:spcPct val="0"/>
              </a:spcBef>
              <a:buFontTx/>
              <a:buNone/>
            </a:pPr>
            <a:r>
              <a:rPr lang="en-US" altLang="en-US" sz="800" dirty="0">
                <a:solidFill>
                  <a:srgbClr val="000000"/>
                </a:solidFill>
                <a:latin typeface="Times New Roman" pitchFamily="18" charset="0"/>
                <a:cs typeface="Times New Roman" pitchFamily="18" charset="0"/>
              </a:rPr>
              <a:t>Ms. JoAnn Freburg</a:t>
            </a:r>
          </a:p>
          <a:p>
            <a:pPr algn="ctr">
              <a:spcBef>
                <a:spcPct val="0"/>
              </a:spcBef>
              <a:buFontTx/>
              <a:buNone/>
            </a:pPr>
            <a:r>
              <a:rPr lang="en-US" altLang="en-US" sz="800" dirty="0">
                <a:solidFill>
                  <a:srgbClr val="000000"/>
                </a:solidFill>
                <a:latin typeface="Times New Roman" pitchFamily="18" charset="0"/>
                <a:cs typeface="Times New Roman" pitchFamily="18" charset="0"/>
              </a:rPr>
              <a:t>Chief, Management </a:t>
            </a:r>
          </a:p>
          <a:p>
            <a:pPr algn="ctr">
              <a:spcBef>
                <a:spcPct val="0"/>
              </a:spcBef>
              <a:buFontTx/>
              <a:buNone/>
            </a:pPr>
            <a:r>
              <a:rPr lang="en-US" altLang="en-US" sz="800" dirty="0">
                <a:solidFill>
                  <a:srgbClr val="000000"/>
                </a:solidFill>
                <a:latin typeface="Times New Roman" pitchFamily="18" charset="0"/>
                <a:cs typeface="Times New Roman" pitchFamily="18" charset="0"/>
              </a:rPr>
              <a:t>Operations</a:t>
            </a:r>
          </a:p>
        </p:txBody>
      </p:sp>
      <p:pic>
        <p:nvPicPr>
          <p:cNvPr id="3105" name="Picture 1"/>
          <p:cNvPicPr>
            <a:picLocks noChangeArrowheads="1"/>
          </p:cNvPicPr>
          <p:nvPr/>
        </p:nvPicPr>
        <p:blipFill>
          <a:blip r:embed="rId8">
            <a:lum bright="10000"/>
            <a:extLst>
              <a:ext uri="{28A0092B-C50C-407E-A947-70E740481C1C}">
                <a14:useLocalDpi xmlns:a14="http://schemas.microsoft.com/office/drawing/2010/main" val="0"/>
              </a:ext>
            </a:extLst>
          </a:blip>
          <a:srcRect/>
          <a:stretch>
            <a:fillRect/>
          </a:stretch>
        </p:blipFill>
        <p:spPr bwMode="auto">
          <a:xfrm>
            <a:off x="4699000" y="4832350"/>
            <a:ext cx="846138" cy="10699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106" name="Text Box 34"/>
          <p:cNvSpPr txBox="1">
            <a:spLocks noChangeArrowheads="1"/>
          </p:cNvSpPr>
          <p:nvPr/>
        </p:nvSpPr>
        <p:spPr bwMode="auto">
          <a:xfrm>
            <a:off x="5732463" y="6032500"/>
            <a:ext cx="10668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lnSpc>
                <a:spcPts val="975"/>
              </a:lnSpc>
              <a:spcBef>
                <a:spcPct val="0"/>
              </a:spcBef>
              <a:buFontTx/>
              <a:buNone/>
            </a:pPr>
            <a:r>
              <a:rPr lang="en-US" altLang="en-US" sz="800" dirty="0">
                <a:solidFill>
                  <a:srgbClr val="000000"/>
                </a:solidFill>
                <a:latin typeface="Times New Roman" pitchFamily="18" charset="0"/>
                <a:cs typeface="Times New Roman" pitchFamily="18" charset="0"/>
              </a:rPr>
              <a:t>Mr. Dennis Deitner</a:t>
            </a:r>
          </a:p>
          <a:p>
            <a:pPr algn="ctr">
              <a:lnSpc>
                <a:spcPts val="975"/>
              </a:lnSpc>
              <a:spcBef>
                <a:spcPct val="0"/>
              </a:spcBef>
              <a:buFontTx/>
              <a:buNone/>
            </a:pPr>
            <a:r>
              <a:rPr lang="en-US" altLang="en-US" sz="800" dirty="0">
                <a:solidFill>
                  <a:srgbClr val="000000"/>
                </a:solidFill>
                <a:latin typeface="Times New Roman" pitchFamily="18" charset="0"/>
                <a:cs typeface="Times New Roman" pitchFamily="18" charset="0"/>
              </a:rPr>
              <a:t>Chief, Portfolio </a:t>
            </a:r>
          </a:p>
          <a:p>
            <a:pPr algn="ctr">
              <a:lnSpc>
                <a:spcPts val="975"/>
              </a:lnSpc>
              <a:spcBef>
                <a:spcPct val="0"/>
              </a:spcBef>
              <a:buFontTx/>
              <a:buNone/>
            </a:pPr>
            <a:r>
              <a:rPr lang="en-US" altLang="en-US" sz="800" dirty="0">
                <a:solidFill>
                  <a:srgbClr val="000000"/>
                </a:solidFill>
                <a:latin typeface="Times New Roman" pitchFamily="18" charset="0"/>
                <a:cs typeface="Times New Roman" pitchFamily="18" charset="0"/>
              </a:rPr>
              <a:t>Analysis</a:t>
            </a:r>
          </a:p>
        </p:txBody>
      </p:sp>
      <p:sp>
        <p:nvSpPr>
          <p:cNvPr id="3107" name="Text Box 31"/>
          <p:cNvSpPr txBox="1">
            <a:spLocks noChangeArrowheads="1"/>
          </p:cNvSpPr>
          <p:nvPr/>
        </p:nvSpPr>
        <p:spPr bwMode="auto">
          <a:xfrm>
            <a:off x="3502025" y="6018213"/>
            <a:ext cx="996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spcBef>
                <a:spcPct val="0"/>
              </a:spcBef>
              <a:buFontTx/>
              <a:buNone/>
            </a:pPr>
            <a:r>
              <a:rPr lang="en-US" altLang="en-US" sz="800" dirty="0">
                <a:solidFill>
                  <a:srgbClr val="000000"/>
                </a:solidFill>
                <a:latin typeface="Times New Roman" pitchFamily="18" charset="0"/>
                <a:cs typeface="Times New Roman" pitchFamily="18" charset="0"/>
              </a:rPr>
              <a:t>Ms. Cheryl Ferrell</a:t>
            </a:r>
          </a:p>
          <a:p>
            <a:pPr algn="ctr">
              <a:spcBef>
                <a:spcPct val="0"/>
              </a:spcBef>
              <a:buFontTx/>
              <a:buNone/>
            </a:pPr>
            <a:r>
              <a:rPr lang="en-US" altLang="en-US" sz="800" dirty="0">
                <a:solidFill>
                  <a:srgbClr val="000000"/>
                </a:solidFill>
                <a:latin typeface="Times New Roman" pitchFamily="18" charset="0"/>
                <a:cs typeface="Times New Roman" pitchFamily="18" charset="0"/>
              </a:rPr>
              <a:t>Chief , Logistics </a:t>
            </a:r>
          </a:p>
        </p:txBody>
      </p:sp>
      <p:sp>
        <p:nvSpPr>
          <p:cNvPr id="3108" name="Text Box 43"/>
          <p:cNvSpPr txBox="1">
            <a:spLocks noChangeArrowheads="1"/>
          </p:cNvSpPr>
          <p:nvPr/>
        </p:nvSpPr>
        <p:spPr bwMode="auto">
          <a:xfrm>
            <a:off x="1133475" y="5988050"/>
            <a:ext cx="12954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lnSpc>
                <a:spcPts val="975"/>
              </a:lnSpc>
              <a:spcBef>
                <a:spcPct val="0"/>
              </a:spcBef>
              <a:buFontTx/>
              <a:buNone/>
            </a:pPr>
            <a:r>
              <a:rPr lang="en-US" altLang="en-US" sz="800" dirty="0">
                <a:solidFill>
                  <a:srgbClr val="000000"/>
                </a:solidFill>
                <a:latin typeface="Times New Roman" pitchFamily="18" charset="0"/>
                <a:cs typeface="Times New Roman" pitchFamily="18" charset="0"/>
              </a:rPr>
              <a:t>Ms Kristin Scherer</a:t>
            </a:r>
          </a:p>
          <a:p>
            <a:pPr algn="ctr">
              <a:lnSpc>
                <a:spcPts val="975"/>
              </a:lnSpc>
              <a:spcBef>
                <a:spcPct val="0"/>
              </a:spcBef>
              <a:buFontTx/>
              <a:buNone/>
            </a:pPr>
            <a:r>
              <a:rPr lang="en-US" altLang="en-US" sz="800" dirty="0">
                <a:solidFill>
                  <a:srgbClr val="000000"/>
                </a:solidFill>
                <a:latin typeface="Times New Roman" pitchFamily="18" charset="0"/>
                <a:cs typeface="Times New Roman" pitchFamily="18" charset="0"/>
              </a:rPr>
              <a:t>Chief, Financial Management</a:t>
            </a:r>
          </a:p>
        </p:txBody>
      </p:sp>
      <p:pic>
        <p:nvPicPr>
          <p:cNvPr id="3109" name="Picture 54" descr="D:\Schemmel, Robert 5x7 websize.jpg"/>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5888" y="4800600"/>
            <a:ext cx="768350" cy="10699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110" name="Rectangle 41"/>
          <p:cNvSpPr>
            <a:spLocks noChangeArrowheads="1"/>
          </p:cNvSpPr>
          <p:nvPr/>
        </p:nvSpPr>
        <p:spPr bwMode="auto">
          <a:xfrm flipH="1">
            <a:off x="6654800" y="6048375"/>
            <a:ext cx="1270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lnSpc>
                <a:spcPct val="80000"/>
              </a:lnSpc>
              <a:buFontTx/>
              <a:buNone/>
            </a:pPr>
            <a:r>
              <a:rPr lang="en-US" altLang="en-US" sz="800" dirty="0">
                <a:solidFill>
                  <a:srgbClr val="000000"/>
                </a:solidFill>
                <a:latin typeface="Times New Roman" pitchFamily="18" charset="0"/>
                <a:cs typeface="Times New Roman" pitchFamily="18" charset="0"/>
              </a:rPr>
              <a:t>Mr. Ron Hannan</a:t>
            </a:r>
          </a:p>
          <a:p>
            <a:pPr algn="ctr">
              <a:lnSpc>
                <a:spcPct val="80000"/>
              </a:lnSpc>
              <a:buFontTx/>
              <a:buNone/>
            </a:pPr>
            <a:r>
              <a:rPr lang="en-US" altLang="en-US" sz="800" dirty="0">
                <a:solidFill>
                  <a:srgbClr val="000000"/>
                </a:solidFill>
                <a:latin typeface="Times New Roman" pitchFamily="18" charset="0"/>
                <a:cs typeface="Times New Roman" pitchFamily="18" charset="0"/>
              </a:rPr>
              <a:t>Chief, Security </a:t>
            </a:r>
          </a:p>
        </p:txBody>
      </p:sp>
      <p:sp>
        <p:nvSpPr>
          <p:cNvPr id="3111" name="Rectangle 29"/>
          <p:cNvSpPr>
            <a:spLocks noChangeArrowheads="1"/>
          </p:cNvSpPr>
          <p:nvPr/>
        </p:nvSpPr>
        <p:spPr bwMode="auto">
          <a:xfrm>
            <a:off x="184150" y="6016625"/>
            <a:ext cx="114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lnSpc>
                <a:spcPct val="80000"/>
              </a:lnSpc>
              <a:buFontTx/>
              <a:buNone/>
            </a:pPr>
            <a:r>
              <a:rPr lang="en-US" altLang="en-US" sz="800" dirty="0">
                <a:solidFill>
                  <a:srgbClr val="000000"/>
                </a:solidFill>
                <a:latin typeface="Times New Roman" pitchFamily="18" charset="0"/>
                <a:cs typeface="Times New Roman" pitchFamily="18" charset="0"/>
              </a:rPr>
              <a:t>Ms. Vicki Fry</a:t>
            </a:r>
          </a:p>
          <a:p>
            <a:pPr algn="ctr">
              <a:lnSpc>
                <a:spcPct val="80000"/>
              </a:lnSpc>
              <a:buFontTx/>
              <a:buNone/>
            </a:pPr>
            <a:r>
              <a:rPr lang="en-US" altLang="en-US" sz="800" dirty="0">
                <a:solidFill>
                  <a:srgbClr val="000000"/>
                </a:solidFill>
                <a:latin typeface="Times New Roman" pitchFamily="18" charset="0"/>
                <a:cs typeface="Times New Roman" pitchFamily="18" charset="0"/>
              </a:rPr>
              <a:t>Chief , Contracting </a:t>
            </a:r>
          </a:p>
        </p:txBody>
      </p:sp>
      <p:sp>
        <p:nvSpPr>
          <p:cNvPr id="3112" name="Line 51"/>
          <p:cNvSpPr>
            <a:spLocks noChangeShapeType="1"/>
          </p:cNvSpPr>
          <p:nvPr/>
        </p:nvSpPr>
        <p:spPr bwMode="auto">
          <a:xfrm>
            <a:off x="2039938" y="2967038"/>
            <a:ext cx="0" cy="2952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114" name="Text Box 67"/>
          <p:cNvSpPr txBox="1">
            <a:spLocks noChangeArrowheads="1"/>
          </p:cNvSpPr>
          <p:nvPr/>
        </p:nvSpPr>
        <p:spPr bwMode="auto">
          <a:xfrm>
            <a:off x="1409700" y="4189413"/>
            <a:ext cx="1260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spcBef>
                <a:spcPct val="0"/>
              </a:spcBef>
              <a:buFontTx/>
              <a:buNone/>
            </a:pPr>
            <a:r>
              <a:rPr lang="en-US" altLang="en-US" sz="800" dirty="0">
                <a:solidFill>
                  <a:srgbClr val="000000"/>
                </a:solidFill>
                <a:latin typeface="Times New Roman" pitchFamily="18" charset="0"/>
              </a:rPr>
              <a:t>Mr. Paul Kube</a:t>
            </a:r>
          </a:p>
          <a:p>
            <a:pPr algn="ctr">
              <a:spcBef>
                <a:spcPct val="0"/>
              </a:spcBef>
              <a:buFontTx/>
              <a:buNone/>
            </a:pPr>
            <a:r>
              <a:rPr lang="en-US" altLang="en-US" sz="800" dirty="0">
                <a:solidFill>
                  <a:srgbClr val="000000"/>
                </a:solidFill>
                <a:latin typeface="Times New Roman" pitchFamily="18" charset="0"/>
              </a:rPr>
              <a:t>Chief, AFMETCAL</a:t>
            </a:r>
          </a:p>
          <a:p>
            <a:pPr algn="ctr">
              <a:spcBef>
                <a:spcPct val="0"/>
              </a:spcBef>
              <a:buFontTx/>
              <a:buNone/>
            </a:pPr>
            <a:r>
              <a:rPr lang="en-US" altLang="en-US" sz="800" dirty="0">
                <a:solidFill>
                  <a:srgbClr val="000000"/>
                </a:solidFill>
                <a:latin typeface="Times New Roman" pitchFamily="18" charset="0"/>
              </a:rPr>
              <a:t>Div</a:t>
            </a:r>
          </a:p>
        </p:txBody>
      </p:sp>
      <p:grpSp>
        <p:nvGrpSpPr>
          <p:cNvPr id="2" name="Group 1"/>
          <p:cNvGrpSpPr/>
          <p:nvPr/>
        </p:nvGrpSpPr>
        <p:grpSpPr>
          <a:xfrm>
            <a:off x="3924300" y="3128963"/>
            <a:ext cx="1319213" cy="1512887"/>
            <a:chOff x="3924300" y="3128963"/>
            <a:chExt cx="1319213" cy="1512887"/>
          </a:xfrm>
        </p:grpSpPr>
        <p:sp>
          <p:nvSpPr>
            <p:cNvPr id="3113" name="Text Box 67"/>
            <p:cNvSpPr txBox="1">
              <a:spLocks noChangeArrowheads="1"/>
            </p:cNvSpPr>
            <p:nvPr/>
          </p:nvSpPr>
          <p:spPr bwMode="auto">
            <a:xfrm>
              <a:off x="3924300" y="4179888"/>
              <a:ext cx="1319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spcBef>
                  <a:spcPct val="0"/>
                </a:spcBef>
                <a:buFontTx/>
                <a:buNone/>
              </a:pPr>
              <a:r>
                <a:rPr lang="en-US" altLang="en-US" sz="800" dirty="0">
                  <a:solidFill>
                    <a:srgbClr val="000000"/>
                  </a:solidFill>
                  <a:latin typeface="Times New Roman" pitchFamily="18" charset="0"/>
                </a:rPr>
                <a:t>Colonel Earl Stolz </a:t>
              </a:r>
            </a:p>
            <a:p>
              <a:pPr algn="ctr">
                <a:spcBef>
                  <a:spcPct val="0"/>
                </a:spcBef>
                <a:buFontTx/>
                <a:buNone/>
              </a:pPr>
              <a:r>
                <a:rPr lang="en-US" altLang="en-US" sz="800" dirty="0">
                  <a:solidFill>
                    <a:srgbClr val="000000"/>
                  </a:solidFill>
                  <a:latin typeface="Times New Roman" pitchFamily="18" charset="0"/>
                </a:rPr>
                <a:t>Chief, EW &amp; AV </a:t>
              </a:r>
            </a:p>
            <a:p>
              <a:pPr algn="ctr">
                <a:spcBef>
                  <a:spcPct val="0"/>
                </a:spcBef>
                <a:buFontTx/>
                <a:buNone/>
              </a:pPr>
              <a:r>
                <a:rPr lang="en-US" altLang="en-US" sz="800" dirty="0">
                  <a:solidFill>
                    <a:srgbClr val="000000"/>
                  </a:solidFill>
                  <a:latin typeface="Times New Roman" pitchFamily="18" charset="0"/>
                </a:rPr>
                <a:t>Div</a:t>
              </a:r>
            </a:p>
          </p:txBody>
        </p:sp>
        <p:pic>
          <p:nvPicPr>
            <p:cNvPr id="3115" name="Picture 6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78300" y="3128963"/>
              <a:ext cx="838200" cy="10477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3116" name="Picture 6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619250" y="3124200"/>
            <a:ext cx="841375" cy="1066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118" name="Picture 68"/>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5848350" y="4808538"/>
            <a:ext cx="825500" cy="10985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119" name="Text Box 67"/>
          <p:cNvSpPr txBox="1">
            <a:spLocks noChangeArrowheads="1"/>
          </p:cNvSpPr>
          <p:nvPr/>
        </p:nvSpPr>
        <p:spPr bwMode="auto">
          <a:xfrm>
            <a:off x="7723188" y="6037263"/>
            <a:ext cx="137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spcBef>
                <a:spcPct val="0"/>
              </a:spcBef>
              <a:buFontTx/>
              <a:buNone/>
            </a:pPr>
            <a:r>
              <a:rPr lang="en-US" altLang="en-US" sz="800" dirty="0">
                <a:solidFill>
                  <a:srgbClr val="000000"/>
                </a:solidFill>
                <a:latin typeface="Times New Roman" pitchFamily="18" charset="0"/>
              </a:rPr>
              <a:t>TBD</a:t>
            </a:r>
          </a:p>
          <a:p>
            <a:pPr algn="ctr">
              <a:spcBef>
                <a:spcPct val="0"/>
              </a:spcBef>
              <a:buFontTx/>
              <a:buNone/>
            </a:pPr>
            <a:r>
              <a:rPr lang="en-US" altLang="en-US" sz="800" dirty="0">
                <a:solidFill>
                  <a:srgbClr val="000000"/>
                </a:solidFill>
                <a:latin typeface="Times New Roman" pitchFamily="18" charset="0"/>
              </a:rPr>
              <a:t>Chief, FMS</a:t>
            </a:r>
          </a:p>
          <a:p>
            <a:pPr algn="ctr">
              <a:spcBef>
                <a:spcPct val="0"/>
              </a:spcBef>
              <a:buFontTx/>
              <a:buNone/>
            </a:pPr>
            <a:endParaRPr lang="en-US" altLang="en-US" sz="800" dirty="0">
              <a:solidFill>
                <a:srgbClr val="000000"/>
              </a:solidFill>
              <a:latin typeface="Times New Roman" pitchFamily="18" charset="0"/>
            </a:endParaRPr>
          </a:p>
        </p:txBody>
      </p:sp>
      <p:sp>
        <p:nvSpPr>
          <p:cNvPr id="3123" name="Line 51"/>
          <p:cNvSpPr>
            <a:spLocks noChangeShapeType="1"/>
          </p:cNvSpPr>
          <p:nvPr/>
        </p:nvSpPr>
        <p:spPr bwMode="auto">
          <a:xfrm>
            <a:off x="8497888" y="2957513"/>
            <a:ext cx="0" cy="158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nvGrpSpPr>
          <p:cNvPr id="3" name="Group 2"/>
          <p:cNvGrpSpPr/>
          <p:nvPr/>
        </p:nvGrpSpPr>
        <p:grpSpPr>
          <a:xfrm>
            <a:off x="7924800" y="3113088"/>
            <a:ext cx="1219200" cy="1522412"/>
            <a:chOff x="7924800" y="3113088"/>
            <a:chExt cx="1219200" cy="1522412"/>
          </a:xfrm>
        </p:grpSpPr>
        <p:sp>
          <p:nvSpPr>
            <p:cNvPr id="3121" name="Text Box 67"/>
            <p:cNvSpPr txBox="1">
              <a:spLocks noChangeArrowheads="1"/>
            </p:cNvSpPr>
            <p:nvPr/>
          </p:nvSpPr>
          <p:spPr bwMode="auto">
            <a:xfrm>
              <a:off x="7924800" y="4173538"/>
              <a:ext cx="1219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spcBef>
                  <a:spcPct val="0"/>
                </a:spcBef>
                <a:buFontTx/>
                <a:buNone/>
              </a:pPr>
              <a:r>
                <a:rPr lang="en-US" altLang="en-US" sz="800" dirty="0">
                  <a:solidFill>
                    <a:srgbClr val="000000"/>
                  </a:solidFill>
                  <a:latin typeface="Times New Roman" pitchFamily="18" charset="0"/>
                </a:rPr>
                <a:t>Colonel Jeffry Gates</a:t>
              </a:r>
            </a:p>
            <a:p>
              <a:pPr algn="ctr">
                <a:spcBef>
                  <a:spcPct val="0"/>
                </a:spcBef>
                <a:buFontTx/>
                <a:buNone/>
              </a:pPr>
              <a:r>
                <a:rPr lang="en-US" altLang="en-US" sz="800" dirty="0">
                  <a:solidFill>
                    <a:srgbClr val="000000"/>
                  </a:solidFill>
                  <a:latin typeface="Times New Roman" pitchFamily="18" charset="0"/>
                </a:rPr>
                <a:t>Chief, Spt Equip/</a:t>
              </a:r>
              <a:r>
                <a:rPr lang="en-US" altLang="en-US" sz="800" dirty="0" err="1">
                  <a:solidFill>
                    <a:srgbClr val="000000"/>
                  </a:solidFill>
                  <a:latin typeface="Times New Roman" pitchFamily="18" charset="0"/>
                </a:rPr>
                <a:t>Veh</a:t>
              </a:r>
              <a:endParaRPr lang="en-US" altLang="en-US" sz="800" dirty="0">
                <a:solidFill>
                  <a:srgbClr val="000000"/>
                </a:solidFill>
                <a:latin typeface="Times New Roman" pitchFamily="18" charset="0"/>
              </a:endParaRPr>
            </a:p>
            <a:p>
              <a:pPr algn="ctr">
                <a:spcBef>
                  <a:spcPct val="0"/>
                </a:spcBef>
                <a:buFontTx/>
                <a:buNone/>
              </a:pPr>
              <a:r>
                <a:rPr lang="en-US" altLang="en-US" sz="800" dirty="0">
                  <a:solidFill>
                    <a:srgbClr val="000000"/>
                  </a:solidFill>
                  <a:latin typeface="Times New Roman" pitchFamily="18" charset="0"/>
                </a:rPr>
                <a:t>Div</a:t>
              </a:r>
            </a:p>
          </p:txBody>
        </p:sp>
        <p:pic>
          <p:nvPicPr>
            <p:cNvPr id="3124" name="Picture 1"/>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66797" y="3113088"/>
              <a:ext cx="841375" cy="105251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sp>
        <p:nvSpPr>
          <p:cNvPr id="3125" name="TextBox 77"/>
          <p:cNvSpPr txBox="1">
            <a:spLocks noChangeArrowheads="1"/>
          </p:cNvSpPr>
          <p:nvPr/>
        </p:nvSpPr>
        <p:spPr bwMode="auto">
          <a:xfrm>
            <a:off x="4164013" y="1582738"/>
            <a:ext cx="83978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spcBef>
                <a:spcPct val="0"/>
              </a:spcBef>
              <a:buFontTx/>
              <a:buNone/>
            </a:pPr>
            <a:r>
              <a:rPr lang="en-US" altLang="en-US" sz="1000" b="0">
                <a:solidFill>
                  <a:schemeClr val="bg1"/>
                </a:solidFill>
              </a:rPr>
              <a:t>Vacant</a:t>
            </a:r>
          </a:p>
          <a:p>
            <a:pPr algn="ctr">
              <a:spcBef>
                <a:spcPct val="0"/>
              </a:spcBef>
              <a:buFontTx/>
              <a:buNone/>
            </a:pPr>
            <a:r>
              <a:rPr lang="en-US" altLang="en-US" sz="1000" b="0">
                <a:solidFill>
                  <a:schemeClr val="bg1"/>
                </a:solidFill>
              </a:rPr>
              <a:t>Position is being filled</a:t>
            </a:r>
          </a:p>
        </p:txBody>
      </p:sp>
      <p:pic>
        <p:nvPicPr>
          <p:cNvPr id="3126" name="Picture 73"/>
          <p:cNvPicPr>
            <a:picLocks noChangeAspect="1" noChangeArrowheads="1"/>
          </p:cNvPicPr>
          <p:nvPr/>
        </p:nvPicPr>
        <p:blipFill>
          <a:blip r:embed="rId14">
            <a:lum bright="10000"/>
            <a:extLst>
              <a:ext uri="{28A0092B-C50C-407E-A947-70E740481C1C}">
                <a14:useLocalDpi xmlns:a14="http://schemas.microsoft.com/office/drawing/2010/main" val="0"/>
              </a:ext>
            </a:extLst>
          </a:blip>
          <a:srcRect/>
          <a:stretch>
            <a:fillRect/>
          </a:stretch>
        </p:blipFill>
        <p:spPr bwMode="auto">
          <a:xfrm>
            <a:off x="2459038" y="4795838"/>
            <a:ext cx="787400" cy="1095375"/>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3127" name="Picture 2"/>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10223" y="1295400"/>
            <a:ext cx="901700" cy="12604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128" name="Rectangle 74"/>
          <p:cNvSpPr>
            <a:spLocks noChangeArrowheads="1"/>
          </p:cNvSpPr>
          <p:nvPr/>
        </p:nvSpPr>
        <p:spPr bwMode="auto">
          <a:xfrm>
            <a:off x="334963" y="4795838"/>
            <a:ext cx="809625" cy="1095375"/>
          </a:xfrm>
          <a:prstGeom prst="rect">
            <a:avLst/>
          </a:prstGeom>
          <a:solidFill>
            <a:schemeClr val="bg2"/>
          </a:solidFill>
          <a:ln w="28575" algn="ctr">
            <a:solidFill>
              <a:srgbClr val="FF0000"/>
            </a:solidFill>
            <a:round/>
            <a:headEnd/>
            <a:tailEnd/>
          </a:ln>
        </p:spPr>
        <p:txBody>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0"/>
              </a:spcBef>
              <a:buFontTx/>
              <a:buNone/>
            </a:pPr>
            <a:endParaRPr lang="en-US" altLang="en-US" sz="2400" b="0">
              <a:solidFill>
                <a:srgbClr val="B2B2B2"/>
              </a:solidFill>
              <a:latin typeface="Times New Roman" pitchFamily="18" charset="0"/>
            </a:endParaRPr>
          </a:p>
        </p:txBody>
      </p:sp>
      <p:sp>
        <p:nvSpPr>
          <p:cNvPr id="3129" name="TextBox 75"/>
          <p:cNvSpPr txBox="1">
            <a:spLocks noChangeArrowheads="1"/>
          </p:cNvSpPr>
          <p:nvPr/>
        </p:nvSpPr>
        <p:spPr bwMode="auto">
          <a:xfrm>
            <a:off x="80963" y="5027613"/>
            <a:ext cx="80168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spcBef>
                <a:spcPct val="0"/>
              </a:spcBef>
              <a:buFontTx/>
              <a:buNone/>
            </a:pPr>
            <a:r>
              <a:rPr lang="en-US" altLang="en-US" sz="1000" b="0">
                <a:solidFill>
                  <a:schemeClr val="bg1"/>
                </a:solidFill>
              </a:rPr>
              <a:t>Photo</a:t>
            </a:r>
          </a:p>
          <a:p>
            <a:pPr algn="ctr">
              <a:spcBef>
                <a:spcPct val="0"/>
              </a:spcBef>
              <a:buFontTx/>
              <a:buNone/>
            </a:pPr>
            <a:r>
              <a:rPr lang="en-US" altLang="en-US" sz="1000" b="0">
                <a:solidFill>
                  <a:schemeClr val="bg1"/>
                </a:solidFill>
              </a:rPr>
              <a:t>Forth-coming</a:t>
            </a:r>
          </a:p>
        </p:txBody>
      </p:sp>
      <p:grpSp>
        <p:nvGrpSpPr>
          <p:cNvPr id="3130" name="Group 2"/>
          <p:cNvGrpSpPr>
            <a:grpSpLocks/>
          </p:cNvGrpSpPr>
          <p:nvPr/>
        </p:nvGrpSpPr>
        <p:grpSpPr bwMode="auto">
          <a:xfrm>
            <a:off x="5602288" y="1497013"/>
            <a:ext cx="838200" cy="1058862"/>
            <a:chOff x="5626100" y="1219200"/>
            <a:chExt cx="1042988" cy="1316038"/>
          </a:xfrm>
        </p:grpSpPr>
        <p:sp>
          <p:nvSpPr>
            <p:cNvPr id="3139" name="Rectangle 74"/>
            <p:cNvSpPr>
              <a:spLocks noChangeArrowheads="1"/>
            </p:cNvSpPr>
            <p:nvPr/>
          </p:nvSpPr>
          <p:spPr bwMode="auto">
            <a:xfrm>
              <a:off x="5626100" y="1219200"/>
              <a:ext cx="1042988" cy="1316038"/>
            </a:xfrm>
            <a:prstGeom prst="rect">
              <a:avLst/>
            </a:prstGeom>
            <a:solidFill>
              <a:schemeClr val="bg2"/>
            </a:solidFill>
            <a:ln w="28575" algn="ctr">
              <a:solidFill>
                <a:srgbClr val="FF0000"/>
              </a:solidFill>
              <a:round/>
              <a:headEnd/>
              <a:tailEnd/>
            </a:ln>
          </p:spPr>
          <p:txBody>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0"/>
                </a:spcBef>
                <a:buFontTx/>
                <a:buNone/>
              </a:pPr>
              <a:endParaRPr lang="en-US" altLang="en-US" sz="2400" b="0">
                <a:solidFill>
                  <a:srgbClr val="B2B2B2"/>
                </a:solidFill>
                <a:latin typeface="Times New Roman" pitchFamily="18" charset="0"/>
              </a:endParaRPr>
            </a:p>
          </p:txBody>
        </p:sp>
        <p:pic>
          <p:nvPicPr>
            <p:cNvPr id="3140" name="Picture 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645150" y="1230313"/>
              <a:ext cx="1004888"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31" name="Line 51"/>
          <p:cNvSpPr>
            <a:spLocks noChangeShapeType="1"/>
          </p:cNvSpPr>
          <p:nvPr/>
        </p:nvSpPr>
        <p:spPr bwMode="auto">
          <a:xfrm>
            <a:off x="7459663" y="4635500"/>
            <a:ext cx="6350" cy="63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132" name="Picture 70" descr="C:\Users\HennesSP\AppData\Local\Microsoft\Windows\Temporary Internet Files\Content.Outlook\15V6WVUF\Fry Victoria 5x7 150518-F-AL359-002 (2).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4013" y="4799013"/>
            <a:ext cx="776287"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 name="Picture 1"/>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527675" y="3113088"/>
            <a:ext cx="868363" cy="107791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605088" y="3123266"/>
            <a:ext cx="1452562" cy="1504297"/>
            <a:chOff x="2605088" y="3123266"/>
            <a:chExt cx="1452562" cy="1504297"/>
          </a:xfrm>
        </p:grpSpPr>
        <p:sp>
          <p:nvSpPr>
            <p:cNvPr id="3120" name="Text Box 67"/>
            <p:cNvSpPr txBox="1">
              <a:spLocks noChangeArrowheads="1"/>
            </p:cNvSpPr>
            <p:nvPr/>
          </p:nvSpPr>
          <p:spPr bwMode="auto">
            <a:xfrm>
              <a:off x="2605088" y="4165600"/>
              <a:ext cx="1452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spcBef>
                  <a:spcPct val="0"/>
                </a:spcBef>
                <a:buFontTx/>
                <a:buNone/>
              </a:pPr>
              <a:r>
                <a:rPr lang="en-US" altLang="en-US" sz="800">
                  <a:solidFill>
                    <a:srgbClr val="000000"/>
                  </a:solidFill>
                  <a:latin typeface="Times New Roman" pitchFamily="18" charset="0"/>
                </a:rPr>
                <a:t> Mr. Jimmy Bailey</a:t>
              </a:r>
            </a:p>
            <a:p>
              <a:pPr algn="ctr">
                <a:spcBef>
                  <a:spcPct val="0"/>
                </a:spcBef>
                <a:buFontTx/>
                <a:buNone/>
              </a:pPr>
              <a:r>
                <a:rPr lang="en-US" altLang="en-US" sz="800">
                  <a:solidFill>
                    <a:srgbClr val="000000"/>
                  </a:solidFill>
                  <a:latin typeface="Times New Roman" pitchFamily="18" charset="0"/>
                </a:rPr>
                <a:t>Chief, Auto Test Sys </a:t>
              </a:r>
            </a:p>
            <a:p>
              <a:pPr algn="ctr">
                <a:spcBef>
                  <a:spcPct val="0"/>
                </a:spcBef>
                <a:buFontTx/>
                <a:buNone/>
              </a:pPr>
              <a:r>
                <a:rPr lang="en-US" altLang="en-US" sz="800">
                  <a:solidFill>
                    <a:srgbClr val="000000"/>
                  </a:solidFill>
                  <a:latin typeface="Times New Roman" pitchFamily="18" charset="0"/>
                </a:rPr>
                <a:t>Div</a:t>
              </a:r>
            </a:p>
          </p:txBody>
        </p:sp>
        <p:pic>
          <p:nvPicPr>
            <p:cNvPr id="3134" name="Picture 7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17287" y="3123266"/>
              <a:ext cx="840913" cy="105156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sp>
        <p:nvSpPr>
          <p:cNvPr id="3135" name="Rectangle 75"/>
          <p:cNvSpPr>
            <a:spLocks noChangeArrowheads="1"/>
          </p:cNvSpPr>
          <p:nvPr/>
        </p:nvSpPr>
        <p:spPr bwMode="auto">
          <a:xfrm>
            <a:off x="3573463" y="4805363"/>
            <a:ext cx="796925" cy="110490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0"/>
              </a:spcBef>
              <a:buFontTx/>
              <a:buNone/>
            </a:pPr>
            <a:endParaRPr lang="en-US" altLang="en-US" sz="2400" b="0">
              <a:latin typeface="Times New Roman" pitchFamily="18" charset="0"/>
            </a:endParaRPr>
          </a:p>
        </p:txBody>
      </p:sp>
      <p:sp>
        <p:nvSpPr>
          <p:cNvPr id="3136" name="Rectangle 78"/>
          <p:cNvSpPr>
            <a:spLocks noChangeArrowheads="1"/>
          </p:cNvSpPr>
          <p:nvPr/>
        </p:nvSpPr>
        <p:spPr bwMode="auto">
          <a:xfrm>
            <a:off x="7969250" y="4808538"/>
            <a:ext cx="822325" cy="1114425"/>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400" b="1">
                <a:solidFill>
                  <a:schemeClr val="tx1"/>
                </a:solidFill>
                <a:latin typeface="Arial" charset="0"/>
              </a:defRPr>
            </a:lvl2pPr>
            <a:lvl3pPr marL="1143000" indent="-228600" algn="l">
              <a:spcBef>
                <a:spcPct val="20000"/>
              </a:spcBef>
              <a:buChar char="•"/>
              <a:defRPr sz="20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0"/>
              </a:spcBef>
              <a:buFontTx/>
              <a:buNone/>
            </a:pPr>
            <a:endParaRPr lang="en-US" altLang="en-US" sz="2400" b="0">
              <a:latin typeface="Times New Roman" pitchFamily="18" charset="0"/>
            </a:endParaRPr>
          </a:p>
        </p:txBody>
      </p:sp>
      <p:pic>
        <p:nvPicPr>
          <p:cNvPr id="3137" name="Picture 73" descr="C:\Users\1021599545E\Pictures\ferrell cheryl 8x10.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94100" y="4824413"/>
            <a:ext cx="760413"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8" name="TextBox 1"/>
          <p:cNvSpPr txBox="1">
            <a:spLocks noChangeArrowheads="1"/>
          </p:cNvSpPr>
          <p:nvPr/>
        </p:nvSpPr>
        <p:spPr bwMode="auto">
          <a:xfrm>
            <a:off x="8056563" y="5194300"/>
            <a:ext cx="6254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ctr"/>
            <a:r>
              <a:rPr lang="en-US" altLang="en-US" sz="900" dirty="0"/>
              <a:t>TBD</a:t>
            </a:r>
          </a:p>
        </p:txBody>
      </p:sp>
      <p:sp>
        <p:nvSpPr>
          <p:cNvPr id="75" name="Slide Number Placeholder 3"/>
          <p:cNvSpPr txBox="1">
            <a:spLocks/>
          </p:cNvSpPr>
          <p:nvPr/>
        </p:nvSpPr>
        <p:spPr bwMode="auto">
          <a:xfrm>
            <a:off x="8534400" y="6508380"/>
            <a:ext cx="457200" cy="30569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000" kern="1200">
                <a:solidFill>
                  <a:srgbClr val="969696"/>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9EBC09-8728-46F0-99E6-7C066CF6AFEC}" type="slidenum">
              <a:rPr lang="en-US" smtClean="0"/>
              <a:pPr/>
              <a:t>4</a:t>
            </a:fld>
            <a:endParaRPr lang="en-US" dirty="0"/>
          </a:p>
        </p:txBody>
      </p:sp>
    </p:spTree>
    <p:extLst>
      <p:ext uri="{BB962C8B-B14F-4D97-AF65-F5344CB8AC3E}">
        <p14:creationId xmlns:p14="http://schemas.microsoft.com/office/powerpoint/2010/main" val="1485372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76225" y="1371600"/>
            <a:ext cx="8397875" cy="4743450"/>
          </a:xfrm>
        </p:spPr>
        <p:txBody>
          <a:bodyPr/>
          <a:lstStyle/>
          <a:p>
            <a:r>
              <a:rPr lang="en-US" sz="2400" dirty="0" smtClean="0"/>
              <a:t>Cyber Resiliency—Building security-in future acquisitions; proactive management of current threats</a:t>
            </a:r>
          </a:p>
          <a:p>
            <a:r>
              <a:rPr lang="en-US" sz="2400" dirty="0" smtClean="0"/>
              <a:t>Driving down </a:t>
            </a:r>
            <a:r>
              <a:rPr lang="en-US" sz="2400" dirty="0"/>
              <a:t>c</a:t>
            </a:r>
            <a:r>
              <a:rPr lang="en-US" sz="2400" dirty="0" smtClean="0"/>
              <a:t>ontract </a:t>
            </a:r>
            <a:r>
              <a:rPr lang="en-US" sz="2400" dirty="0"/>
              <a:t>a</a:t>
            </a:r>
            <a:r>
              <a:rPr lang="en-US" sz="2400" dirty="0" smtClean="0"/>
              <a:t>ward </a:t>
            </a:r>
            <a:r>
              <a:rPr lang="en-US" sz="2400" dirty="0"/>
              <a:t>t</a:t>
            </a:r>
            <a:r>
              <a:rPr lang="en-US" sz="2400" dirty="0" smtClean="0"/>
              <a:t>imelines</a:t>
            </a:r>
          </a:p>
          <a:p>
            <a:r>
              <a:rPr lang="en-US" sz="2400" dirty="0" smtClean="0"/>
              <a:t>More frequent/earlier </a:t>
            </a:r>
            <a:r>
              <a:rPr lang="en-US" sz="2400" dirty="0"/>
              <a:t>c</a:t>
            </a:r>
            <a:r>
              <a:rPr lang="en-US" sz="2400" dirty="0" smtClean="0"/>
              <a:t>ommunication with industry</a:t>
            </a:r>
          </a:p>
          <a:p>
            <a:r>
              <a:rPr lang="en-US" sz="2400" dirty="0" smtClean="0"/>
              <a:t>Instilling agile, life cycle management mindset across Directorate</a:t>
            </a:r>
          </a:p>
          <a:p>
            <a:r>
              <a:rPr lang="en-US" sz="2400" dirty="0" smtClean="0"/>
              <a:t>Creating more competitive and small business opportunities</a:t>
            </a:r>
          </a:p>
          <a:p>
            <a:r>
              <a:rPr lang="en-US" sz="2400" dirty="0" smtClean="0"/>
              <a:t>Adopting Modular and Open Systems Architecture</a:t>
            </a:r>
          </a:p>
          <a:p>
            <a:endParaRPr lang="en-US" sz="1500" dirty="0" smtClean="0"/>
          </a:p>
          <a:p>
            <a:endParaRPr lang="en-US" sz="1500" dirty="0" smtClean="0"/>
          </a:p>
          <a:p>
            <a:pPr lvl="1"/>
            <a:endParaRPr lang="en-US" dirty="0"/>
          </a:p>
          <a:p>
            <a:pPr marL="406400" lvl="1" indent="0">
              <a:buNone/>
            </a:pPr>
            <a:endParaRPr lang="en-US" dirty="0"/>
          </a:p>
        </p:txBody>
      </p:sp>
      <p:sp>
        <p:nvSpPr>
          <p:cNvPr id="3" name="Title 2"/>
          <p:cNvSpPr>
            <a:spLocks noGrp="1"/>
          </p:cNvSpPr>
          <p:nvPr>
            <p:ph type="title"/>
          </p:nvPr>
        </p:nvSpPr>
        <p:spPr>
          <a:xfrm>
            <a:off x="1663700" y="381000"/>
            <a:ext cx="7143750" cy="609600"/>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dirty="0">
                <a:solidFill>
                  <a:schemeClr val="accent2">
                    <a:lumMod val="75000"/>
                  </a:schemeClr>
                </a:solidFill>
              </a:rPr>
              <a:t>PEO Priorities</a:t>
            </a:r>
          </a:p>
        </p:txBody>
      </p:sp>
      <p:sp>
        <p:nvSpPr>
          <p:cNvPr id="6" name="Slide Number Placeholder 3"/>
          <p:cNvSpPr>
            <a:spLocks noGrp="1"/>
          </p:cNvSpPr>
          <p:nvPr>
            <p:ph type="sldNum" sz="quarter" idx="11"/>
          </p:nvPr>
        </p:nvSpPr>
        <p:spPr>
          <a:xfrm>
            <a:off x="8534400" y="6508380"/>
            <a:ext cx="457200" cy="305694"/>
          </a:xfrm>
        </p:spPr>
        <p:txBody>
          <a:bodyPr/>
          <a:lstStyle/>
          <a:p>
            <a:fld id="{4E9EBC09-8728-46F0-99E6-7C066CF6AFEC}" type="slidenum">
              <a:rPr lang="en-US" smtClean="0"/>
              <a:pPr/>
              <a:t>5</a:t>
            </a:fld>
            <a:endParaRPr lang="en-US" dirty="0"/>
          </a:p>
        </p:txBody>
      </p:sp>
    </p:spTree>
    <p:extLst>
      <p:ext uri="{BB962C8B-B14F-4D97-AF65-F5344CB8AC3E}">
        <p14:creationId xmlns:p14="http://schemas.microsoft.com/office/powerpoint/2010/main" val="41350647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348351"/>
              </p:ext>
            </p:extLst>
          </p:nvPr>
        </p:nvGraphicFramePr>
        <p:xfrm>
          <a:off x="276225" y="1504950"/>
          <a:ext cx="8397875" cy="474345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dirty="0">
                <a:solidFill>
                  <a:schemeClr val="accent2">
                    <a:lumMod val="75000"/>
                  </a:schemeClr>
                </a:solidFill>
              </a:rPr>
              <a:t>ACS Portfolio</a:t>
            </a:r>
          </a:p>
        </p:txBody>
      </p:sp>
    </p:spTree>
    <p:extLst>
      <p:ext uri="{BB962C8B-B14F-4D97-AF65-F5344CB8AC3E}">
        <p14:creationId xmlns:p14="http://schemas.microsoft.com/office/powerpoint/2010/main" val="15205564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4450" y="0"/>
            <a:ext cx="7143750" cy="1143000"/>
          </a:xfrm>
        </p:spPr>
        <p:txBody>
          <a:bodyPr/>
          <a:lstStyle/>
          <a:p>
            <a:pPr algn="ctr"/>
            <a:r>
              <a:rPr lang="en-US" i="0" dirty="0" smtClean="0"/>
              <a:t>  Support Equipment &amp; Vehicles (SE&amp;V) Product Line</a:t>
            </a:r>
            <a:endParaRPr lang="en-US" i="0"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895694231"/>
              </p:ext>
            </p:extLst>
          </p:nvPr>
        </p:nvGraphicFramePr>
        <p:xfrm>
          <a:off x="228600" y="1295400"/>
          <a:ext cx="87630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3"/>
          <p:cNvSpPr>
            <a:spLocks noGrp="1"/>
          </p:cNvSpPr>
          <p:nvPr>
            <p:ph type="sldNum" sz="quarter" idx="11"/>
          </p:nvPr>
        </p:nvSpPr>
        <p:spPr>
          <a:xfrm>
            <a:off x="7988300" y="6524625"/>
            <a:ext cx="1143000" cy="304800"/>
          </a:xfrm>
          <a:noFill/>
        </p:spPr>
        <p:txBody>
          <a:bodyPr/>
          <a:lstStyle/>
          <a:p>
            <a:pPr fontAlgn="base">
              <a:spcBef>
                <a:spcPct val="0"/>
              </a:spcBef>
              <a:spcAft>
                <a:spcPct val="0"/>
              </a:spcAft>
            </a:pPr>
            <a:fld id="{E11A6588-4324-4684-92FE-A5C456AE1FA7}" type="slidenum">
              <a:rPr lang="en-US" sz="1200" smtClean="0">
                <a:solidFill>
                  <a:srgbClr val="000000"/>
                </a:solidFill>
              </a:rPr>
              <a:pPr fontAlgn="base">
                <a:spcBef>
                  <a:spcPct val="0"/>
                </a:spcBef>
                <a:spcAft>
                  <a:spcPct val="0"/>
                </a:spcAft>
              </a:pPr>
              <a:t>7</a:t>
            </a:fld>
            <a:endParaRPr lang="en-US" sz="1200" dirty="0" smtClean="0">
              <a:solidFill>
                <a:srgbClr val="808080"/>
              </a:solidFill>
            </a:endParaRPr>
          </a:p>
        </p:txBody>
      </p:sp>
    </p:spTree>
    <p:extLst>
      <p:ext uri="{BB962C8B-B14F-4D97-AF65-F5344CB8AC3E}">
        <p14:creationId xmlns:p14="http://schemas.microsoft.com/office/powerpoint/2010/main" val="32493488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0"/>
            <a:ext cx="6457950" cy="1143000"/>
          </a:xfrm>
        </p:spPr>
        <p:txBody>
          <a:bodyPr/>
          <a:lstStyle/>
          <a:p>
            <a:pPr algn="ctr"/>
            <a:r>
              <a:rPr lang="en-US" i="0" dirty="0" smtClean="0"/>
              <a:t>SE&amp;V Acquisition Contract Value &amp; Type Breakdown</a:t>
            </a:r>
            <a:endParaRPr lang="en-US" i="0" dirty="0"/>
          </a:p>
        </p:txBody>
      </p:sp>
      <p:sp>
        <p:nvSpPr>
          <p:cNvPr id="5" name="Slide Number Placeholder 3"/>
          <p:cNvSpPr>
            <a:spLocks noGrp="1"/>
          </p:cNvSpPr>
          <p:nvPr>
            <p:ph type="sldNum" sz="quarter" idx="11"/>
          </p:nvPr>
        </p:nvSpPr>
        <p:spPr>
          <a:xfrm>
            <a:off x="7988300" y="6524625"/>
            <a:ext cx="1143000" cy="304800"/>
          </a:xfrm>
          <a:noFill/>
        </p:spPr>
        <p:txBody>
          <a:bodyPr/>
          <a:lstStyle/>
          <a:p>
            <a:pPr fontAlgn="base">
              <a:spcBef>
                <a:spcPct val="0"/>
              </a:spcBef>
              <a:spcAft>
                <a:spcPct val="0"/>
              </a:spcAft>
            </a:pPr>
            <a:fld id="{E11A6588-4324-4684-92FE-A5C456AE1FA7}" type="slidenum">
              <a:rPr lang="en-US" sz="1200">
                <a:solidFill>
                  <a:srgbClr val="000000"/>
                </a:solidFill>
              </a:rPr>
              <a:pPr fontAlgn="base">
                <a:spcBef>
                  <a:spcPct val="0"/>
                </a:spcBef>
                <a:spcAft>
                  <a:spcPct val="0"/>
                </a:spcAft>
              </a:pPr>
              <a:t>8</a:t>
            </a:fld>
            <a:endParaRPr lang="en-US" sz="1200" dirty="0">
              <a:solidFill>
                <a:srgbClr val="808080"/>
              </a:solidFill>
            </a:endParaRPr>
          </a:p>
        </p:txBody>
      </p:sp>
      <p:sp>
        <p:nvSpPr>
          <p:cNvPr id="8" name="TextBox 7"/>
          <p:cNvSpPr txBox="1"/>
          <p:nvPr/>
        </p:nvSpPr>
        <p:spPr>
          <a:xfrm>
            <a:off x="5029200" y="2154078"/>
            <a:ext cx="1371600" cy="492443"/>
          </a:xfrm>
          <a:prstGeom prst="rect">
            <a:avLst/>
          </a:prstGeom>
          <a:noFill/>
        </p:spPr>
        <p:txBody>
          <a:bodyPr wrap="square" lIns="0" tIns="0" rIns="0" bIns="0" rtlCol="0" anchor="ctr" anchorCtr="0">
            <a:spAutoFit/>
          </a:bodyPr>
          <a:lstStyle/>
          <a:p>
            <a:pPr marL="0" lvl="1" algn="ctr"/>
            <a:r>
              <a:rPr lang="en-US" sz="1600" b="1" dirty="0" smtClean="0">
                <a:solidFill>
                  <a:srgbClr val="FFFFFF"/>
                </a:solidFill>
                <a:latin typeface="Arial" panose="020B0604020202020204" pitchFamily="34" charset="0"/>
                <a:cs typeface="Arial" panose="020B0604020202020204" pitchFamily="34" charset="0"/>
              </a:rPr>
              <a:t>Sole Source, 10</a:t>
            </a:r>
          </a:p>
        </p:txBody>
      </p:sp>
      <p:sp>
        <p:nvSpPr>
          <p:cNvPr id="9" name="TextBox 8"/>
          <p:cNvSpPr txBox="1"/>
          <p:nvPr/>
        </p:nvSpPr>
        <p:spPr>
          <a:xfrm>
            <a:off x="1447800" y="3065621"/>
            <a:ext cx="1371600" cy="492443"/>
          </a:xfrm>
          <a:prstGeom prst="rect">
            <a:avLst/>
          </a:prstGeom>
          <a:noFill/>
        </p:spPr>
        <p:txBody>
          <a:bodyPr wrap="square" lIns="0" tIns="0" rIns="0" bIns="0" rtlCol="0" anchor="ctr" anchorCtr="0">
            <a:spAutoFit/>
          </a:bodyPr>
          <a:lstStyle/>
          <a:p>
            <a:pPr marL="0" lvl="1" algn="ctr"/>
            <a:r>
              <a:rPr lang="en-US" sz="1600" b="1" dirty="0" smtClean="0">
                <a:solidFill>
                  <a:srgbClr val="FFFFFF"/>
                </a:solidFill>
                <a:latin typeface="Arial" panose="020B0604020202020204" pitchFamily="34" charset="0"/>
                <a:cs typeface="Arial" panose="020B0604020202020204" pitchFamily="34" charset="0"/>
              </a:rPr>
              <a:t>Competitive, 18</a:t>
            </a:r>
          </a:p>
        </p:txBody>
      </p:sp>
      <p:graphicFrame>
        <p:nvGraphicFramePr>
          <p:cNvPr id="7" name="Chart 6"/>
          <p:cNvGraphicFramePr>
            <a:graphicFrameLocks/>
          </p:cNvGraphicFramePr>
          <p:nvPr>
            <p:extLst>
              <p:ext uri="{D42A27DB-BD31-4B8C-83A1-F6EECF244321}">
                <p14:modId xmlns:p14="http://schemas.microsoft.com/office/powerpoint/2010/main" val="2734470157"/>
              </p:ext>
            </p:extLst>
          </p:nvPr>
        </p:nvGraphicFramePr>
        <p:xfrm>
          <a:off x="304800" y="1295400"/>
          <a:ext cx="8458200" cy="51387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969608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chemeClr val="accent2">
                    <a:lumMod val="75000"/>
                  </a:schemeClr>
                </a:solidFill>
              </a:rPr>
              <a:t>Noise Suppression System/Fire Suppression System (NSS/FSS) Sustainment Contract</a:t>
            </a:r>
            <a:endParaRPr lang="en-US" sz="2800" dirty="0">
              <a:solidFill>
                <a:schemeClr val="accent2">
                  <a:lumMod val="75000"/>
                </a:schemeClr>
              </a:solidFill>
            </a:endParaRPr>
          </a:p>
        </p:txBody>
      </p:sp>
      <p:sp>
        <p:nvSpPr>
          <p:cNvPr id="4" name="Slide Number Placeholder 3"/>
          <p:cNvSpPr>
            <a:spLocks noGrp="1"/>
          </p:cNvSpPr>
          <p:nvPr>
            <p:ph type="sldNum" sz="quarter" idx="4294967295"/>
          </p:nvPr>
        </p:nvSpPr>
        <p:spPr>
          <a:xfrm>
            <a:off x="8686800" y="6447953"/>
            <a:ext cx="381000" cy="457200"/>
          </a:xfrm>
          <a:prstGeom prst="rect">
            <a:avLst/>
          </a:prstGeom>
        </p:spPr>
        <p:txBody>
          <a:bodyPr/>
          <a:lstStyle/>
          <a:p>
            <a:fld id="{4E9EBC09-8728-46F0-99E6-7C066CF6AFEC}" type="slidenum">
              <a:rPr lang="en-US" sz="1400" smtClean="0"/>
              <a:pPr/>
              <a:t>9</a:t>
            </a:fld>
            <a:endParaRPr lang="en-US" sz="1400" dirty="0"/>
          </a:p>
        </p:txBody>
      </p:sp>
      <p:sp>
        <p:nvSpPr>
          <p:cNvPr id="5" name="Text Box 8"/>
          <p:cNvSpPr txBox="1">
            <a:spLocks noChangeArrowheads="1"/>
          </p:cNvSpPr>
          <p:nvPr/>
        </p:nvSpPr>
        <p:spPr bwMode="auto">
          <a:xfrm>
            <a:off x="177610" y="1252000"/>
            <a:ext cx="4368347" cy="2603790"/>
          </a:xfrm>
          <a:prstGeom prst="rect">
            <a:avLst/>
          </a:prstGeom>
          <a:noFill/>
          <a:ln w="9525">
            <a:noFill/>
            <a:miter lim="800000"/>
            <a:headEnd/>
            <a:tailEnd/>
          </a:ln>
        </p:spPr>
        <p:txBody>
          <a:bodyPr wrap="square">
            <a:spAutoFit/>
          </a:bodyPr>
          <a:lstStyle/>
          <a:p>
            <a:pPr algn="ctr" eaLnBrk="0" hangingPunct="0">
              <a:lnSpc>
                <a:spcPct val="80000"/>
              </a:lnSpc>
              <a:spcBef>
                <a:spcPct val="50000"/>
              </a:spcBef>
            </a:pPr>
            <a:r>
              <a:rPr lang="en-US" sz="2000" b="1" dirty="0" smtClean="0">
                <a:solidFill>
                  <a:srgbClr val="22228B"/>
                </a:solidFill>
                <a:latin typeface="Arial" charset="0"/>
              </a:rPr>
              <a:t>Requirement</a:t>
            </a:r>
            <a:endParaRPr lang="en-US" sz="2000" b="1" dirty="0">
              <a:solidFill>
                <a:srgbClr val="22228B"/>
              </a:solidFill>
              <a:latin typeface="Arial" charset="0"/>
            </a:endParaRPr>
          </a:p>
          <a:p>
            <a:pPr marL="173038" indent="-173038" eaLnBrk="0" hangingPunct="0">
              <a:lnSpc>
                <a:spcPct val="80000"/>
              </a:lnSpc>
              <a:spcBef>
                <a:spcPct val="50000"/>
              </a:spcBef>
              <a:buFont typeface="Arial" panose="020B0604020202020204" pitchFamily="34" charset="0"/>
              <a:buChar char="•"/>
            </a:pPr>
            <a:r>
              <a:rPr lang="en-US" sz="1600" dirty="0" smtClean="0"/>
              <a:t>Noise Suppression System (NSS) and Fire Suppression System (FSS) sustainment</a:t>
            </a:r>
          </a:p>
          <a:p>
            <a:pPr marL="173038" indent="-173038" eaLnBrk="0" hangingPunct="0">
              <a:lnSpc>
                <a:spcPct val="80000"/>
              </a:lnSpc>
              <a:spcBef>
                <a:spcPct val="50000"/>
              </a:spcBef>
              <a:buFont typeface="Arial" panose="020B0604020202020204" pitchFamily="34" charset="0"/>
              <a:buChar char="•"/>
            </a:pPr>
            <a:r>
              <a:rPr lang="en-US" sz="1600" dirty="0" smtClean="0"/>
              <a:t>Lead Command:  AFMC</a:t>
            </a:r>
          </a:p>
          <a:p>
            <a:pPr marL="173038" indent="-173038" eaLnBrk="0" hangingPunct="0">
              <a:lnSpc>
                <a:spcPct val="80000"/>
              </a:lnSpc>
              <a:spcBef>
                <a:spcPct val="50000"/>
              </a:spcBef>
              <a:buFont typeface="Arial" panose="020B0604020202020204" pitchFamily="34" charset="0"/>
              <a:buChar char="•"/>
            </a:pPr>
            <a:r>
              <a:rPr lang="en-US" sz="1600" dirty="0" smtClean="0"/>
              <a:t>Supporting Commands:  ACC, AETC, AFGSC, AFRC, AFSOC, AMC, ANG, PACAF, USAFE</a:t>
            </a:r>
            <a:endParaRPr lang="en-US" sz="1600" dirty="0"/>
          </a:p>
          <a:p>
            <a:pPr marL="173038" indent="-173038" eaLnBrk="0" hangingPunct="0">
              <a:lnSpc>
                <a:spcPct val="80000"/>
              </a:lnSpc>
              <a:spcBef>
                <a:spcPct val="50000"/>
              </a:spcBef>
              <a:buFont typeface="Arial" panose="020B0604020202020204" pitchFamily="34" charset="0"/>
              <a:buChar char="•"/>
            </a:pPr>
            <a:r>
              <a:rPr lang="en-US" sz="1600" dirty="0" smtClean="0"/>
              <a:t>Acquiring Organization:  AFPEO/Agile Combat Support, Support Equipment &amp; Vehicles Division, AFLCMC/WNZ</a:t>
            </a:r>
            <a:endParaRPr lang="en-US" sz="1600" b="1" dirty="0" smtClean="0">
              <a:solidFill>
                <a:schemeClr val="tx2"/>
              </a:solidFill>
              <a:latin typeface="Arial" charset="0"/>
            </a:endParaRPr>
          </a:p>
        </p:txBody>
      </p:sp>
      <p:sp>
        <p:nvSpPr>
          <p:cNvPr id="8" name="Text Box 3"/>
          <p:cNvSpPr txBox="1">
            <a:spLocks noChangeArrowheads="1"/>
          </p:cNvSpPr>
          <p:nvPr/>
        </p:nvSpPr>
        <p:spPr bwMode="auto">
          <a:xfrm>
            <a:off x="4675916" y="4025100"/>
            <a:ext cx="4352334" cy="2259080"/>
          </a:xfrm>
          <a:prstGeom prst="rect">
            <a:avLst/>
          </a:prstGeom>
          <a:noFill/>
          <a:ln w="12700">
            <a:noFill/>
            <a:miter lim="800000"/>
            <a:headEnd/>
            <a:tailEnd/>
          </a:ln>
        </p:spPr>
        <p:txBody>
          <a:bodyPr wrap="square">
            <a:spAutoFit/>
          </a:bodyPr>
          <a:lstStyle/>
          <a:p>
            <a:pPr algn="ctr" eaLnBrk="0" hangingPunct="0">
              <a:lnSpc>
                <a:spcPct val="80000"/>
              </a:lnSpc>
              <a:spcBef>
                <a:spcPct val="50000"/>
              </a:spcBef>
            </a:pPr>
            <a:r>
              <a:rPr lang="en-US" sz="2000" b="1" dirty="0">
                <a:solidFill>
                  <a:srgbClr val="22228B"/>
                </a:solidFill>
                <a:latin typeface="Arial" charset="0"/>
              </a:rPr>
              <a:t>N</a:t>
            </a:r>
            <a:r>
              <a:rPr lang="en-US" sz="2000" b="1" dirty="0" smtClean="0">
                <a:solidFill>
                  <a:srgbClr val="22228B"/>
                </a:solidFill>
                <a:latin typeface="Arial" charset="0"/>
              </a:rPr>
              <a:t>otional Schedule</a:t>
            </a:r>
            <a:endParaRPr lang="en-US" sz="2000" b="1" dirty="0">
              <a:solidFill>
                <a:srgbClr val="22228B"/>
              </a:solidFill>
              <a:latin typeface="Arial" charset="0"/>
            </a:endParaRPr>
          </a:p>
          <a:p>
            <a:pPr indent="285750" eaLnBrk="0" hangingPunct="0">
              <a:lnSpc>
                <a:spcPct val="80000"/>
              </a:lnSpc>
              <a:spcBef>
                <a:spcPct val="50000"/>
              </a:spcBef>
              <a:tabLst>
                <a:tab pos="3032125" algn="l"/>
              </a:tabLst>
            </a:pPr>
            <a:r>
              <a:rPr lang="en-US" sz="1600" dirty="0"/>
              <a:t>Acquisition Planning Start	Oct </a:t>
            </a:r>
            <a:r>
              <a:rPr lang="en-US" sz="1600" dirty="0" smtClean="0"/>
              <a:t>15</a:t>
            </a:r>
            <a:endParaRPr lang="en-US" sz="1600" dirty="0"/>
          </a:p>
          <a:p>
            <a:pPr indent="285750" eaLnBrk="0" hangingPunct="0">
              <a:lnSpc>
                <a:spcPct val="80000"/>
              </a:lnSpc>
              <a:spcBef>
                <a:spcPct val="50000"/>
              </a:spcBef>
              <a:tabLst>
                <a:tab pos="3032125" algn="l"/>
              </a:tabLst>
            </a:pPr>
            <a:r>
              <a:rPr lang="en-US" sz="1600" dirty="0"/>
              <a:t>RFI	</a:t>
            </a:r>
            <a:r>
              <a:rPr lang="en-US" sz="1600" dirty="0" smtClean="0"/>
              <a:t>Dec 15</a:t>
            </a:r>
            <a:endParaRPr lang="en-US" sz="1600" dirty="0"/>
          </a:p>
          <a:p>
            <a:pPr indent="285750" eaLnBrk="0" hangingPunct="0">
              <a:lnSpc>
                <a:spcPct val="80000"/>
              </a:lnSpc>
              <a:spcBef>
                <a:spcPct val="50000"/>
              </a:spcBef>
              <a:tabLst>
                <a:tab pos="3032125" algn="l"/>
              </a:tabLst>
            </a:pPr>
            <a:r>
              <a:rPr lang="en-US" sz="1600" dirty="0"/>
              <a:t>Industry Day	</a:t>
            </a:r>
            <a:r>
              <a:rPr lang="en-US" sz="1600" dirty="0" smtClean="0"/>
              <a:t>Dec 15</a:t>
            </a:r>
            <a:endParaRPr lang="en-US" sz="1600" dirty="0"/>
          </a:p>
          <a:p>
            <a:pPr indent="285750" eaLnBrk="0" hangingPunct="0">
              <a:lnSpc>
                <a:spcPct val="80000"/>
              </a:lnSpc>
              <a:spcBef>
                <a:spcPct val="50000"/>
              </a:spcBef>
              <a:tabLst>
                <a:tab pos="3032125" algn="l"/>
              </a:tabLst>
            </a:pPr>
            <a:r>
              <a:rPr lang="en-US" sz="1600" dirty="0" smtClean="0"/>
              <a:t>ASP</a:t>
            </a:r>
            <a:r>
              <a:rPr lang="en-US" sz="1600" dirty="0"/>
              <a:t>	</a:t>
            </a:r>
            <a:r>
              <a:rPr lang="en-US" sz="1600" dirty="0" smtClean="0"/>
              <a:t>Jul 16</a:t>
            </a:r>
            <a:endParaRPr lang="en-US" sz="1600" dirty="0"/>
          </a:p>
          <a:p>
            <a:pPr indent="285750" eaLnBrk="0" hangingPunct="0">
              <a:lnSpc>
                <a:spcPct val="80000"/>
              </a:lnSpc>
              <a:spcBef>
                <a:spcPct val="50000"/>
              </a:spcBef>
              <a:tabLst>
                <a:tab pos="3032125" algn="l"/>
              </a:tabLst>
            </a:pPr>
            <a:r>
              <a:rPr lang="en-US" sz="1600" dirty="0" smtClean="0"/>
              <a:t>Solicitation</a:t>
            </a:r>
            <a:r>
              <a:rPr lang="en-US" sz="1600" dirty="0"/>
              <a:t>	</a:t>
            </a:r>
            <a:r>
              <a:rPr lang="en-US" sz="1600" dirty="0" smtClean="0"/>
              <a:t>Dec 16</a:t>
            </a:r>
            <a:endParaRPr lang="en-US" sz="1600" dirty="0"/>
          </a:p>
          <a:p>
            <a:pPr marL="404813" indent="-119063" eaLnBrk="0" hangingPunct="0">
              <a:lnSpc>
                <a:spcPct val="80000"/>
              </a:lnSpc>
              <a:spcBef>
                <a:spcPct val="50000"/>
              </a:spcBef>
              <a:tabLst>
                <a:tab pos="3032125" algn="l"/>
              </a:tabLst>
            </a:pPr>
            <a:r>
              <a:rPr lang="en-US" sz="1600" dirty="0" smtClean="0"/>
              <a:t>Award	Oct 17</a:t>
            </a:r>
            <a:endParaRPr lang="en-US" sz="1600" i="1" dirty="0"/>
          </a:p>
        </p:txBody>
      </p:sp>
      <p:sp>
        <p:nvSpPr>
          <p:cNvPr id="9" name="Line 2054"/>
          <p:cNvSpPr>
            <a:spLocks noChangeShapeType="1"/>
          </p:cNvSpPr>
          <p:nvPr/>
        </p:nvSpPr>
        <p:spPr bwMode="auto">
          <a:xfrm>
            <a:off x="4572000" y="3897415"/>
            <a:ext cx="0" cy="2589110"/>
          </a:xfrm>
          <a:prstGeom prst="line">
            <a:avLst/>
          </a:prstGeom>
          <a:noFill/>
          <a:ln w="15875">
            <a:solidFill>
              <a:schemeClr val="tx1"/>
            </a:solidFill>
            <a:round/>
            <a:headEnd/>
            <a:tailEnd/>
          </a:ln>
        </p:spPr>
        <p:txBody>
          <a:bodyPr wrap="none" anchor="ctr"/>
          <a:lstStyle/>
          <a:p>
            <a:endParaRPr lang="en-US" dirty="0"/>
          </a:p>
        </p:txBody>
      </p:sp>
      <p:sp>
        <p:nvSpPr>
          <p:cNvPr id="10" name="Line 2055"/>
          <p:cNvSpPr>
            <a:spLocks noChangeShapeType="1"/>
          </p:cNvSpPr>
          <p:nvPr/>
        </p:nvSpPr>
        <p:spPr bwMode="auto">
          <a:xfrm flipV="1">
            <a:off x="0" y="3897415"/>
            <a:ext cx="9144000" cy="0"/>
          </a:xfrm>
          <a:prstGeom prst="line">
            <a:avLst/>
          </a:prstGeom>
          <a:noFill/>
          <a:ln w="15875">
            <a:solidFill>
              <a:schemeClr val="tx1"/>
            </a:solidFill>
            <a:round/>
            <a:headEnd/>
            <a:tailEnd/>
          </a:ln>
        </p:spPr>
        <p:txBody>
          <a:bodyPr wrap="none" anchor="ctr"/>
          <a:lstStyle/>
          <a:p>
            <a:endParaRPr lang="en-US" dirty="0"/>
          </a:p>
        </p:txBody>
      </p:sp>
      <p:sp>
        <p:nvSpPr>
          <p:cNvPr id="13" name="Text Box 8"/>
          <p:cNvSpPr txBox="1">
            <a:spLocks noChangeArrowheads="1"/>
          </p:cNvSpPr>
          <p:nvPr/>
        </p:nvSpPr>
        <p:spPr bwMode="auto">
          <a:xfrm>
            <a:off x="163142" y="4027025"/>
            <a:ext cx="4382815" cy="2012859"/>
          </a:xfrm>
          <a:prstGeom prst="rect">
            <a:avLst/>
          </a:prstGeom>
          <a:noFill/>
          <a:ln w="9525">
            <a:noFill/>
            <a:miter lim="800000"/>
            <a:headEnd/>
            <a:tailEnd/>
          </a:ln>
        </p:spPr>
        <p:txBody>
          <a:bodyPr wrap="square">
            <a:spAutoFit/>
          </a:bodyPr>
          <a:lstStyle/>
          <a:p>
            <a:pPr algn="ctr" eaLnBrk="0" hangingPunct="0">
              <a:lnSpc>
                <a:spcPct val="80000"/>
              </a:lnSpc>
              <a:spcBef>
                <a:spcPct val="50000"/>
              </a:spcBef>
            </a:pPr>
            <a:r>
              <a:rPr lang="en-US" sz="2000" b="1" dirty="0" smtClean="0">
                <a:solidFill>
                  <a:srgbClr val="22228B"/>
                </a:solidFill>
                <a:latin typeface="Arial" charset="0"/>
              </a:rPr>
              <a:t>Background Info</a:t>
            </a:r>
            <a:endParaRPr lang="en-US" sz="2000" b="1" dirty="0">
              <a:solidFill>
                <a:srgbClr val="22228B"/>
              </a:solidFill>
              <a:latin typeface="Arial" charset="0"/>
            </a:endParaRPr>
          </a:p>
          <a:p>
            <a:pPr marL="173038" indent="-173038" eaLnBrk="0" hangingPunct="0">
              <a:lnSpc>
                <a:spcPct val="80000"/>
              </a:lnSpc>
              <a:spcBef>
                <a:spcPct val="50000"/>
              </a:spcBef>
              <a:buFont typeface="Arial" panose="020B0604020202020204" pitchFamily="34" charset="0"/>
              <a:buChar char="•"/>
            </a:pPr>
            <a:r>
              <a:rPr lang="en-US" sz="1600" dirty="0" smtClean="0">
                <a:solidFill>
                  <a:schemeClr val="tx2"/>
                </a:solidFill>
                <a:latin typeface="Arial" charset="0"/>
              </a:rPr>
              <a:t>This will be a long-term contract to combine NSS &amp; FSS sustainment, support , </a:t>
            </a:r>
            <a:r>
              <a:rPr lang="en-US" sz="1600" smtClean="0">
                <a:solidFill>
                  <a:schemeClr val="tx2"/>
                </a:solidFill>
                <a:latin typeface="Arial" charset="0"/>
              </a:rPr>
              <a:t>and upgrades for </a:t>
            </a:r>
            <a:r>
              <a:rPr lang="en-US" sz="1600" dirty="0" smtClean="0">
                <a:solidFill>
                  <a:schemeClr val="tx2"/>
                </a:solidFill>
                <a:latin typeface="Arial" charset="0"/>
              </a:rPr>
              <a:t>all NSS &amp; FSS models</a:t>
            </a:r>
          </a:p>
          <a:p>
            <a:pPr marL="228600" indent="-228600" eaLnBrk="0" hangingPunct="0">
              <a:lnSpc>
                <a:spcPct val="80000"/>
              </a:lnSpc>
              <a:spcBef>
                <a:spcPct val="50000"/>
              </a:spcBef>
              <a:buFont typeface="Arial" panose="020B0604020202020204" pitchFamily="34" charset="0"/>
              <a:buChar char="•"/>
            </a:pPr>
            <a:r>
              <a:rPr lang="en-US" sz="1600" dirty="0" smtClean="0">
                <a:solidFill>
                  <a:schemeClr val="tx2"/>
                </a:solidFill>
                <a:latin typeface="Arial" charset="0"/>
              </a:rPr>
              <a:t>7 </a:t>
            </a:r>
            <a:r>
              <a:rPr lang="en-US" sz="1600" dirty="0">
                <a:solidFill>
                  <a:schemeClr val="tx2"/>
                </a:solidFill>
                <a:latin typeface="Arial" charset="0"/>
              </a:rPr>
              <a:t>different NSS types</a:t>
            </a:r>
          </a:p>
          <a:p>
            <a:pPr marL="228600" indent="-228600" eaLnBrk="0" hangingPunct="0">
              <a:lnSpc>
                <a:spcPct val="80000"/>
              </a:lnSpc>
              <a:spcBef>
                <a:spcPct val="50000"/>
              </a:spcBef>
              <a:buFont typeface="Arial" panose="020B0604020202020204" pitchFamily="34" charset="0"/>
              <a:buChar char="•"/>
            </a:pPr>
            <a:r>
              <a:rPr lang="en-US" sz="1600" dirty="0">
                <a:solidFill>
                  <a:schemeClr val="tx2"/>
                </a:solidFill>
                <a:latin typeface="Arial" charset="0"/>
              </a:rPr>
              <a:t>126 </a:t>
            </a:r>
            <a:r>
              <a:rPr lang="en-US" sz="1600" dirty="0" smtClean="0">
                <a:solidFill>
                  <a:schemeClr val="tx2"/>
                </a:solidFill>
                <a:latin typeface="Arial" charset="0"/>
              </a:rPr>
              <a:t>total </a:t>
            </a:r>
            <a:r>
              <a:rPr lang="en-US" sz="1600" dirty="0">
                <a:solidFill>
                  <a:schemeClr val="tx2"/>
                </a:solidFill>
                <a:latin typeface="Arial" charset="0"/>
              </a:rPr>
              <a:t>CONUS &amp; OCONUS </a:t>
            </a:r>
            <a:r>
              <a:rPr lang="en-US" sz="1600" dirty="0" smtClean="0">
                <a:solidFill>
                  <a:schemeClr val="tx2"/>
                </a:solidFill>
                <a:latin typeface="Arial" charset="0"/>
              </a:rPr>
              <a:t>units</a:t>
            </a:r>
            <a:endParaRPr lang="en-US" sz="1600" dirty="0">
              <a:solidFill>
                <a:schemeClr val="tx2"/>
              </a:solidFill>
              <a:latin typeface="Arial" charset="0"/>
            </a:endParaRPr>
          </a:p>
          <a:p>
            <a:pPr indent="-228600" eaLnBrk="0" hangingPunct="0">
              <a:lnSpc>
                <a:spcPct val="80000"/>
              </a:lnSpc>
              <a:spcBef>
                <a:spcPct val="50000"/>
              </a:spcBef>
              <a:buFont typeface="Arial" panose="020B0604020202020204" pitchFamily="34" charset="0"/>
              <a:buChar char="•"/>
            </a:pPr>
            <a:r>
              <a:rPr lang="en-US" sz="1600" dirty="0" smtClean="0">
                <a:solidFill>
                  <a:schemeClr val="tx2"/>
                </a:solidFill>
                <a:latin typeface="Arial" charset="0"/>
              </a:rPr>
              <a:t>Competitive; approximate value $300M+</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5183" y="1252000"/>
            <a:ext cx="3733800" cy="2571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012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AF-Unclass">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1218A"/>
      </a:hlink>
      <a:folHlink>
        <a:srgbClr val="7777DE"/>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2E6C764F049D47BEDCF3F40623C18D" ma:contentTypeVersion="0" ma:contentTypeDescription="Create a new document." ma:contentTypeScope="" ma:versionID="69e5d14ae7f7c42d5f7e841bc7fded42">
  <xsd:schema xmlns:xsd="http://www.w3.org/2001/XMLSchema" xmlns:p="http://schemas.microsoft.com/office/2006/metadata/properties" targetNamespace="http://schemas.microsoft.com/office/2006/metadata/properties" ma:root="true" ma:fieldsID="f4d196f5c675f743c82a55ad494504ec">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4E6EDF66-9993-4BA4-933E-049DC064E59B}">
  <ds:schemaRefs>
    <ds:schemaRef ds:uri="http://purl.org/dc/elements/1.1/"/>
    <ds:schemaRef ds:uri="http://purl.org/dc/terms/"/>
    <ds:schemaRef ds:uri="http://purl.org/dc/dcmitype/"/>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B889FEF9-8CED-4E6A-9523-DAB0A1D1E2B9}">
  <ds:schemaRefs>
    <ds:schemaRef ds:uri="http://schemas.microsoft.com/sharepoint/v3/contenttype/forms"/>
  </ds:schemaRefs>
</ds:datastoreItem>
</file>

<file path=customXml/itemProps3.xml><?xml version="1.0" encoding="utf-8"?>
<ds:datastoreItem xmlns:ds="http://schemas.openxmlformats.org/officeDocument/2006/customXml" ds:itemID="{E1A79AF4-4844-4760-8957-A5E75A3B60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5361</TotalTime>
  <Words>1312</Words>
  <Application>Microsoft Office PowerPoint</Application>
  <PresentationFormat>On-screen Show (4:3)</PresentationFormat>
  <Paragraphs>333</Paragraphs>
  <Slides>18</Slides>
  <Notes>9</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1_AF-Unclass</vt:lpstr>
      <vt:lpstr>Agile Combat Support Program Executive Officer (PEO) Review and Outlook (R&amp;O) </vt:lpstr>
      <vt:lpstr>Who is ACS?</vt:lpstr>
      <vt:lpstr>ACS – Our Impact  </vt:lpstr>
      <vt:lpstr>Agile Combat Support  Directorate</vt:lpstr>
      <vt:lpstr>PEO Priorities</vt:lpstr>
      <vt:lpstr>ACS Portfolio</vt:lpstr>
      <vt:lpstr>  Support Equipment &amp; Vehicles (SE&amp;V) Product Line</vt:lpstr>
      <vt:lpstr>SE&amp;V Acquisition Contract Value &amp; Type Breakdown</vt:lpstr>
      <vt:lpstr>Noise Suppression System/Fire Suppression System (NSS/FSS) Sustainment Contract</vt:lpstr>
      <vt:lpstr>Towbarless Tow Vehicle (TTV)</vt:lpstr>
      <vt:lpstr>MHU-110/MHU-141 Munitions Trailer Replacement Program</vt:lpstr>
      <vt:lpstr>72kW Flight Line Generator Set Upcoming Acquisition</vt:lpstr>
      <vt:lpstr> Automatic Test Systems  Product Line</vt:lpstr>
      <vt:lpstr>Bomber Armament Tester</vt:lpstr>
      <vt:lpstr>Electronic Warfare &amp; Avionics Product Line</vt:lpstr>
      <vt:lpstr>ALR-46/69 Radar Warning Receiver Hardware/Software Sustainment</vt:lpstr>
      <vt:lpstr>ALR-69A Digital Radar Warning Receiver</vt:lpstr>
      <vt:lpstr> Summary</vt:lpstr>
    </vt:vector>
  </TitlesOfParts>
  <Company>U.S. Air Force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Agile Combat Support Program Executive Officer (PEO) Review and Outlook (R&amp;O)</dc:title>
  <dc:creator>martinl3</dc:creator>
  <cp:lastModifiedBy>O'Neill, Peter M</cp:lastModifiedBy>
  <cp:revision>500</cp:revision>
  <cp:lastPrinted>2016-03-18T20:39:13Z</cp:lastPrinted>
  <dcterms:created xsi:type="dcterms:W3CDTF">2011-01-06T16:40:05Z</dcterms:created>
  <dcterms:modified xsi:type="dcterms:W3CDTF">2016-03-21T12:49:11Z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0x010100E62E6C764F049D47BEDCF3F40623C18D</vt:lpwstr>
  </property>
</Properties>
</file>