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04" r:id="rId4"/>
    <p:sldMasterId id="2147484208" r:id="rId5"/>
    <p:sldMasterId id="2147484227" r:id="rId6"/>
  </p:sldMasterIdLst>
  <p:notesMasterIdLst>
    <p:notesMasterId r:id="rId24"/>
  </p:notesMasterIdLst>
  <p:handoutMasterIdLst>
    <p:handoutMasterId r:id="rId25"/>
  </p:handoutMasterIdLst>
  <p:sldIdLst>
    <p:sldId id="401" r:id="rId7"/>
    <p:sldId id="402" r:id="rId8"/>
    <p:sldId id="403" r:id="rId9"/>
    <p:sldId id="404" r:id="rId10"/>
    <p:sldId id="406" r:id="rId11"/>
    <p:sldId id="407" r:id="rId12"/>
    <p:sldId id="410" r:id="rId13"/>
    <p:sldId id="412" r:id="rId14"/>
    <p:sldId id="413" r:id="rId15"/>
    <p:sldId id="414" r:id="rId16"/>
    <p:sldId id="415" r:id="rId17"/>
    <p:sldId id="416" r:id="rId18"/>
    <p:sldId id="419" r:id="rId19"/>
    <p:sldId id="420" r:id="rId20"/>
    <p:sldId id="421" r:id="rId21"/>
    <p:sldId id="427" r:id="rId22"/>
    <p:sldId id="396" r:id="rId2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ovington, Blake E" initials="BC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203A"/>
    <a:srgbClr val="001236"/>
    <a:srgbClr val="1E1E7C"/>
    <a:srgbClr val="6699FF"/>
    <a:srgbClr val="0091FE"/>
    <a:srgbClr val="C55A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071" autoAdjust="0"/>
    <p:restoredTop sz="93679" autoAdjust="0"/>
  </p:normalViewPr>
  <p:slideViewPr>
    <p:cSldViewPr>
      <p:cViewPr>
        <p:scale>
          <a:sx n="100" d="100"/>
          <a:sy n="100" d="100"/>
        </p:scale>
        <p:origin x="-1944" y="-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31" d="100"/>
          <a:sy n="31" d="100"/>
        </p:scale>
        <p:origin x="-1820" y="-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C7D476-FF26-446A-A317-A76A3515C82B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E99424-3BB8-46E5-98B0-3595036B0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8346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EF15467-15C1-4FA5-8FDA-73F0A02D7034}" type="datetimeFigureOut">
              <a:rPr lang="en-US"/>
              <a:pPr>
                <a:defRPr/>
              </a:pPr>
              <a:t>3/21/2016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D9215C6-F596-4A33-9E4F-99D2D345A4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684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B8BF30-8E1F-445E-B336-EFE4C3B7603E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488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FE29B0-45F5-48D3-8A1B-AA61197123F9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8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en-US" sz="80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FE29B0-45F5-48D3-8A1B-AA61197123F9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8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en-US" sz="800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FE29B0-45F5-48D3-8A1B-AA61197123F9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8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en-US" sz="800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FE29B0-45F5-48D3-8A1B-AA61197123F9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8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en-US" sz="800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FE29B0-45F5-48D3-8A1B-AA61197123F9}" type="slidenum">
              <a:rPr lang="en-US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8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800" dirty="0" smtClean="0"/>
              <a:t>Picture Source: 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E-3 AWACS Program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Office, Hanscom AFB, MA</a:t>
            </a:r>
            <a:endParaRPr lang="en-US" sz="800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FE29B0-45F5-48D3-8A1B-AA61197123F9}" type="slidenum">
              <a:rPr lang="en-US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8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en-US" sz="800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E8028C1-3062-435F-93AE-7E1327B710A5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5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5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2688" y="698500"/>
            <a:ext cx="4645025" cy="3484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69E696-F53C-4414-913E-AA2CC7E064F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522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6175" y="309563"/>
            <a:ext cx="4645025" cy="3484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06C2B-169F-4024-8BF9-38A3FD64A628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54ACA1-5E00-4949-97F9-2D5CD524E5A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FE29B0-45F5-48D3-8A1B-AA61197123F9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8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en-US" sz="8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FE29B0-45F5-48D3-8A1B-AA61197123F9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8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en-US" sz="8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FE29B0-45F5-48D3-8A1B-AA61197123F9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8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en-US" sz="8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FE29B0-45F5-48D3-8A1B-AA61197123F9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8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en-US" sz="8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FE29B0-45F5-48D3-8A1B-AA61197123F9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8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en-US" sz="8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smtClean="0">
              <a:solidFill>
                <a:srgbClr val="FFFFFF"/>
              </a:solidFill>
            </a:endParaRPr>
          </a:p>
          <a:p>
            <a:pPr>
              <a:defRPr/>
            </a:pPr>
            <a:fld id="{7B76F2E3-8441-4C1E-A199-6343B10980EB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38984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smtClean="0">
              <a:solidFill>
                <a:srgbClr val="FFFFFF"/>
              </a:solidFill>
            </a:endParaRPr>
          </a:p>
          <a:p>
            <a:pPr>
              <a:defRPr/>
            </a:pPr>
            <a:fld id="{58ADE218-0427-4D5E-97B9-9BE57C867162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99095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smtClean="0">
              <a:solidFill>
                <a:srgbClr val="FFFFFF"/>
              </a:solidFill>
            </a:endParaRPr>
          </a:p>
          <a:p>
            <a:pPr>
              <a:defRPr/>
            </a:pPr>
            <a:fld id="{DB519F14-FF0C-4B05-8335-44131DEF41CC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63352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smtClean="0">
              <a:solidFill>
                <a:srgbClr val="FFFFFF"/>
              </a:solidFill>
            </a:endParaRPr>
          </a:p>
          <a:p>
            <a:pPr>
              <a:defRPr/>
            </a:pPr>
            <a:fld id="{6A0265D6-AD4C-414F-8DBC-9400499E21CD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72766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6863" y="123825"/>
            <a:ext cx="2073275" cy="6032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3863" y="123825"/>
            <a:ext cx="6070600" cy="6032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smtClean="0">
              <a:solidFill>
                <a:srgbClr val="FFFFFF"/>
              </a:solidFill>
            </a:endParaRPr>
          </a:p>
          <a:p>
            <a:pPr>
              <a:defRPr/>
            </a:pPr>
            <a:fld id="{7EE0CB3B-7C8F-4F5A-9A53-CE1F53B5AFD1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99848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123825"/>
            <a:ext cx="72390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3863" y="1431925"/>
            <a:ext cx="4071937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431925"/>
            <a:ext cx="4071938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70325"/>
            <a:ext cx="4071938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smtClean="0">
              <a:solidFill>
                <a:srgbClr val="FFFFFF"/>
              </a:solidFill>
            </a:endParaRPr>
          </a:p>
          <a:p>
            <a:pPr>
              <a:defRPr/>
            </a:pPr>
            <a:fld id="{16865364-80DA-406A-AECF-4B9272480C1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22130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123825"/>
            <a:ext cx="72390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23863" y="1431925"/>
            <a:ext cx="4071937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31925"/>
            <a:ext cx="4071938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smtClean="0">
              <a:solidFill>
                <a:srgbClr val="FFFFFF"/>
              </a:solidFill>
            </a:endParaRPr>
          </a:p>
          <a:p>
            <a:pPr>
              <a:defRPr/>
            </a:pPr>
            <a:fld id="{A60A4C57-7218-479A-B2F9-5738FD39BC88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72728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123825"/>
            <a:ext cx="72390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23863" y="1431925"/>
            <a:ext cx="8296275" cy="4724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smtClean="0">
              <a:solidFill>
                <a:srgbClr val="FFFFFF"/>
              </a:solidFill>
            </a:endParaRPr>
          </a:p>
          <a:p>
            <a:pPr>
              <a:defRPr/>
            </a:pPr>
            <a:fld id="{C3145E67-95EF-43D4-9CB5-AABB9FF9EFCC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63995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123825"/>
            <a:ext cx="72390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23863" y="1431925"/>
            <a:ext cx="8296275" cy="4724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smtClean="0">
              <a:solidFill>
                <a:srgbClr val="FFFFFF"/>
              </a:solidFill>
            </a:endParaRPr>
          </a:p>
          <a:p>
            <a:pPr>
              <a:defRPr/>
            </a:pPr>
            <a:fld id="{88F8B06E-7D82-47B8-909A-BFDBF0115A2F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60633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E5B5546-4513-44E5-B047-8DFD820DFCF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770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7415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24585"/>
            <a:ext cx="28956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smtClean="0">
              <a:solidFill>
                <a:srgbClr val="FFFFFF"/>
              </a:solidFill>
            </a:endParaRPr>
          </a:p>
          <a:p>
            <a:pPr>
              <a:defRPr/>
            </a:pPr>
            <a:fld id="{EE8055B0-6BA2-47FF-AF28-9EBDDF1A73A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226998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5043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smtClean="0">
              <a:solidFill>
                <a:srgbClr val="FFFFFF"/>
              </a:solidFill>
            </a:endParaRPr>
          </a:p>
          <a:p>
            <a:pPr>
              <a:defRPr/>
            </a:pPr>
            <a:fld id="{7B76F2E3-8441-4C1E-A199-6343B10980EB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3817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smtClean="0">
              <a:solidFill>
                <a:srgbClr val="FFFFFF"/>
              </a:solidFill>
            </a:endParaRPr>
          </a:p>
          <a:p>
            <a:pPr>
              <a:defRPr/>
            </a:pPr>
            <a:fld id="{CE55C080-0928-4127-85E6-0BB009F805CF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833504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smtClean="0">
              <a:solidFill>
                <a:srgbClr val="FFFFFF"/>
              </a:solidFill>
            </a:endParaRPr>
          </a:p>
          <a:p>
            <a:pPr>
              <a:defRPr/>
            </a:pPr>
            <a:fld id="{13F3AAAF-0C46-43B8-A9F1-D63438B1751D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5743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3863" y="1431925"/>
            <a:ext cx="4071937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31925"/>
            <a:ext cx="4071938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smtClean="0">
              <a:solidFill>
                <a:srgbClr val="FFFFFF"/>
              </a:solidFill>
            </a:endParaRPr>
          </a:p>
          <a:p>
            <a:pPr>
              <a:defRPr/>
            </a:pPr>
            <a:fld id="{44A352F7-87E5-4391-BD28-275F3690FCE2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749125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smtClean="0">
              <a:solidFill>
                <a:srgbClr val="FFFFFF"/>
              </a:solidFill>
            </a:endParaRPr>
          </a:p>
          <a:p>
            <a:pPr>
              <a:defRPr/>
            </a:pPr>
            <a:fld id="{6D15F7C2-FBCB-44FE-828F-623B5E003DF1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953217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24585"/>
            <a:ext cx="28956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smtClean="0">
              <a:solidFill>
                <a:srgbClr val="FFFFFF"/>
              </a:solidFill>
            </a:endParaRPr>
          </a:p>
          <a:p>
            <a:pPr>
              <a:defRPr/>
            </a:pPr>
            <a:fld id="{EE8055B0-6BA2-47FF-AF28-9EBDDF1A73A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847531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smtClean="0">
              <a:solidFill>
                <a:srgbClr val="FFFFFF"/>
              </a:solidFill>
            </a:endParaRPr>
          </a:p>
          <a:p>
            <a:pPr>
              <a:defRPr/>
            </a:pPr>
            <a:fld id="{CAE35B63-CF1D-436B-818B-370E7F085D40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037720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smtClean="0">
              <a:solidFill>
                <a:srgbClr val="FFFFFF"/>
              </a:solidFill>
            </a:endParaRPr>
          </a:p>
          <a:p>
            <a:pPr>
              <a:defRPr/>
            </a:pPr>
            <a:fld id="{58ADE218-0427-4D5E-97B9-9BE57C867162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525623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smtClean="0">
              <a:solidFill>
                <a:srgbClr val="FFFFFF"/>
              </a:solidFill>
            </a:endParaRPr>
          </a:p>
          <a:p>
            <a:pPr>
              <a:defRPr/>
            </a:pPr>
            <a:fld id="{DB519F14-FF0C-4B05-8335-44131DEF41CC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47618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smtClean="0">
              <a:solidFill>
                <a:srgbClr val="FFFFFF"/>
              </a:solidFill>
            </a:endParaRPr>
          </a:p>
          <a:p>
            <a:pPr>
              <a:defRPr/>
            </a:pPr>
            <a:fld id="{7B76F2E3-8441-4C1E-A199-6343B10980EB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53496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smtClean="0">
              <a:solidFill>
                <a:srgbClr val="FFFFFF"/>
              </a:solidFill>
            </a:endParaRPr>
          </a:p>
          <a:p>
            <a:pPr>
              <a:defRPr/>
            </a:pPr>
            <a:fld id="{6A0265D6-AD4C-414F-8DBC-9400499E21CD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55977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6863" y="123825"/>
            <a:ext cx="2073275" cy="6032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3863" y="123825"/>
            <a:ext cx="6070600" cy="6032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smtClean="0">
              <a:solidFill>
                <a:srgbClr val="FFFFFF"/>
              </a:solidFill>
            </a:endParaRPr>
          </a:p>
          <a:p>
            <a:pPr>
              <a:defRPr/>
            </a:pPr>
            <a:fld id="{7EE0CB3B-7C8F-4F5A-9A53-CE1F53B5AFD1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393353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123825"/>
            <a:ext cx="72390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3863" y="1431925"/>
            <a:ext cx="4071937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431925"/>
            <a:ext cx="4071938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70325"/>
            <a:ext cx="4071938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smtClean="0">
              <a:solidFill>
                <a:srgbClr val="FFFFFF"/>
              </a:solidFill>
            </a:endParaRPr>
          </a:p>
          <a:p>
            <a:pPr>
              <a:defRPr/>
            </a:pPr>
            <a:fld id="{16865364-80DA-406A-AECF-4B9272480C1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586991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123825"/>
            <a:ext cx="72390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23863" y="1431925"/>
            <a:ext cx="4071937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31925"/>
            <a:ext cx="4071938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smtClean="0">
              <a:solidFill>
                <a:srgbClr val="FFFFFF"/>
              </a:solidFill>
            </a:endParaRPr>
          </a:p>
          <a:p>
            <a:pPr>
              <a:defRPr/>
            </a:pPr>
            <a:fld id="{A60A4C57-7218-479A-B2F9-5738FD39BC88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787760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123825"/>
            <a:ext cx="72390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23863" y="1431925"/>
            <a:ext cx="8296275" cy="4724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smtClean="0">
              <a:solidFill>
                <a:srgbClr val="FFFFFF"/>
              </a:solidFill>
            </a:endParaRPr>
          </a:p>
          <a:p>
            <a:pPr>
              <a:defRPr/>
            </a:pPr>
            <a:fld id="{C3145E67-95EF-43D4-9CB5-AABB9FF9EFCC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766177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123825"/>
            <a:ext cx="72390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23863" y="1431925"/>
            <a:ext cx="8296275" cy="4724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smtClean="0">
              <a:solidFill>
                <a:srgbClr val="FFFFFF"/>
              </a:solidFill>
            </a:endParaRPr>
          </a:p>
          <a:p>
            <a:pPr>
              <a:defRPr/>
            </a:pPr>
            <a:fld id="{88F8B06E-7D82-47B8-909A-BFDBF0115A2F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086328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E5B5546-4513-44E5-B047-8DFD820DFCF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4849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77853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2250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smtClean="0">
              <a:solidFill>
                <a:srgbClr val="FFFFFF"/>
              </a:solidFill>
            </a:endParaRPr>
          </a:p>
          <a:p>
            <a:pPr>
              <a:defRPr/>
            </a:pPr>
            <a:fld id="{CE55C080-0928-4127-85E6-0BB009F805CF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87284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smtClean="0">
              <a:solidFill>
                <a:srgbClr val="FFFFFF"/>
              </a:solidFill>
            </a:endParaRPr>
          </a:p>
          <a:p>
            <a:pPr>
              <a:defRPr/>
            </a:pPr>
            <a:fld id="{13F3AAAF-0C46-43B8-A9F1-D63438B1751D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44512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3863" y="1431925"/>
            <a:ext cx="4071937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31925"/>
            <a:ext cx="4071938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smtClean="0">
              <a:solidFill>
                <a:srgbClr val="FFFFFF"/>
              </a:solidFill>
            </a:endParaRPr>
          </a:p>
          <a:p>
            <a:pPr>
              <a:defRPr/>
            </a:pPr>
            <a:fld id="{44A352F7-87E5-4391-BD28-275F3690FCE2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90386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smtClean="0">
              <a:solidFill>
                <a:srgbClr val="FFFFFF"/>
              </a:solidFill>
            </a:endParaRPr>
          </a:p>
          <a:p>
            <a:pPr>
              <a:defRPr/>
            </a:pPr>
            <a:fld id="{6D15F7C2-FBCB-44FE-828F-623B5E003DF1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75621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24585"/>
            <a:ext cx="28956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smtClean="0">
              <a:solidFill>
                <a:srgbClr val="FFFFFF"/>
              </a:solidFill>
            </a:endParaRPr>
          </a:p>
          <a:p>
            <a:pPr>
              <a:defRPr/>
            </a:pPr>
            <a:fld id="{EE8055B0-6BA2-47FF-AF28-9EBDDF1A73A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99428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smtClean="0">
              <a:solidFill>
                <a:srgbClr val="FFFFFF"/>
              </a:solidFill>
            </a:endParaRPr>
          </a:p>
          <a:p>
            <a:pPr>
              <a:defRPr/>
            </a:pPr>
            <a:fld id="{CAE35B63-CF1D-436B-818B-370E7F085D40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98016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image" Target="../media/image2.gif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image" Target="../media/image2.gif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52500" y="123825"/>
            <a:ext cx="7239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3863" y="1431925"/>
            <a:ext cx="829627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776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5250" y="62626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b="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776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776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84365" y="6370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solidFill>
                  <a:schemeClr val="bg1"/>
                </a:solidFill>
                <a:latin typeface="+mn-lt"/>
                <a:cs typeface="Arial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mtClean="0">
              <a:solidFill>
                <a:srgbClr val="FFFFFF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943F621-0B0B-488A-BA84-9C9785995A92}" type="slidenum">
              <a:rPr lang="en-US" smtClean="0">
                <a:solidFill>
                  <a:srgbClr val="FFFFFF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619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5" r:id="rId1"/>
    <p:sldLayoutId id="2147484206" r:id="rId2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52500" y="123825"/>
            <a:ext cx="7239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3863" y="1431925"/>
            <a:ext cx="829627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776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5250" y="62626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b="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776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776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84365" y="6370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solidFill>
                  <a:schemeClr val="bg1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 smtClean="0">
              <a:solidFill>
                <a:srgbClr val="FFFFFF"/>
              </a:solidFill>
            </a:endParaRPr>
          </a:p>
          <a:p>
            <a:pPr>
              <a:defRPr/>
            </a:pPr>
            <a:fld id="{3943F621-0B0B-488A-BA84-9C9785995A92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Content Placeholder 3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26" y="86498"/>
            <a:ext cx="1501236" cy="775891"/>
          </a:xfrm>
          <a:prstGeom prst="rect">
            <a:avLst/>
          </a:prstGeom>
          <a:effectLst>
            <a:glow rad="25400">
              <a:srgbClr val="89C4FF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940443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9" r:id="rId1"/>
    <p:sldLayoutId id="2147484210" r:id="rId2"/>
    <p:sldLayoutId id="2147484211" r:id="rId3"/>
    <p:sldLayoutId id="2147484212" r:id="rId4"/>
    <p:sldLayoutId id="2147484213" r:id="rId5"/>
    <p:sldLayoutId id="2147484214" r:id="rId6"/>
    <p:sldLayoutId id="2147484215" r:id="rId7"/>
    <p:sldLayoutId id="2147484216" r:id="rId8"/>
    <p:sldLayoutId id="2147484217" r:id="rId9"/>
    <p:sldLayoutId id="2147484218" r:id="rId10"/>
    <p:sldLayoutId id="2147484219" r:id="rId11"/>
    <p:sldLayoutId id="2147484220" r:id="rId12"/>
    <p:sldLayoutId id="2147484221" r:id="rId13"/>
    <p:sldLayoutId id="2147484222" r:id="rId14"/>
    <p:sldLayoutId id="2147484223" r:id="rId15"/>
    <p:sldLayoutId id="2147484224" r:id="rId16"/>
    <p:sldLayoutId id="2147484225" r:id="rId17"/>
    <p:sldLayoutId id="2147484226" r:id="rId18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52500" y="123825"/>
            <a:ext cx="7239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3863" y="1431925"/>
            <a:ext cx="829627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776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5250" y="62626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b="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776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776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84365" y="6370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solidFill>
                  <a:schemeClr val="bg1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 smtClean="0">
              <a:solidFill>
                <a:srgbClr val="FFFFFF"/>
              </a:solidFill>
            </a:endParaRPr>
          </a:p>
          <a:p>
            <a:pPr>
              <a:defRPr/>
            </a:pPr>
            <a:fld id="{3943F621-0B0B-488A-BA84-9C9785995A92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Content Placeholder 3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26" y="86498"/>
            <a:ext cx="1501236" cy="775891"/>
          </a:xfrm>
          <a:prstGeom prst="rect">
            <a:avLst/>
          </a:prstGeom>
          <a:effectLst>
            <a:glow rad="25400">
              <a:srgbClr val="89C4FF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2154261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8" r:id="rId1"/>
    <p:sldLayoutId id="2147484229" r:id="rId2"/>
    <p:sldLayoutId id="2147484230" r:id="rId3"/>
    <p:sldLayoutId id="2147484231" r:id="rId4"/>
    <p:sldLayoutId id="2147484232" r:id="rId5"/>
    <p:sldLayoutId id="2147484233" r:id="rId6"/>
    <p:sldLayoutId id="2147484234" r:id="rId7"/>
    <p:sldLayoutId id="2147484235" r:id="rId8"/>
    <p:sldLayoutId id="2147484236" r:id="rId9"/>
    <p:sldLayoutId id="2147484237" r:id="rId10"/>
    <p:sldLayoutId id="2147484238" r:id="rId11"/>
    <p:sldLayoutId id="2147484239" r:id="rId12"/>
    <p:sldLayoutId id="2147484240" r:id="rId13"/>
    <p:sldLayoutId id="2147484241" r:id="rId14"/>
    <p:sldLayoutId id="2147484242" r:id="rId15"/>
    <p:sldLayoutId id="2147484243" r:id="rId16"/>
    <p:sldLayoutId id="2147484244" r:id="rId17"/>
    <p:sldLayoutId id="2147484245" r:id="rId18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13" Type="http://schemas.openxmlformats.org/officeDocument/2006/relationships/image" Target="../media/image13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1.jpeg"/><Relationship Id="rId5" Type="http://schemas.openxmlformats.org/officeDocument/2006/relationships/image" Target="../media/image6.jpeg"/><Relationship Id="rId15" Type="http://schemas.openxmlformats.org/officeDocument/2006/relationships/image" Target="../media/image15.jpeg"/><Relationship Id="rId10" Type="http://schemas.openxmlformats.org/officeDocument/2006/relationships/hyperlink" Target="https://org.eis.afmc.af.mil/sites/350ELSW/C2ISR%20IMAGE%20LIBRARY/HBB_OPS%20C2%20DIV/AOC%20WS/AOC%20_%20Al%20Udeid%20AirBase.jpg" TargetMode="External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18" Type="http://schemas.openxmlformats.org/officeDocument/2006/relationships/image" Target="../media/image31.jpeg"/><Relationship Id="rId26" Type="http://schemas.openxmlformats.org/officeDocument/2006/relationships/image" Target="../media/image39.jpeg"/><Relationship Id="rId3" Type="http://schemas.openxmlformats.org/officeDocument/2006/relationships/image" Target="../media/image16.png"/><Relationship Id="rId21" Type="http://schemas.openxmlformats.org/officeDocument/2006/relationships/image" Target="../media/image34.gif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jpeg"/><Relationship Id="rId25" Type="http://schemas.openxmlformats.org/officeDocument/2006/relationships/image" Target="../media/image38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9.jpeg"/><Relationship Id="rId20" Type="http://schemas.openxmlformats.org/officeDocument/2006/relationships/image" Target="../media/image33.jpeg"/><Relationship Id="rId29" Type="http://schemas.openxmlformats.org/officeDocument/2006/relationships/image" Target="../media/image4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11" Type="http://schemas.openxmlformats.org/officeDocument/2006/relationships/image" Target="../media/image24.jpeg"/><Relationship Id="rId24" Type="http://schemas.openxmlformats.org/officeDocument/2006/relationships/image" Target="../media/image37.jpeg"/><Relationship Id="rId32" Type="http://schemas.openxmlformats.org/officeDocument/2006/relationships/image" Target="../media/image44.jpeg"/><Relationship Id="rId5" Type="http://schemas.openxmlformats.org/officeDocument/2006/relationships/image" Target="../media/image18.png"/><Relationship Id="rId15" Type="http://schemas.openxmlformats.org/officeDocument/2006/relationships/image" Target="../media/image28.jpeg"/><Relationship Id="rId23" Type="http://schemas.openxmlformats.org/officeDocument/2006/relationships/image" Target="../media/image36.jpeg"/><Relationship Id="rId28" Type="http://schemas.openxmlformats.org/officeDocument/2006/relationships/image" Target="../media/image41.jpeg"/><Relationship Id="rId10" Type="http://schemas.openxmlformats.org/officeDocument/2006/relationships/image" Target="../media/image23.jpeg"/><Relationship Id="rId19" Type="http://schemas.openxmlformats.org/officeDocument/2006/relationships/image" Target="../media/image32.jpeg"/><Relationship Id="rId31" Type="http://schemas.openxmlformats.org/officeDocument/2006/relationships/hyperlink" Target="https://org.eis.afmc.af.mil/sites/350ELSW/C2ISR%20IMAGE%20LIBRARY/Official%20Photos/Senior%20Leaders%20-%20Battle%20Management%20Directorate/ARCHIVED/CMSgt%20Huerd.jpg" TargetMode="External"/><Relationship Id="rId4" Type="http://schemas.openxmlformats.org/officeDocument/2006/relationships/image" Target="../media/image17.jpeg"/><Relationship Id="rId9" Type="http://schemas.openxmlformats.org/officeDocument/2006/relationships/image" Target="../media/image22.jpeg"/><Relationship Id="rId14" Type="http://schemas.openxmlformats.org/officeDocument/2006/relationships/image" Target="../media/image27.jpeg"/><Relationship Id="rId22" Type="http://schemas.openxmlformats.org/officeDocument/2006/relationships/image" Target="../media/image35.png"/><Relationship Id="rId27" Type="http://schemas.openxmlformats.org/officeDocument/2006/relationships/image" Target="../media/image40.jpeg"/><Relationship Id="rId30" Type="http://schemas.openxmlformats.org/officeDocument/2006/relationships/image" Target="../media/image4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82235" y="-152400"/>
            <a:ext cx="5961765" cy="1085850"/>
          </a:xfrm>
          <a:ln>
            <a:noFill/>
          </a:ln>
        </p:spPr>
        <p:txBody>
          <a:bodyPr/>
          <a:lstStyle/>
          <a:p>
            <a:pPr algn="r" eaLnBrk="1" hangingPunct="1">
              <a:lnSpc>
                <a:spcPct val="100000"/>
              </a:lnSpc>
            </a:pP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>
                <a:ln>
                  <a:solidFill>
                    <a:srgbClr val="00297A"/>
                  </a:solidFill>
                </a:ln>
              </a:rPr>
              <a:t>Battle Management</a:t>
            </a:r>
            <a:br>
              <a:rPr lang="en-US" sz="4000" dirty="0" smtClean="0">
                <a:ln>
                  <a:solidFill>
                    <a:srgbClr val="00297A"/>
                  </a:solidFill>
                </a:ln>
              </a:rPr>
            </a:br>
            <a:r>
              <a:rPr lang="en-US" sz="2000" dirty="0">
                <a:ln>
                  <a:solidFill>
                    <a:srgbClr val="00297A"/>
                  </a:solidFill>
                </a:ln>
              </a:rPr>
              <a:t>Program Executive Officer (PEO)</a:t>
            </a:r>
            <a:br>
              <a:rPr lang="en-US" sz="2000" dirty="0">
                <a:ln>
                  <a:solidFill>
                    <a:srgbClr val="00297A"/>
                  </a:solidFill>
                </a:ln>
              </a:rPr>
            </a:br>
            <a:r>
              <a:rPr lang="en-US" sz="2000" dirty="0">
                <a:ln>
                  <a:solidFill>
                    <a:srgbClr val="00297A"/>
                  </a:solidFill>
                </a:ln>
              </a:rPr>
              <a:t>Review and Outlook (R&amp;O)</a:t>
            </a:r>
            <a:endParaRPr lang="en-US" sz="1800" dirty="0" smtClean="0">
              <a:ln>
                <a:solidFill>
                  <a:srgbClr val="00297A"/>
                </a:solidFill>
              </a:ln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965625" y="5643438"/>
            <a:ext cx="3859213" cy="1106892"/>
          </a:xfrm>
          <a:solidFill>
            <a:schemeClr val="accent3"/>
          </a:solidFill>
        </p:spPr>
        <p:txBody>
          <a:bodyPr/>
          <a:lstStyle/>
          <a:p>
            <a:pPr algn="r"/>
            <a:r>
              <a:rPr lang="en-US" sz="1600" dirty="0" smtClean="0">
                <a:solidFill>
                  <a:srgbClr val="00297A"/>
                </a:solidFill>
              </a:rPr>
              <a:t>Steve Wert</a:t>
            </a:r>
          </a:p>
          <a:p>
            <a:pPr algn="r"/>
            <a:r>
              <a:rPr lang="en-US" sz="1600" dirty="0" smtClean="0">
                <a:solidFill>
                  <a:srgbClr val="00297A"/>
                </a:solidFill>
              </a:rPr>
              <a:t>AFPEO for Battle Management</a:t>
            </a:r>
          </a:p>
          <a:p>
            <a:pPr algn="r"/>
            <a:endParaRPr lang="en-US" sz="1050" dirty="0">
              <a:solidFill>
                <a:srgbClr val="00297A"/>
              </a:solidFill>
            </a:endParaRP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4965625" y="6270211"/>
            <a:ext cx="3859213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</a:pPr>
            <a:r>
              <a:rPr lang="en-US" sz="1600" dirty="0">
                <a:solidFill>
                  <a:srgbClr val="00297A"/>
                </a:solidFill>
                <a:latin typeface="Arial"/>
              </a:rPr>
              <a:t>Date:  </a:t>
            </a:r>
            <a:r>
              <a:rPr lang="en-US" sz="1600" dirty="0" smtClean="0">
                <a:solidFill>
                  <a:srgbClr val="00297A"/>
                </a:solidFill>
                <a:latin typeface="Arial"/>
              </a:rPr>
              <a:t>24 Mar 2016</a:t>
            </a:r>
            <a:endParaRPr lang="en-US" sz="1600" dirty="0">
              <a:solidFill>
                <a:srgbClr val="00297A"/>
              </a:solidFill>
              <a:latin typeface="Arial"/>
            </a:endParaRPr>
          </a:p>
        </p:txBody>
      </p:sp>
      <p:sp>
        <p:nvSpPr>
          <p:cNvPr id="7" name="Line 22"/>
          <p:cNvSpPr>
            <a:spLocks noChangeShapeType="1"/>
          </p:cNvSpPr>
          <p:nvPr/>
        </p:nvSpPr>
        <p:spPr bwMode="auto">
          <a:xfrm>
            <a:off x="354013" y="6270211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000" b="1" dirty="0">
              <a:solidFill>
                <a:srgbClr val="FFFFFF"/>
              </a:solidFill>
              <a:latin typeface="Arial"/>
              <a:cs typeface="Arial" charset="0"/>
            </a:endParaRPr>
          </a:p>
        </p:txBody>
      </p:sp>
      <p:sp>
        <p:nvSpPr>
          <p:cNvPr id="3" name="Text Box 19"/>
          <p:cNvSpPr txBox="1">
            <a:spLocks noChangeArrowheads="1"/>
          </p:cNvSpPr>
          <p:nvPr/>
        </p:nvSpPr>
        <p:spPr bwMode="auto">
          <a:xfrm>
            <a:off x="98641" y="6400800"/>
            <a:ext cx="3733800" cy="400110"/>
          </a:xfrm>
          <a:prstGeom prst="rect">
            <a:avLst/>
          </a:prstGeom>
          <a:solidFill>
            <a:schemeClr val="accent3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800" b="1" dirty="0" smtClean="0">
                <a:solidFill>
                  <a:srgbClr val="000000"/>
                </a:solidFill>
                <a:latin typeface="Arial"/>
              </a:rPr>
              <a:t>66ABG/PA Clearance Number</a:t>
            </a:r>
            <a:r>
              <a:rPr lang="en-US" sz="800" b="1" dirty="0">
                <a:solidFill>
                  <a:srgbClr val="000000"/>
                </a:solidFill>
                <a:latin typeface="Arial"/>
              </a:rPr>
              <a:t>: </a:t>
            </a:r>
            <a:r>
              <a:rPr lang="en-US" sz="800" b="1" dirty="0" smtClean="0">
                <a:solidFill>
                  <a:srgbClr val="000000"/>
                </a:solidFill>
                <a:latin typeface="Arial"/>
              </a:rPr>
              <a:t>66 ABG-2016-0034</a:t>
            </a:r>
          </a:p>
          <a:p>
            <a:pPr eaLnBrk="0" hangingPunct="0">
              <a:spcBef>
                <a:spcPct val="50000"/>
              </a:spcBef>
            </a:pPr>
            <a:r>
              <a:rPr lang="en-US" sz="800" b="1" dirty="0" smtClean="0">
                <a:solidFill>
                  <a:srgbClr val="000000"/>
                </a:solidFill>
                <a:latin typeface="Arial"/>
              </a:rPr>
              <a:t>Distribution A: Approved for public release: Distribution Unlimited.</a:t>
            </a:r>
            <a:endParaRPr lang="en-US" sz="800" b="1" dirty="0">
              <a:solidFill>
                <a:srgbClr val="FF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21613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39" name="Rectangle 1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3600" dirty="0" smtClean="0"/>
              <a:t>BM Potential Opportunity</a:t>
            </a:r>
            <a:br>
              <a:rPr lang="en-US" sz="3600" dirty="0" smtClean="0"/>
            </a:br>
            <a:r>
              <a:rPr lang="en-US" sz="2400" i="1" dirty="0" smtClean="0">
                <a:solidFill>
                  <a:srgbClr val="FF0000"/>
                </a:solidFill>
              </a:rPr>
              <a:t>DGS-X Sustainment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05840" name="Line 16"/>
          <p:cNvSpPr>
            <a:spLocks noChangeShapeType="1"/>
          </p:cNvSpPr>
          <p:nvPr/>
        </p:nvSpPr>
        <p:spPr bwMode="auto">
          <a:xfrm>
            <a:off x="4533533" y="1118218"/>
            <a:ext cx="30530" cy="530352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5841" name="Line 17"/>
          <p:cNvSpPr>
            <a:spLocks noChangeShapeType="1"/>
          </p:cNvSpPr>
          <p:nvPr/>
        </p:nvSpPr>
        <p:spPr bwMode="auto">
          <a:xfrm flipV="1">
            <a:off x="-7937" y="3794909"/>
            <a:ext cx="9144000" cy="127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6708" name="Text Box 884"/>
          <p:cNvSpPr txBox="1">
            <a:spLocks noChangeArrowheads="1"/>
          </p:cNvSpPr>
          <p:nvPr/>
        </p:nvSpPr>
        <p:spPr bwMode="auto">
          <a:xfrm>
            <a:off x="4584700" y="1118219"/>
            <a:ext cx="2864567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2000" b="1" u="sng" dirty="0" smtClean="0">
                <a:solidFill>
                  <a:srgbClr val="3399FF"/>
                </a:solidFill>
                <a:latin typeface="Arial" pitchFamily="34" charset="0"/>
              </a:rPr>
              <a:t>Business Opportunity</a:t>
            </a:r>
            <a:endParaRPr lang="en-US" sz="2000" b="1" u="sng" dirty="0">
              <a:solidFill>
                <a:srgbClr val="3399FF"/>
              </a:solidFill>
              <a:latin typeface="Arial" pitchFamily="34" charset="0"/>
            </a:endParaRPr>
          </a:p>
        </p:txBody>
      </p:sp>
      <p:sp>
        <p:nvSpPr>
          <p:cNvPr id="206709" name="Text Box 885"/>
          <p:cNvSpPr txBox="1">
            <a:spLocks noChangeArrowheads="1"/>
          </p:cNvSpPr>
          <p:nvPr/>
        </p:nvSpPr>
        <p:spPr bwMode="auto">
          <a:xfrm>
            <a:off x="232902" y="3795922"/>
            <a:ext cx="132728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2000" b="1" u="sng" dirty="0" smtClean="0">
                <a:solidFill>
                  <a:srgbClr val="3399FF"/>
                </a:solidFill>
                <a:latin typeface="Arial" pitchFamily="34" charset="0"/>
              </a:rPr>
              <a:t>Schedule</a:t>
            </a:r>
            <a:endParaRPr lang="en-US" sz="2000" b="1" u="sng" dirty="0">
              <a:solidFill>
                <a:srgbClr val="3399FF"/>
              </a:solidFill>
              <a:latin typeface="Arial" pitchFamily="34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232901" y="4107293"/>
            <a:ext cx="42701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2" indent="-285750">
              <a:buFont typeface="Arial" panose="020B0604020202020204" pitchFamily="34" charset="0"/>
              <a:buChar char="•"/>
              <a:tabLst>
                <a:tab pos="115888" algn="l"/>
              </a:tabLst>
            </a:pPr>
            <a:r>
              <a:rPr lang="en-US" sz="1600" dirty="0" smtClean="0">
                <a:solidFill>
                  <a:srgbClr val="FFFFFF"/>
                </a:solidFill>
                <a:latin typeface="Arial" pitchFamily="34" charset="0"/>
              </a:rPr>
              <a:t>RFP </a:t>
            </a:r>
            <a:r>
              <a:rPr lang="en-US" sz="1600" dirty="0">
                <a:solidFill>
                  <a:srgbClr val="FFFFFF"/>
                </a:solidFill>
                <a:latin typeface="Arial" pitchFamily="34" charset="0"/>
              </a:rPr>
              <a:t>Release: </a:t>
            </a:r>
            <a:r>
              <a:rPr lang="en-US" sz="1600" dirty="0" smtClean="0">
                <a:solidFill>
                  <a:srgbClr val="FFFFFF"/>
                </a:solidFill>
                <a:latin typeface="Arial" pitchFamily="34" charset="0"/>
              </a:rPr>
              <a:t>31 Mar 2016</a:t>
            </a:r>
            <a:endParaRPr lang="en-US" sz="1600" dirty="0">
              <a:solidFill>
                <a:srgbClr val="FFFFFF"/>
              </a:solidFill>
              <a:latin typeface="Arial" pitchFamily="34" charset="0"/>
            </a:endParaRPr>
          </a:p>
          <a:p>
            <a:pPr marL="285750" lvl="2" indent="-285750">
              <a:buFont typeface="Arial" panose="020B0604020202020204" pitchFamily="34" charset="0"/>
              <a:buChar char="•"/>
              <a:tabLst>
                <a:tab pos="115888" algn="l"/>
              </a:tabLst>
            </a:pPr>
            <a:r>
              <a:rPr lang="en-US" sz="1600" dirty="0" smtClean="0">
                <a:solidFill>
                  <a:srgbClr val="FFFFFF"/>
                </a:solidFill>
                <a:latin typeface="Arial" pitchFamily="34" charset="0"/>
              </a:rPr>
              <a:t>Contract Award:  30 Jun 2016</a:t>
            </a:r>
          </a:p>
          <a:p>
            <a:pPr marL="285750" lvl="2" indent="-285750">
              <a:buFont typeface="Arial" panose="020B0604020202020204" pitchFamily="34" charset="0"/>
              <a:buChar char="•"/>
              <a:tabLst>
                <a:tab pos="115888" algn="l"/>
              </a:tabLst>
            </a:pPr>
            <a:r>
              <a:rPr lang="en-US" sz="1600" dirty="0" smtClean="0">
                <a:solidFill>
                  <a:srgbClr val="FFFFFF"/>
                </a:solidFill>
                <a:latin typeface="Arial" pitchFamily="34" charset="0"/>
              </a:rPr>
              <a:t>Period of Performance:  </a:t>
            </a:r>
            <a:r>
              <a:rPr lang="en-US" sz="1600" dirty="0">
                <a:solidFill>
                  <a:srgbClr val="FFFFFF"/>
                </a:solidFill>
                <a:latin typeface="Arial" pitchFamily="34" charset="0"/>
              </a:rPr>
              <a:t>1 Jul </a:t>
            </a:r>
            <a:r>
              <a:rPr lang="en-US" sz="1600" dirty="0" smtClean="0">
                <a:solidFill>
                  <a:srgbClr val="FFFFFF"/>
                </a:solidFill>
                <a:latin typeface="Arial" pitchFamily="34" charset="0"/>
              </a:rPr>
              <a:t>2016 </a:t>
            </a:r>
            <a:r>
              <a:rPr lang="en-US" sz="1600" dirty="0">
                <a:solidFill>
                  <a:srgbClr val="FFFFFF"/>
                </a:solidFill>
                <a:latin typeface="Arial" pitchFamily="34" charset="0"/>
              </a:rPr>
              <a:t>– 30 Jun 2021</a:t>
            </a:r>
          </a:p>
          <a:p>
            <a:pPr marL="285750" lvl="2" indent="-285750">
              <a:buFont typeface="Arial" panose="020B0604020202020204" pitchFamily="34" charset="0"/>
              <a:buChar char="•"/>
              <a:tabLst>
                <a:tab pos="115888" algn="l"/>
              </a:tabLst>
            </a:pPr>
            <a:endParaRPr lang="en-US" sz="1600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4584700" y="1518971"/>
            <a:ext cx="44126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lvl="2" indent="-173038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FFFFFF"/>
                </a:solidFill>
                <a:latin typeface="Arial" pitchFamily="34" charset="0"/>
              </a:rPr>
              <a:t>Sustainment of DGS-X (Distributed Ground System – Experimental), an operationally representative test </a:t>
            </a:r>
            <a:r>
              <a:rPr lang="en-US" sz="1600" dirty="0">
                <a:solidFill>
                  <a:srgbClr val="FFFFFF"/>
                </a:solidFill>
                <a:latin typeface="Arial" pitchFamily="34" charset="0"/>
              </a:rPr>
              <a:t>facility that evaluates software/hardware upgrades and other capabilities in a controlled </a:t>
            </a:r>
            <a:r>
              <a:rPr lang="en-US" sz="1600" dirty="0" smtClean="0">
                <a:solidFill>
                  <a:srgbClr val="FFFFFF"/>
                </a:solidFill>
                <a:latin typeface="Arial" pitchFamily="34" charset="0"/>
              </a:rPr>
              <a:t>environment.</a:t>
            </a:r>
            <a:endParaRPr lang="en-US" sz="1600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4" name="Text Box 885"/>
          <p:cNvSpPr txBox="1">
            <a:spLocks noChangeArrowheads="1"/>
          </p:cNvSpPr>
          <p:nvPr/>
        </p:nvSpPr>
        <p:spPr bwMode="auto">
          <a:xfrm>
            <a:off x="4584700" y="3784428"/>
            <a:ext cx="272029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2000" b="1" u="sng" dirty="0" smtClean="0">
                <a:solidFill>
                  <a:srgbClr val="3399FF"/>
                </a:solidFill>
                <a:latin typeface="Arial" pitchFamily="34" charset="0"/>
              </a:rPr>
              <a:t>Contract Information</a:t>
            </a:r>
            <a:endParaRPr lang="en-US" sz="2000" b="1" u="sng" dirty="0">
              <a:solidFill>
                <a:srgbClr val="3399FF"/>
              </a:solidFill>
              <a:latin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52832" y="4127613"/>
            <a:ext cx="441509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lvl="1" indent="-233363"/>
            <a:r>
              <a:rPr lang="en-US" sz="1600" b="1" dirty="0" smtClean="0">
                <a:solidFill>
                  <a:srgbClr val="FFFFFF"/>
                </a:solidFill>
                <a:latin typeface="Arial" pitchFamily="34" charset="0"/>
              </a:rPr>
              <a:t>Anticipated Contract Strategy:  </a:t>
            </a:r>
          </a:p>
          <a:p>
            <a:pPr marL="457200" lvl="3" indent="-223838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FFFFFF"/>
                </a:solidFill>
                <a:latin typeface="Arial" pitchFamily="34" charset="0"/>
              </a:rPr>
              <a:t>~$22M contract value</a:t>
            </a:r>
          </a:p>
          <a:p>
            <a:pPr marL="457200" lvl="3" indent="-223838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FFFFFF"/>
                </a:solidFill>
                <a:latin typeface="Arial" pitchFamily="34" charset="0"/>
              </a:rPr>
              <a:t>GSA </a:t>
            </a:r>
            <a:r>
              <a:rPr lang="en-US" sz="1600" dirty="0">
                <a:solidFill>
                  <a:srgbClr val="FFFFFF"/>
                </a:solidFill>
                <a:latin typeface="Arial" pitchFamily="34" charset="0"/>
              </a:rPr>
              <a:t>Alliant </a:t>
            </a:r>
            <a:r>
              <a:rPr lang="en-US" sz="1600" dirty="0" smtClean="0">
                <a:solidFill>
                  <a:srgbClr val="FFFFFF"/>
                </a:solidFill>
                <a:latin typeface="Arial" pitchFamily="34" charset="0"/>
              </a:rPr>
              <a:t>contract</a:t>
            </a:r>
          </a:p>
          <a:p>
            <a:pPr marL="457200" lvl="3" indent="-223838">
              <a:buFont typeface="Arial" pitchFamily="34" charset="0"/>
              <a:buChar char="•"/>
            </a:pPr>
            <a:endParaRPr lang="en-US" sz="1400" dirty="0" smtClean="0">
              <a:solidFill>
                <a:srgbClr val="FFFFFF"/>
              </a:solidFill>
              <a:latin typeface="Arial" pitchFamily="34" charset="0"/>
            </a:endParaRPr>
          </a:p>
          <a:p>
            <a:pPr marL="233363" lvl="1" indent="-233363"/>
            <a:r>
              <a:rPr lang="en-US" sz="1600" b="1" dirty="0">
                <a:solidFill>
                  <a:srgbClr val="FFFFFF"/>
                </a:solidFill>
                <a:latin typeface="Arial" pitchFamily="34" charset="0"/>
              </a:rPr>
              <a:t>Anticipated Contract Type:  </a:t>
            </a:r>
          </a:p>
          <a:p>
            <a:pPr marL="457200" lvl="3" indent="-223838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FFFFFF"/>
                </a:solidFill>
                <a:latin typeface="Arial" pitchFamily="34" charset="0"/>
              </a:rPr>
              <a:t>FFP/CR/LH</a:t>
            </a:r>
          </a:p>
          <a:p>
            <a:pPr marL="457200" lvl="3" indent="-223838">
              <a:buFont typeface="Arial" pitchFamily="34" charset="0"/>
              <a:buChar char="•"/>
            </a:pPr>
            <a:endParaRPr lang="en-US" sz="1400" dirty="0" smtClean="0">
              <a:solidFill>
                <a:srgbClr val="FFFFFF"/>
              </a:solidFill>
              <a:latin typeface="Arial" pitchFamily="34" charset="0"/>
            </a:endParaRPr>
          </a:p>
          <a:p>
            <a:pPr marL="233363" lvl="1" indent="-233363"/>
            <a:r>
              <a:rPr lang="en-US" sz="1600" b="1" dirty="0" smtClean="0">
                <a:solidFill>
                  <a:srgbClr val="FFFFFF"/>
                </a:solidFill>
                <a:latin typeface="Arial" pitchFamily="34" charset="0"/>
              </a:rPr>
              <a:t>POC:</a:t>
            </a:r>
            <a:r>
              <a:rPr lang="en-US" sz="1600" dirty="0" smtClean="0">
                <a:solidFill>
                  <a:srgbClr val="FFFFFF"/>
                </a:solidFill>
                <a:latin typeface="Arial" pitchFamily="34" charset="0"/>
              </a:rPr>
              <a:t>  Maj Melanie Shepperd, 757-225-0026</a:t>
            </a:r>
            <a:endParaRPr lang="en-US" sz="1600" dirty="0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15" name="Picture 6" descr="http://integrator.hanscom.af.mil/2010/August/08262010/EC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03" y="1182573"/>
            <a:ext cx="3603447" cy="2575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84365" y="6370638"/>
            <a:ext cx="1905000" cy="457200"/>
          </a:xfrm>
        </p:spPr>
        <p:txBody>
          <a:bodyPr/>
          <a:lstStyle/>
          <a:p>
            <a:endParaRPr lang="en-US" sz="1000" dirty="0" smtClean="0">
              <a:solidFill>
                <a:srgbClr val="FFFFFF"/>
              </a:solidFill>
              <a:cs typeface="Arial" panose="020B0604020202020204" pitchFamily="34" charset="0"/>
            </a:endParaRPr>
          </a:p>
          <a:p>
            <a:fld id="{64584DB0-591D-454A-80FC-6DB4E1943FFB}" type="slidenum">
              <a:rPr lang="en-US" sz="1000" smtClean="0">
                <a:solidFill>
                  <a:srgbClr val="FFFFFF"/>
                </a:solidFill>
                <a:cs typeface="Arial" panose="020B0604020202020204" pitchFamily="34" charset="0"/>
              </a:rPr>
              <a:pPr/>
              <a:t>10</a:t>
            </a:fld>
            <a:endParaRPr lang="en-US" sz="1000" dirty="0" smtClean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10817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39" name="Rectangle 1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3600" dirty="0" smtClean="0"/>
              <a:t>BM Potential Opportunity</a:t>
            </a:r>
            <a:br>
              <a:rPr lang="en-US" sz="3600" dirty="0" smtClean="0"/>
            </a:br>
            <a:r>
              <a:rPr lang="en-US" sz="2400" i="1" dirty="0" smtClean="0">
                <a:solidFill>
                  <a:srgbClr val="FF0000"/>
                </a:solidFill>
              </a:rPr>
              <a:t>C2ISR Enterprise Contracted Logistics Support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05841" name="Line 17"/>
          <p:cNvSpPr>
            <a:spLocks noChangeShapeType="1"/>
          </p:cNvSpPr>
          <p:nvPr/>
        </p:nvSpPr>
        <p:spPr bwMode="auto">
          <a:xfrm flipV="1">
            <a:off x="-7937" y="3724215"/>
            <a:ext cx="9144000" cy="127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6708" name="Text Box 884"/>
          <p:cNvSpPr txBox="1">
            <a:spLocks noChangeArrowheads="1"/>
          </p:cNvSpPr>
          <p:nvPr/>
        </p:nvSpPr>
        <p:spPr bwMode="auto">
          <a:xfrm>
            <a:off x="4584700" y="1118219"/>
            <a:ext cx="3617978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2000" b="1" u="sng" dirty="0" smtClean="0">
                <a:solidFill>
                  <a:srgbClr val="00FF00"/>
                </a:solidFill>
                <a:latin typeface="Arial" pitchFamily="34" charset="0"/>
              </a:rPr>
              <a:t>Small Business Opportunity</a:t>
            </a:r>
            <a:endParaRPr lang="en-US" sz="2000" b="1" u="sng" dirty="0">
              <a:solidFill>
                <a:srgbClr val="00FF00"/>
              </a:solidFill>
              <a:latin typeface="Arial" pitchFamily="34" charset="0"/>
            </a:endParaRPr>
          </a:p>
        </p:txBody>
      </p:sp>
      <p:sp>
        <p:nvSpPr>
          <p:cNvPr id="206709" name="Text Box 885"/>
          <p:cNvSpPr txBox="1">
            <a:spLocks noChangeArrowheads="1"/>
          </p:cNvSpPr>
          <p:nvPr/>
        </p:nvSpPr>
        <p:spPr bwMode="auto">
          <a:xfrm>
            <a:off x="232902" y="3795922"/>
            <a:ext cx="132728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2000" b="1" u="sng" dirty="0" smtClean="0">
                <a:solidFill>
                  <a:srgbClr val="3399FF"/>
                </a:solidFill>
                <a:latin typeface="Arial" pitchFamily="34" charset="0"/>
              </a:rPr>
              <a:t>Schedule</a:t>
            </a:r>
            <a:endParaRPr lang="en-US" sz="2000" b="1" u="sng" dirty="0">
              <a:solidFill>
                <a:srgbClr val="3399FF"/>
              </a:solidFill>
              <a:latin typeface="Arial" pitchFamily="34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232901" y="4107293"/>
            <a:ext cx="42701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2" indent="-285750">
              <a:buFont typeface="Arial" panose="020B0604020202020204" pitchFamily="34" charset="0"/>
              <a:buChar char="•"/>
              <a:tabLst>
                <a:tab pos="115888" algn="l"/>
              </a:tabLst>
            </a:pPr>
            <a:r>
              <a:rPr lang="en-US" sz="1600" dirty="0" smtClean="0">
                <a:solidFill>
                  <a:srgbClr val="FFFFFF"/>
                </a:solidFill>
                <a:latin typeface="Arial" pitchFamily="34" charset="0"/>
              </a:rPr>
              <a:t>Sources Sought: Dec 2015</a:t>
            </a:r>
          </a:p>
          <a:p>
            <a:pPr marL="285750" lvl="2" indent="-285750">
              <a:buFont typeface="Arial" panose="020B0604020202020204" pitchFamily="34" charset="0"/>
              <a:buChar char="•"/>
              <a:tabLst>
                <a:tab pos="115888" algn="l"/>
              </a:tabLst>
            </a:pPr>
            <a:r>
              <a:rPr lang="en-US" sz="1600" dirty="0" smtClean="0">
                <a:solidFill>
                  <a:srgbClr val="FFFFFF"/>
                </a:solidFill>
                <a:latin typeface="Arial" pitchFamily="34" charset="0"/>
              </a:rPr>
              <a:t>RFP </a:t>
            </a:r>
            <a:r>
              <a:rPr lang="en-US" sz="1600" dirty="0">
                <a:solidFill>
                  <a:srgbClr val="FFFFFF"/>
                </a:solidFill>
                <a:latin typeface="Arial" pitchFamily="34" charset="0"/>
              </a:rPr>
              <a:t>Release: </a:t>
            </a:r>
            <a:r>
              <a:rPr lang="en-US" sz="1600" dirty="0" smtClean="0">
                <a:solidFill>
                  <a:srgbClr val="FFFFFF"/>
                </a:solidFill>
                <a:latin typeface="Arial" pitchFamily="34" charset="0"/>
              </a:rPr>
              <a:t>Dec 2016</a:t>
            </a:r>
            <a:endParaRPr lang="en-US" sz="1600" dirty="0">
              <a:solidFill>
                <a:srgbClr val="FFFFFF"/>
              </a:solidFill>
              <a:latin typeface="Arial" pitchFamily="34" charset="0"/>
            </a:endParaRPr>
          </a:p>
          <a:p>
            <a:pPr marL="285750" lvl="2" indent="-285750">
              <a:buFont typeface="Arial" panose="020B0604020202020204" pitchFamily="34" charset="0"/>
              <a:buChar char="•"/>
              <a:tabLst>
                <a:tab pos="115888" algn="l"/>
              </a:tabLst>
            </a:pPr>
            <a:r>
              <a:rPr lang="en-US" sz="1600" dirty="0" smtClean="0">
                <a:solidFill>
                  <a:srgbClr val="FFFFFF"/>
                </a:solidFill>
                <a:latin typeface="Arial" pitchFamily="34" charset="0"/>
              </a:rPr>
              <a:t>Contract Award:  April 2017</a:t>
            </a:r>
          </a:p>
          <a:p>
            <a:pPr marL="285750" lvl="2" indent="-285750">
              <a:buFont typeface="Arial" panose="020B0604020202020204" pitchFamily="34" charset="0"/>
              <a:buChar char="•"/>
              <a:tabLst>
                <a:tab pos="115888" algn="l"/>
              </a:tabLst>
            </a:pPr>
            <a:r>
              <a:rPr lang="en-US" sz="1600" dirty="0" smtClean="0">
                <a:solidFill>
                  <a:srgbClr val="FFFFFF"/>
                </a:solidFill>
                <a:latin typeface="Arial" pitchFamily="34" charset="0"/>
              </a:rPr>
              <a:t>Period of Performance: May 2017 – April 2022 (1 </a:t>
            </a:r>
            <a:r>
              <a:rPr lang="en-US" sz="1600" dirty="0" err="1" smtClean="0">
                <a:solidFill>
                  <a:srgbClr val="FFFFFF"/>
                </a:solidFill>
                <a:latin typeface="Arial" pitchFamily="34" charset="0"/>
              </a:rPr>
              <a:t>yr</a:t>
            </a:r>
            <a:r>
              <a:rPr lang="en-US" sz="1600" dirty="0" smtClean="0">
                <a:solidFill>
                  <a:srgbClr val="FFFFFF"/>
                </a:solidFill>
                <a:latin typeface="Arial" pitchFamily="34" charset="0"/>
              </a:rPr>
              <a:t> Basic; 4 – 1 </a:t>
            </a:r>
            <a:r>
              <a:rPr lang="en-US" sz="1600" dirty="0" err="1" smtClean="0">
                <a:solidFill>
                  <a:srgbClr val="FFFFFF"/>
                </a:solidFill>
                <a:latin typeface="Arial" pitchFamily="34" charset="0"/>
              </a:rPr>
              <a:t>yr</a:t>
            </a:r>
            <a:r>
              <a:rPr lang="en-US" sz="1600" dirty="0" smtClean="0">
                <a:solidFill>
                  <a:srgbClr val="FFFFFF"/>
                </a:solidFill>
                <a:latin typeface="Arial" pitchFamily="34" charset="0"/>
              </a:rPr>
              <a:t> Options)</a:t>
            </a:r>
            <a:endParaRPr lang="en-US" sz="1600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4" name="Text Box 885"/>
          <p:cNvSpPr txBox="1">
            <a:spLocks noChangeArrowheads="1"/>
          </p:cNvSpPr>
          <p:nvPr/>
        </p:nvSpPr>
        <p:spPr bwMode="auto">
          <a:xfrm>
            <a:off x="4584700" y="3784428"/>
            <a:ext cx="272029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2000" b="1" u="sng" dirty="0" smtClean="0">
                <a:solidFill>
                  <a:srgbClr val="3399FF"/>
                </a:solidFill>
                <a:latin typeface="Arial" pitchFamily="34" charset="0"/>
              </a:rPr>
              <a:t>Contract Information</a:t>
            </a:r>
            <a:endParaRPr lang="en-US" sz="2000" b="1" u="sng" dirty="0">
              <a:solidFill>
                <a:srgbClr val="3399FF"/>
              </a:solidFill>
              <a:latin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52832" y="4127613"/>
            <a:ext cx="44150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lvl="1" indent="-233363"/>
            <a:r>
              <a:rPr lang="en-US" sz="1600" b="1" dirty="0" smtClean="0">
                <a:solidFill>
                  <a:srgbClr val="FFFFFF"/>
                </a:solidFill>
                <a:latin typeface="Arial" pitchFamily="34" charset="0"/>
              </a:rPr>
              <a:t>Anticipated Contract Strategy:  </a:t>
            </a:r>
          </a:p>
          <a:p>
            <a:pPr marL="457200" lvl="3" indent="-223838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FFFFFF"/>
                </a:solidFill>
                <a:latin typeface="Arial" pitchFamily="34" charset="0"/>
              </a:rPr>
              <a:t>~$2.0M contract value</a:t>
            </a:r>
          </a:p>
          <a:p>
            <a:pPr marL="457200" lvl="3" indent="-223838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FFFFFF"/>
                </a:solidFill>
                <a:latin typeface="Arial" pitchFamily="34" charset="0"/>
              </a:rPr>
              <a:t>Small Business Set Aside</a:t>
            </a:r>
          </a:p>
          <a:p>
            <a:pPr marL="457200" lvl="3" indent="-223838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FFFFFF"/>
                </a:solidFill>
                <a:latin typeface="Arial" pitchFamily="34" charset="0"/>
              </a:rPr>
              <a:t>Competitive</a:t>
            </a:r>
          </a:p>
          <a:p>
            <a:pPr marL="233362" lvl="3"/>
            <a:endParaRPr lang="en-US" sz="1400" dirty="0" smtClean="0">
              <a:solidFill>
                <a:srgbClr val="FFFFFF"/>
              </a:solidFill>
              <a:latin typeface="Arial" pitchFamily="34" charset="0"/>
            </a:endParaRPr>
          </a:p>
          <a:p>
            <a:pPr marL="233363" lvl="1" indent="-233363"/>
            <a:r>
              <a:rPr lang="en-US" sz="1600" b="1" dirty="0">
                <a:solidFill>
                  <a:srgbClr val="FFFFFF"/>
                </a:solidFill>
                <a:latin typeface="Arial" pitchFamily="34" charset="0"/>
              </a:rPr>
              <a:t>Anticipated Contract Type:  </a:t>
            </a:r>
          </a:p>
          <a:p>
            <a:pPr marL="457200" lvl="3" indent="-223838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FFFFFF"/>
                </a:solidFill>
                <a:latin typeface="Arial" pitchFamily="34" charset="0"/>
              </a:rPr>
              <a:t>FFP – PPTO</a:t>
            </a:r>
          </a:p>
          <a:p>
            <a:pPr marL="233362" lvl="3"/>
            <a:endParaRPr lang="en-US" sz="1400" dirty="0" smtClean="0">
              <a:solidFill>
                <a:srgbClr val="FFFFFF"/>
              </a:solidFill>
              <a:latin typeface="Arial" pitchFamily="34" charset="0"/>
            </a:endParaRPr>
          </a:p>
          <a:p>
            <a:pPr marL="233363" lvl="1" indent="-233363"/>
            <a:r>
              <a:rPr lang="en-US" sz="1600" b="1" dirty="0" smtClean="0">
                <a:solidFill>
                  <a:srgbClr val="FFFFFF"/>
                </a:solidFill>
                <a:latin typeface="Arial" pitchFamily="34" charset="0"/>
              </a:rPr>
              <a:t>POC:</a:t>
            </a:r>
            <a:r>
              <a:rPr lang="en-US" sz="1600" dirty="0" smtClean="0">
                <a:solidFill>
                  <a:srgbClr val="FFFFFF"/>
                </a:solidFill>
                <a:latin typeface="Arial" pitchFamily="34" charset="0"/>
              </a:rPr>
              <a:t>  Mr. Joseph Eckersley, (478) 222-0945</a:t>
            </a:r>
            <a:endParaRPr lang="en-US" sz="1600" dirty="0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457" y="1190493"/>
            <a:ext cx="2073005" cy="2377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52833" y="1587260"/>
            <a:ext cx="4415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FF"/>
                </a:solidFill>
                <a:latin typeface="Arial" pitchFamily="34" charset="0"/>
              </a:rPr>
              <a:t>Procure logistics support services for the C2ISR enterprise with performance requirements in all 12 Integrated Product Support categories</a:t>
            </a:r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4579314" y="1129625"/>
            <a:ext cx="5385" cy="527117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84365" y="6370638"/>
            <a:ext cx="1905000" cy="457200"/>
          </a:xfrm>
        </p:spPr>
        <p:txBody>
          <a:bodyPr/>
          <a:lstStyle/>
          <a:p>
            <a:endParaRPr lang="en-US" sz="1000" dirty="0" smtClean="0">
              <a:solidFill>
                <a:srgbClr val="FFFFFF"/>
              </a:solidFill>
              <a:cs typeface="Arial" panose="020B0604020202020204" pitchFamily="34" charset="0"/>
            </a:endParaRPr>
          </a:p>
          <a:p>
            <a:fld id="{64584DB0-591D-454A-80FC-6DB4E1943FFB}" type="slidenum">
              <a:rPr lang="en-US" sz="1000" smtClean="0">
                <a:solidFill>
                  <a:srgbClr val="FFFFFF"/>
                </a:solidFill>
                <a:cs typeface="Arial" panose="020B0604020202020204" pitchFamily="34" charset="0"/>
              </a:rPr>
              <a:pPr/>
              <a:t>11</a:t>
            </a:fld>
            <a:endParaRPr lang="en-US" sz="1000" dirty="0" smtClean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86236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08" name="Text Box 884"/>
          <p:cNvSpPr txBox="1">
            <a:spLocks noChangeArrowheads="1"/>
          </p:cNvSpPr>
          <p:nvPr/>
        </p:nvSpPr>
        <p:spPr bwMode="auto">
          <a:xfrm>
            <a:off x="4584700" y="1118219"/>
            <a:ext cx="2864567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2000" b="1" u="sng" dirty="0">
                <a:solidFill>
                  <a:srgbClr val="3399FF"/>
                </a:solidFill>
                <a:latin typeface="Arial" pitchFamily="34" charset="0"/>
              </a:rPr>
              <a:t>Business Opportunity</a:t>
            </a:r>
          </a:p>
        </p:txBody>
      </p:sp>
      <p:sp>
        <p:nvSpPr>
          <p:cNvPr id="206709" name="Text Box 885"/>
          <p:cNvSpPr txBox="1">
            <a:spLocks noChangeArrowheads="1"/>
          </p:cNvSpPr>
          <p:nvPr/>
        </p:nvSpPr>
        <p:spPr bwMode="auto">
          <a:xfrm>
            <a:off x="232902" y="3795922"/>
            <a:ext cx="280801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r>
              <a:rPr lang="en-US" sz="2000" b="1" u="sng" dirty="0" smtClean="0">
                <a:solidFill>
                  <a:srgbClr val="3399FF"/>
                </a:solidFill>
                <a:latin typeface="Arial" pitchFamily="34" charset="0"/>
              </a:rPr>
              <a:t>Schedule</a:t>
            </a:r>
            <a:endParaRPr lang="en-US" sz="2000" b="1" u="sng" dirty="0">
              <a:solidFill>
                <a:srgbClr val="3399FF"/>
              </a:solidFill>
              <a:latin typeface="Arial" pitchFamily="34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232901" y="4133420"/>
            <a:ext cx="427010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4488" lvl="2" indent="-23177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</a:rPr>
              <a:t>RFP Release: </a:t>
            </a:r>
            <a:r>
              <a:rPr lang="en-US" sz="1600" dirty="0" smtClean="0">
                <a:solidFill>
                  <a:srgbClr val="FFFFFF"/>
                </a:solidFill>
                <a:latin typeface="Arial" pitchFamily="34" charset="0"/>
              </a:rPr>
              <a:t> May 16</a:t>
            </a:r>
            <a:endParaRPr lang="en-US" sz="1600" dirty="0">
              <a:solidFill>
                <a:srgbClr val="FFFFFF"/>
              </a:solidFill>
              <a:latin typeface="Arial" pitchFamily="34" charset="0"/>
            </a:endParaRPr>
          </a:p>
          <a:p>
            <a:pPr marL="344488" lvl="2" indent="-23177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</a:rPr>
              <a:t>Contract Award: </a:t>
            </a:r>
            <a:r>
              <a:rPr lang="en-US" sz="1600" dirty="0" smtClean="0">
                <a:solidFill>
                  <a:srgbClr val="FFFFFF"/>
                </a:solidFill>
                <a:latin typeface="Arial" pitchFamily="34" charset="0"/>
              </a:rPr>
              <a:t>Jan 17</a:t>
            </a:r>
            <a:endParaRPr lang="en-US" sz="1600" dirty="0">
              <a:solidFill>
                <a:srgbClr val="FFFFFF"/>
              </a:solidFill>
              <a:latin typeface="Arial" pitchFamily="34" charset="0"/>
            </a:endParaRPr>
          </a:p>
          <a:p>
            <a:pPr marL="344488" lvl="2" indent="-23177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</a:rPr>
              <a:t>Base Period of Performance:  10 years</a:t>
            </a:r>
          </a:p>
          <a:p>
            <a:pPr marL="344488" lvl="2" indent="-23177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</a:rPr>
              <a:t>MP Knowledge SIL:  Available Now! </a:t>
            </a:r>
          </a:p>
        </p:txBody>
      </p:sp>
      <p:sp>
        <p:nvSpPr>
          <p:cNvPr id="95" name="Rectangle 94"/>
          <p:cNvSpPr/>
          <p:nvPr/>
        </p:nvSpPr>
        <p:spPr>
          <a:xfrm>
            <a:off x="4564063" y="1518971"/>
            <a:ext cx="45513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4488" lvl="3" indent="-231775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FFFFFF"/>
                </a:solidFill>
                <a:latin typeface="Arial" pitchFamily="34" charset="0"/>
              </a:rPr>
              <a:t>Systems Enterprise Integration Contract (SEIC)</a:t>
            </a:r>
          </a:p>
          <a:p>
            <a:pPr marL="801688" lvl="4" indent="-231775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FFFFFF"/>
                </a:solidFill>
                <a:latin typeface="Arial" pitchFamily="34" charset="0"/>
              </a:rPr>
              <a:t>Continue </a:t>
            </a:r>
            <a:r>
              <a:rPr lang="en-US" sz="1600" dirty="0">
                <a:solidFill>
                  <a:srgbClr val="FFFFFF"/>
                </a:solidFill>
                <a:latin typeface="Arial" pitchFamily="34" charset="0"/>
              </a:rPr>
              <a:t>the mission planning environment with the latest software testing and integration advancements.</a:t>
            </a:r>
          </a:p>
          <a:p>
            <a:pPr marL="801688" lvl="4" indent="-231775">
              <a:buFont typeface="Arial" pitchFamily="34" charset="0"/>
              <a:buChar char="•"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</a:rPr>
              <a:t>Support Mission Planning developers</a:t>
            </a:r>
          </a:p>
        </p:txBody>
      </p:sp>
      <p:sp>
        <p:nvSpPr>
          <p:cNvPr id="14" name="Text Box 885"/>
          <p:cNvSpPr txBox="1">
            <a:spLocks noChangeArrowheads="1"/>
          </p:cNvSpPr>
          <p:nvPr/>
        </p:nvSpPr>
        <p:spPr bwMode="auto">
          <a:xfrm>
            <a:off x="4550196" y="3784428"/>
            <a:ext cx="272029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2000" b="1" u="sng" dirty="0">
                <a:solidFill>
                  <a:srgbClr val="3399FF"/>
                </a:solidFill>
                <a:latin typeface="Arial" pitchFamily="34" charset="0"/>
              </a:rPr>
              <a:t>Contract Information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652832" y="4127613"/>
            <a:ext cx="4415096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lvl="1" indent="-233363"/>
            <a:r>
              <a:rPr lang="en-US" sz="1600" b="1" dirty="0">
                <a:solidFill>
                  <a:srgbClr val="FFFFFF"/>
                </a:solidFill>
                <a:latin typeface="Arial" pitchFamily="34" charset="0"/>
              </a:rPr>
              <a:t>Anticipated Contract Strategy:  </a:t>
            </a:r>
          </a:p>
          <a:p>
            <a:pPr marL="344488" lvl="3" indent="-231775">
              <a:buFont typeface="Arial" pitchFamily="34" charset="0"/>
              <a:buChar char="•"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</a:rPr>
              <a:t>Full and Open</a:t>
            </a:r>
          </a:p>
          <a:p>
            <a:pPr marL="344488" lvl="3" indent="-231775">
              <a:buFont typeface="Arial" pitchFamily="34" charset="0"/>
              <a:buChar char="•"/>
            </a:pPr>
            <a:endParaRPr lang="en-US" sz="1400" dirty="0">
              <a:solidFill>
                <a:srgbClr val="FFFFFF"/>
              </a:solidFill>
              <a:latin typeface="Arial" pitchFamily="34" charset="0"/>
            </a:endParaRPr>
          </a:p>
          <a:p>
            <a:pPr marL="233363" lvl="1" indent="-233363"/>
            <a:r>
              <a:rPr lang="en-US" sz="1600" b="1" dirty="0">
                <a:solidFill>
                  <a:srgbClr val="FFFFFF"/>
                </a:solidFill>
                <a:latin typeface="Arial" pitchFamily="34" charset="0"/>
              </a:rPr>
              <a:t>Anticipated Contract Type:  </a:t>
            </a:r>
          </a:p>
          <a:p>
            <a:pPr marL="344488" lvl="3" indent="-231775">
              <a:buFont typeface="Arial" pitchFamily="34" charset="0"/>
              <a:buChar char="•"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</a:rPr>
              <a:t> Multiple/Hybrid with Incentives for RDT&amp;E </a:t>
            </a:r>
          </a:p>
          <a:p>
            <a:pPr marL="801688" lvl="4" indent="-231775">
              <a:buFont typeface="Arial" pitchFamily="34" charset="0"/>
              <a:buChar char="•"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</a:rPr>
              <a:t>(CPFF w/ incentives, Cost)</a:t>
            </a:r>
          </a:p>
          <a:p>
            <a:pPr marL="231775" lvl="3" indent="-231775"/>
            <a:endParaRPr lang="en-US" sz="1600" b="1" dirty="0" smtClean="0">
              <a:solidFill>
                <a:srgbClr val="FFFFFF"/>
              </a:solidFill>
              <a:latin typeface="Arial" pitchFamily="34" charset="0"/>
            </a:endParaRPr>
          </a:p>
          <a:p>
            <a:pPr marL="231775" lvl="3" indent="-231775"/>
            <a:r>
              <a:rPr lang="en-US" sz="1600" b="1" dirty="0" smtClean="0">
                <a:solidFill>
                  <a:srgbClr val="FFFFFF"/>
                </a:solidFill>
                <a:latin typeface="Arial" pitchFamily="34" charset="0"/>
              </a:rPr>
              <a:t>POC: </a:t>
            </a:r>
            <a:r>
              <a:rPr lang="en-US" sz="1600" dirty="0" smtClean="0">
                <a:solidFill>
                  <a:srgbClr val="FFFFFF"/>
                </a:solidFill>
                <a:latin typeface="Arial" pitchFamily="34" charset="0"/>
              </a:rPr>
              <a:t>Capt Devon </a:t>
            </a:r>
            <a:r>
              <a:rPr lang="en-US" sz="1600" dirty="0" err="1" smtClean="0">
                <a:solidFill>
                  <a:srgbClr val="FFFFFF"/>
                </a:solidFill>
                <a:latin typeface="Arial" pitchFamily="34" charset="0"/>
              </a:rPr>
              <a:t>Messecar</a:t>
            </a:r>
            <a:r>
              <a:rPr lang="en-US" sz="1600" dirty="0" smtClean="0">
                <a:solidFill>
                  <a:srgbClr val="FFFFFF"/>
                </a:solidFill>
                <a:latin typeface="Arial" pitchFamily="34" charset="0"/>
              </a:rPr>
              <a:t>, (781) 225-9111</a:t>
            </a:r>
            <a:endParaRPr lang="en-US" sz="1600" dirty="0">
              <a:solidFill>
                <a:srgbClr val="FFFFFF"/>
              </a:solidFill>
              <a:latin typeface="Arial" pitchFamily="34" charset="0"/>
            </a:endParaRPr>
          </a:p>
          <a:p>
            <a:pPr marL="233363" lvl="1" indent="-233363"/>
            <a:r>
              <a:rPr lang="en-US" sz="1600" dirty="0">
                <a:solidFill>
                  <a:srgbClr val="FFFFFF"/>
                </a:solidFill>
                <a:latin typeface="Arial" pitchFamily="34" charset="0"/>
              </a:rPr>
              <a:t> 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19200"/>
            <a:ext cx="3900978" cy="2485542"/>
          </a:xfrm>
          <a:prstGeom prst="rect">
            <a:avLst/>
          </a:prstGeom>
        </p:spPr>
      </p:pic>
      <p:sp>
        <p:nvSpPr>
          <p:cNvPr id="205841" name="Line 17"/>
          <p:cNvSpPr>
            <a:spLocks noChangeShapeType="1"/>
          </p:cNvSpPr>
          <p:nvPr/>
        </p:nvSpPr>
        <p:spPr bwMode="auto">
          <a:xfrm flipV="1">
            <a:off x="-7937" y="3794909"/>
            <a:ext cx="9144000" cy="127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 flipH="1">
            <a:off x="4571999" y="1129625"/>
            <a:ext cx="7314" cy="527553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9" name="Rectangle 15"/>
          <p:cNvSpPr txBox="1"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600" kern="0" dirty="0" smtClean="0">
                <a:solidFill>
                  <a:srgbClr val="FFFFFF"/>
                </a:solidFill>
              </a:rPr>
              <a:t>BM Potential Opportunity</a:t>
            </a:r>
            <a:br>
              <a:rPr lang="en-US" sz="3600" kern="0" dirty="0" smtClean="0">
                <a:solidFill>
                  <a:srgbClr val="FFFFFF"/>
                </a:solidFill>
              </a:rPr>
            </a:br>
            <a:r>
              <a:rPr lang="en-US" sz="2400" i="1" kern="0" dirty="0" smtClean="0">
                <a:solidFill>
                  <a:srgbClr val="FF0000"/>
                </a:solidFill>
              </a:rPr>
              <a:t>Airspace Mission Planning</a:t>
            </a:r>
            <a:endParaRPr lang="en-US" sz="2800" kern="0" dirty="0">
              <a:solidFill>
                <a:srgbClr val="FF0000"/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84365" y="6370638"/>
            <a:ext cx="1905000" cy="457200"/>
          </a:xfrm>
        </p:spPr>
        <p:txBody>
          <a:bodyPr/>
          <a:lstStyle/>
          <a:p>
            <a:endParaRPr lang="en-US" sz="1000" dirty="0" smtClean="0">
              <a:solidFill>
                <a:srgbClr val="FFFFFF"/>
              </a:solidFill>
              <a:cs typeface="Arial" panose="020B0604020202020204" pitchFamily="34" charset="0"/>
            </a:endParaRPr>
          </a:p>
          <a:p>
            <a:fld id="{64584DB0-591D-454A-80FC-6DB4E1943FFB}" type="slidenum">
              <a:rPr lang="en-US" sz="1000" smtClean="0">
                <a:solidFill>
                  <a:srgbClr val="FFFFFF"/>
                </a:solidFill>
                <a:cs typeface="Arial" panose="020B0604020202020204" pitchFamily="34" charset="0"/>
              </a:rPr>
              <a:pPr/>
              <a:t>12</a:t>
            </a:fld>
            <a:endParaRPr lang="en-US" sz="1000" dirty="0" smtClean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37958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39" name="Rectangle 1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3600" dirty="0" smtClean="0"/>
              <a:t>BM Potential Opportunity</a:t>
            </a:r>
            <a:br>
              <a:rPr lang="en-US" sz="3600" dirty="0" smtClean="0"/>
            </a:br>
            <a:r>
              <a:rPr lang="en-US" sz="2400" i="1" dirty="0" smtClean="0">
                <a:solidFill>
                  <a:srgbClr val="FF0000"/>
                </a:solidFill>
              </a:rPr>
              <a:t>Shared Early Warning System (SEWS)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05840" name="Line 16"/>
          <p:cNvSpPr>
            <a:spLocks noChangeShapeType="1"/>
          </p:cNvSpPr>
          <p:nvPr/>
        </p:nvSpPr>
        <p:spPr bwMode="auto">
          <a:xfrm flipH="1">
            <a:off x="4564060" y="1118218"/>
            <a:ext cx="0" cy="530352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5841" name="Line 17"/>
          <p:cNvSpPr>
            <a:spLocks noChangeShapeType="1"/>
          </p:cNvSpPr>
          <p:nvPr/>
        </p:nvSpPr>
        <p:spPr bwMode="auto">
          <a:xfrm flipV="1">
            <a:off x="-7937" y="3873468"/>
            <a:ext cx="9144000" cy="127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6708" name="Text Box 884"/>
          <p:cNvSpPr txBox="1">
            <a:spLocks noChangeArrowheads="1"/>
          </p:cNvSpPr>
          <p:nvPr/>
        </p:nvSpPr>
        <p:spPr bwMode="auto">
          <a:xfrm>
            <a:off x="4584700" y="1118219"/>
            <a:ext cx="3617978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2000" b="1" u="sng" dirty="0" smtClean="0">
                <a:solidFill>
                  <a:srgbClr val="00FF00"/>
                </a:solidFill>
                <a:latin typeface="Arial" pitchFamily="34" charset="0"/>
              </a:rPr>
              <a:t>Small Business Opportunity</a:t>
            </a:r>
            <a:endParaRPr lang="en-US" sz="2000" b="1" u="sng" dirty="0">
              <a:solidFill>
                <a:srgbClr val="00FF00"/>
              </a:solidFill>
              <a:latin typeface="Arial" pitchFamily="34" charset="0"/>
            </a:endParaRPr>
          </a:p>
        </p:txBody>
      </p:sp>
      <p:sp>
        <p:nvSpPr>
          <p:cNvPr id="206709" name="Text Box 885"/>
          <p:cNvSpPr txBox="1">
            <a:spLocks noChangeArrowheads="1"/>
          </p:cNvSpPr>
          <p:nvPr/>
        </p:nvSpPr>
        <p:spPr bwMode="auto">
          <a:xfrm>
            <a:off x="232902" y="3959816"/>
            <a:ext cx="132728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2000" b="1" u="sng" dirty="0" smtClean="0">
                <a:solidFill>
                  <a:srgbClr val="3399FF"/>
                </a:solidFill>
                <a:latin typeface="Arial" pitchFamily="34" charset="0"/>
              </a:rPr>
              <a:t>Schedule</a:t>
            </a:r>
            <a:endParaRPr lang="en-US" sz="2000" b="1" u="sng" dirty="0">
              <a:solidFill>
                <a:srgbClr val="3399FF"/>
              </a:solidFill>
              <a:latin typeface="Arial" pitchFamily="34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232901" y="4271187"/>
            <a:ext cx="42701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2" indent="-285750">
              <a:buFont typeface="Arial" panose="020B0604020202020204" pitchFamily="34" charset="0"/>
              <a:buChar char="•"/>
              <a:tabLst>
                <a:tab pos="115888" algn="l"/>
              </a:tabLst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</a:rPr>
              <a:t>Industry Day: </a:t>
            </a:r>
            <a:r>
              <a:rPr lang="en-US" sz="1600" dirty="0" smtClean="0">
                <a:solidFill>
                  <a:srgbClr val="FFFFFF"/>
                </a:solidFill>
                <a:latin typeface="Arial" pitchFamily="34" charset="0"/>
              </a:rPr>
              <a:t>Oct 15; 17 Feb 16</a:t>
            </a:r>
            <a:endParaRPr lang="en-US" sz="1600" dirty="0">
              <a:solidFill>
                <a:srgbClr val="FFFFFF"/>
              </a:solidFill>
              <a:latin typeface="Arial" pitchFamily="34" charset="0"/>
            </a:endParaRPr>
          </a:p>
          <a:p>
            <a:pPr marL="285750" lvl="2" indent="-285750">
              <a:buFont typeface="Arial" panose="020B0604020202020204" pitchFamily="34" charset="0"/>
              <a:buChar char="•"/>
              <a:tabLst>
                <a:tab pos="115888" algn="l"/>
              </a:tabLst>
            </a:pPr>
            <a:r>
              <a:rPr lang="en-US" sz="1600" dirty="0" smtClean="0">
                <a:solidFill>
                  <a:srgbClr val="FFFFFF"/>
                </a:solidFill>
                <a:latin typeface="Arial" pitchFamily="34" charset="0"/>
              </a:rPr>
              <a:t>Draft RFP Release:  Feb 16</a:t>
            </a:r>
          </a:p>
          <a:p>
            <a:pPr marL="285750" lvl="2" indent="-285750">
              <a:buFont typeface="Arial" panose="020B0604020202020204" pitchFamily="34" charset="0"/>
              <a:buChar char="•"/>
              <a:tabLst>
                <a:tab pos="115888" algn="l"/>
              </a:tabLst>
            </a:pPr>
            <a:r>
              <a:rPr lang="en-US" sz="1600" dirty="0" smtClean="0">
                <a:solidFill>
                  <a:srgbClr val="FFFFFF"/>
                </a:solidFill>
                <a:latin typeface="Arial" pitchFamily="34" charset="0"/>
              </a:rPr>
              <a:t>RFP </a:t>
            </a:r>
            <a:r>
              <a:rPr lang="en-US" sz="1600" dirty="0">
                <a:solidFill>
                  <a:srgbClr val="FFFFFF"/>
                </a:solidFill>
                <a:latin typeface="Arial" pitchFamily="34" charset="0"/>
              </a:rPr>
              <a:t>Release</a:t>
            </a:r>
            <a:r>
              <a:rPr lang="en-US" sz="1600" dirty="0" smtClean="0">
                <a:solidFill>
                  <a:srgbClr val="FFFFFF"/>
                </a:solidFill>
                <a:latin typeface="Arial" pitchFamily="34" charset="0"/>
              </a:rPr>
              <a:t>:  May 16</a:t>
            </a:r>
            <a:endParaRPr lang="en-US" sz="1600" dirty="0">
              <a:solidFill>
                <a:srgbClr val="FFFFFF"/>
              </a:solidFill>
              <a:latin typeface="Arial" pitchFamily="34" charset="0"/>
            </a:endParaRPr>
          </a:p>
          <a:p>
            <a:pPr marL="285750" lvl="2" indent="-285750">
              <a:buFont typeface="Arial" panose="020B0604020202020204" pitchFamily="34" charset="0"/>
              <a:buChar char="•"/>
              <a:tabLst>
                <a:tab pos="115888" algn="l"/>
              </a:tabLst>
            </a:pPr>
            <a:r>
              <a:rPr lang="en-US" sz="1600" dirty="0" smtClean="0">
                <a:solidFill>
                  <a:srgbClr val="FFFFFF"/>
                </a:solidFill>
                <a:latin typeface="Arial" pitchFamily="34" charset="0"/>
              </a:rPr>
              <a:t>Contract Award:  Apr 17</a:t>
            </a:r>
          </a:p>
          <a:p>
            <a:pPr marL="285750" lvl="2" indent="-285750">
              <a:buFont typeface="Arial" panose="020B0604020202020204" pitchFamily="34" charset="0"/>
              <a:buChar char="•"/>
              <a:tabLst>
                <a:tab pos="115888" algn="l"/>
              </a:tabLst>
            </a:pPr>
            <a:r>
              <a:rPr lang="en-US" sz="1600" dirty="0" smtClean="0">
                <a:solidFill>
                  <a:srgbClr val="FFFFFF"/>
                </a:solidFill>
                <a:latin typeface="Arial" pitchFamily="34" charset="0"/>
              </a:rPr>
              <a:t>Transition:  May</a:t>
            </a:r>
            <a:r>
              <a:rPr lang="en-US" sz="1600" b="1" dirty="0" smtClean="0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en-US" sz="1600" dirty="0" smtClean="0">
                <a:solidFill>
                  <a:srgbClr val="FFFFFF"/>
                </a:solidFill>
                <a:latin typeface="Arial" pitchFamily="34" charset="0"/>
              </a:rPr>
              <a:t>- Jul 17 </a:t>
            </a:r>
          </a:p>
          <a:p>
            <a:pPr marL="285750" lvl="2" indent="-285750">
              <a:buFont typeface="Arial" panose="020B0604020202020204" pitchFamily="34" charset="0"/>
              <a:buChar char="•"/>
              <a:tabLst>
                <a:tab pos="115888" algn="l"/>
              </a:tabLst>
            </a:pPr>
            <a:r>
              <a:rPr lang="en-US" sz="1600" dirty="0" smtClean="0">
                <a:solidFill>
                  <a:srgbClr val="FFFFFF"/>
                </a:solidFill>
                <a:latin typeface="Arial" pitchFamily="34" charset="0"/>
              </a:rPr>
              <a:t>Period of Performance:  Apr 17 – Sep 22</a:t>
            </a:r>
            <a:endParaRPr lang="en-US" sz="1600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4584699" y="1518971"/>
            <a:ext cx="435226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4488" lvl="3" indent="-225425">
              <a:buFont typeface="Arial" pitchFamily="34" charset="0"/>
              <a:buChar char="•"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</a:rPr>
              <a:t>Contractor Logistics Support  </a:t>
            </a:r>
            <a:r>
              <a:rPr lang="en-US" sz="1600" dirty="0" smtClean="0">
                <a:solidFill>
                  <a:srgbClr val="FFFFFF"/>
                </a:solidFill>
                <a:latin typeface="Arial" pitchFamily="34" charset="0"/>
              </a:rPr>
              <a:t>providing </a:t>
            </a:r>
            <a:r>
              <a:rPr lang="en-US" sz="1600" dirty="0">
                <a:solidFill>
                  <a:srgbClr val="FFFFFF"/>
                </a:solidFill>
                <a:latin typeface="Arial" pitchFamily="34" charset="0"/>
              </a:rPr>
              <a:t>wide range of services such as sustainment, migration, integration, training, help desk support, testing and operational support</a:t>
            </a:r>
          </a:p>
          <a:p>
            <a:pPr marL="344488" lvl="3" indent="-225425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FFFFFF"/>
                </a:solidFill>
                <a:latin typeface="Arial" pitchFamily="34" charset="0"/>
              </a:rPr>
              <a:t>Supports existing system </a:t>
            </a:r>
            <a:r>
              <a:rPr lang="en-US" sz="1600" dirty="0">
                <a:solidFill>
                  <a:srgbClr val="FFFFFF"/>
                </a:solidFill>
                <a:latin typeface="Arial" pitchFamily="34" charset="0"/>
              </a:rPr>
              <a:t>sustainment </a:t>
            </a:r>
            <a:r>
              <a:rPr lang="en-US" sz="1600" dirty="0" smtClean="0">
                <a:solidFill>
                  <a:srgbClr val="FFFFFF"/>
                </a:solidFill>
                <a:latin typeface="Arial" pitchFamily="34" charset="0"/>
              </a:rPr>
              <a:t>and integration </a:t>
            </a:r>
            <a:r>
              <a:rPr lang="en-US" sz="1600" dirty="0">
                <a:solidFill>
                  <a:srgbClr val="FFFFFF"/>
                </a:solidFill>
                <a:latin typeface="Arial" pitchFamily="34" charset="0"/>
              </a:rPr>
              <a:t>of new mission capabilities and external system </a:t>
            </a:r>
            <a:r>
              <a:rPr lang="en-US" sz="1600" dirty="0" smtClean="0">
                <a:solidFill>
                  <a:srgbClr val="FFFFFF"/>
                </a:solidFill>
                <a:latin typeface="Arial" pitchFamily="34" charset="0"/>
              </a:rPr>
              <a:t>integration to U.S. and </a:t>
            </a:r>
            <a:r>
              <a:rPr lang="en-US" sz="1600" dirty="0">
                <a:solidFill>
                  <a:srgbClr val="FFFFFF"/>
                </a:solidFill>
                <a:latin typeface="Arial" pitchFamily="34" charset="0"/>
              </a:rPr>
              <a:t>FMS funded activities </a:t>
            </a:r>
            <a:endParaRPr lang="en-US" sz="1600" dirty="0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4" name="Text Box 885"/>
          <p:cNvSpPr txBox="1">
            <a:spLocks noChangeArrowheads="1"/>
          </p:cNvSpPr>
          <p:nvPr/>
        </p:nvSpPr>
        <p:spPr bwMode="auto">
          <a:xfrm>
            <a:off x="4584700" y="3948322"/>
            <a:ext cx="272029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2000" b="1" u="sng" dirty="0" smtClean="0">
                <a:solidFill>
                  <a:srgbClr val="3399FF"/>
                </a:solidFill>
                <a:latin typeface="Arial" pitchFamily="34" charset="0"/>
              </a:rPr>
              <a:t>Contract Information</a:t>
            </a:r>
            <a:endParaRPr lang="en-US" sz="2000" b="1" u="sng" dirty="0">
              <a:solidFill>
                <a:srgbClr val="3399FF"/>
              </a:solidFill>
              <a:latin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52832" y="4291507"/>
            <a:ext cx="44150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lvl="1" indent="-233363"/>
            <a:r>
              <a:rPr lang="en-US" sz="1600" b="1" dirty="0" smtClean="0">
                <a:solidFill>
                  <a:srgbClr val="FFFFFF"/>
                </a:solidFill>
                <a:latin typeface="Arial" pitchFamily="34" charset="0"/>
              </a:rPr>
              <a:t>Anticipated Contract Strategy:  </a:t>
            </a:r>
          </a:p>
          <a:p>
            <a:pPr marL="457200" lvl="3" indent="-223838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FFFFFF"/>
                </a:solidFill>
                <a:latin typeface="Arial" pitchFamily="34" charset="0"/>
              </a:rPr>
              <a:t>~$93M contract ceiling value</a:t>
            </a:r>
          </a:p>
          <a:p>
            <a:pPr marL="457200" lvl="3" indent="-223838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FFFFFF"/>
                </a:solidFill>
                <a:latin typeface="Arial" pitchFamily="34" charset="0"/>
              </a:rPr>
              <a:t>Small Business Set Aside</a:t>
            </a:r>
          </a:p>
          <a:p>
            <a:pPr marL="457200" lvl="3" indent="-223838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FFFFFF"/>
                </a:solidFill>
                <a:latin typeface="Arial" pitchFamily="34" charset="0"/>
              </a:rPr>
              <a:t>Single Award IDIQ</a:t>
            </a:r>
          </a:p>
          <a:p>
            <a:pPr marL="233362" lvl="3"/>
            <a:endParaRPr lang="en-US" sz="1400" dirty="0" smtClean="0">
              <a:solidFill>
                <a:srgbClr val="FFFFFF"/>
              </a:solidFill>
              <a:latin typeface="Arial" pitchFamily="34" charset="0"/>
            </a:endParaRPr>
          </a:p>
          <a:p>
            <a:pPr marL="233363" lvl="1" indent="-233363"/>
            <a:r>
              <a:rPr lang="en-US" sz="1600" b="1" dirty="0">
                <a:solidFill>
                  <a:srgbClr val="FFFFFF"/>
                </a:solidFill>
                <a:latin typeface="Arial" pitchFamily="34" charset="0"/>
              </a:rPr>
              <a:t>Anticipated Contract Type:  </a:t>
            </a:r>
          </a:p>
          <a:p>
            <a:pPr marL="457200" lvl="3" indent="-223838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FFFFFF"/>
                </a:solidFill>
                <a:latin typeface="Arial" pitchFamily="34" charset="0"/>
              </a:rPr>
              <a:t>CPIF, CPFF and T&amp;M</a:t>
            </a:r>
          </a:p>
          <a:p>
            <a:pPr marL="233362" lvl="3"/>
            <a:endParaRPr lang="en-US" sz="1400" dirty="0" smtClean="0">
              <a:solidFill>
                <a:srgbClr val="FFFFFF"/>
              </a:solidFill>
              <a:latin typeface="Arial" pitchFamily="34" charset="0"/>
            </a:endParaRPr>
          </a:p>
          <a:p>
            <a:pPr marL="233363" lvl="1" indent="-233363"/>
            <a:r>
              <a:rPr lang="en-US" sz="1600" b="1" dirty="0" smtClean="0">
                <a:solidFill>
                  <a:srgbClr val="FFFFFF"/>
                </a:solidFill>
                <a:latin typeface="Arial" pitchFamily="34" charset="0"/>
              </a:rPr>
              <a:t>POC:</a:t>
            </a:r>
            <a:r>
              <a:rPr lang="en-US" sz="1600" dirty="0" smtClean="0">
                <a:solidFill>
                  <a:srgbClr val="FFFFFF"/>
                </a:solidFill>
                <a:latin typeface="Arial" pitchFamily="34" charset="0"/>
              </a:rPr>
              <a:t>  Ms. Natalia Buchanan, (719) 554-9522</a:t>
            </a:r>
            <a:endParaRPr lang="en-US" sz="1600" dirty="0">
              <a:solidFill>
                <a:srgbClr val="FFFFFF"/>
              </a:solidFill>
              <a:latin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32901" y="1199061"/>
            <a:ext cx="4167031" cy="2570917"/>
            <a:chOff x="120764" y="1156369"/>
            <a:chExt cx="4347713" cy="2682392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390" y="1156369"/>
              <a:ext cx="4339087" cy="2682392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120764" y="3463033"/>
              <a:ext cx="4339087" cy="369332"/>
            </a:xfrm>
            <a:prstGeom prst="rect">
              <a:avLst/>
            </a:prstGeom>
            <a:solidFill>
              <a:srgbClr val="99CCFF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600" b="1" dirty="0" smtClean="0">
                  <a:solidFill>
                    <a:srgbClr val="000000"/>
                  </a:solidFill>
                  <a:latin typeface="Arial"/>
                </a:rPr>
                <a:t>Mission: Provide continuous,</a:t>
              </a:r>
              <a:r>
                <a:rPr lang="en-US" sz="600" b="1" i="1" dirty="0" smtClean="0">
                  <a:solidFill>
                    <a:srgbClr val="000000"/>
                  </a:solidFill>
                  <a:latin typeface="Arial"/>
                </a:rPr>
                <a:t> near-real-time</a:t>
              </a:r>
              <a:r>
                <a:rPr lang="en-US" sz="600" b="1" dirty="0" smtClean="0">
                  <a:solidFill>
                    <a:srgbClr val="000000"/>
                  </a:solidFill>
                  <a:latin typeface="Arial"/>
                </a:rPr>
                <a:t>, early warning information of</a:t>
              </a:r>
              <a:r>
                <a:rPr lang="en-US" sz="600" b="1" i="1" dirty="0" smtClean="0">
                  <a:solidFill>
                    <a:srgbClr val="000000"/>
                  </a:solidFill>
                  <a:latin typeface="Arial"/>
                </a:rPr>
                <a:t> ballistic missile launches</a:t>
              </a:r>
              <a:r>
                <a:rPr lang="en-US" sz="600" b="1" dirty="0" smtClean="0">
                  <a:solidFill>
                    <a:srgbClr val="000000"/>
                  </a:solidFill>
                  <a:latin typeface="Arial"/>
                </a:rPr>
                <a:t>, regardless of predicted impact area, that is of the same high quality and timeliness as made available to U.S. Forces.                                                               		          </a:t>
              </a:r>
              <a:r>
                <a:rPr lang="en-US" sz="600" b="1" i="1" dirty="0" smtClean="0">
                  <a:solidFill>
                    <a:srgbClr val="000000"/>
                  </a:solidFill>
                  <a:latin typeface="Arial"/>
                </a:rPr>
                <a:t>-- Ballistic Missile Shared Early Warning Policy (7 Sep 07)</a:t>
              </a:r>
              <a:endParaRPr lang="en-US" sz="600" b="1" i="1" dirty="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84365" y="6370638"/>
            <a:ext cx="1905000" cy="457200"/>
          </a:xfrm>
        </p:spPr>
        <p:txBody>
          <a:bodyPr/>
          <a:lstStyle/>
          <a:p>
            <a:endParaRPr lang="en-US" sz="1000" dirty="0" smtClean="0">
              <a:solidFill>
                <a:srgbClr val="FFFFFF"/>
              </a:solidFill>
              <a:cs typeface="Arial" panose="020B0604020202020204" pitchFamily="34" charset="0"/>
            </a:endParaRPr>
          </a:p>
          <a:p>
            <a:fld id="{64584DB0-591D-454A-80FC-6DB4E1943FFB}" type="slidenum">
              <a:rPr lang="en-US" sz="1000" smtClean="0">
                <a:solidFill>
                  <a:srgbClr val="FFFFFF"/>
                </a:solidFill>
                <a:cs typeface="Arial" panose="020B0604020202020204" pitchFamily="34" charset="0"/>
              </a:rPr>
              <a:pPr/>
              <a:t>13</a:t>
            </a:fld>
            <a:endParaRPr lang="en-US" sz="1000" dirty="0" smtClean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4208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solidFill>
                <a:srgbClr val="FFFFFF"/>
              </a:solidFill>
            </a:endParaRPr>
          </a:p>
          <a:p>
            <a:pPr>
              <a:defRPr/>
            </a:pPr>
            <a:fld id="{CAE35B63-CF1D-436B-818B-370E7F085D40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949569" y="-6385"/>
            <a:ext cx="8194431" cy="1067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3400" kern="0" dirty="0" smtClean="0">
                <a:solidFill>
                  <a:srgbClr val="FFFFFF"/>
                </a:solidFill>
              </a:rPr>
              <a:t>BM Potential Opportunity</a:t>
            </a:r>
            <a:r>
              <a:rPr lang="en-US" sz="3600" kern="0" dirty="0" smtClean="0">
                <a:solidFill>
                  <a:srgbClr val="000000"/>
                </a:solidFill>
              </a:rPr>
              <a:t/>
            </a:r>
            <a:br>
              <a:rPr lang="en-US" sz="3600" kern="0" dirty="0" smtClean="0">
                <a:solidFill>
                  <a:srgbClr val="000000"/>
                </a:solidFill>
              </a:rPr>
            </a:br>
            <a:r>
              <a:rPr lang="en-US" sz="2200" i="1" kern="0" dirty="0" smtClean="0">
                <a:solidFill>
                  <a:srgbClr val="FF0000"/>
                </a:solidFill>
              </a:rPr>
              <a:t>Joint Surveillance Target Attack Radar System </a:t>
            </a:r>
          </a:p>
          <a:p>
            <a:pPr>
              <a:defRPr/>
            </a:pPr>
            <a:r>
              <a:rPr lang="en-US" sz="2200" i="1" kern="0" dirty="0" smtClean="0">
                <a:solidFill>
                  <a:srgbClr val="FF0000"/>
                </a:solidFill>
              </a:rPr>
              <a:t>(JSTARS) Recapitalization</a:t>
            </a:r>
            <a:endParaRPr lang="en-US" sz="2200" i="1" kern="0" dirty="0">
              <a:solidFill>
                <a:srgbClr val="FF0000"/>
              </a:solidFill>
            </a:endParaRPr>
          </a:p>
        </p:txBody>
      </p:sp>
      <p:sp>
        <p:nvSpPr>
          <p:cNvPr id="4" name="Line 16"/>
          <p:cNvSpPr>
            <a:spLocks noChangeShapeType="1"/>
          </p:cNvSpPr>
          <p:nvPr/>
        </p:nvSpPr>
        <p:spPr bwMode="auto">
          <a:xfrm flipH="1">
            <a:off x="4510898" y="1185857"/>
            <a:ext cx="0" cy="583387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Line 17"/>
          <p:cNvSpPr>
            <a:spLocks noChangeShapeType="1"/>
          </p:cNvSpPr>
          <p:nvPr/>
        </p:nvSpPr>
        <p:spPr bwMode="auto">
          <a:xfrm flipV="1">
            <a:off x="-10632" y="3801442"/>
            <a:ext cx="9151937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Text Box 884"/>
          <p:cNvSpPr txBox="1">
            <a:spLocks noChangeArrowheads="1"/>
          </p:cNvSpPr>
          <p:nvPr/>
        </p:nvSpPr>
        <p:spPr bwMode="auto">
          <a:xfrm>
            <a:off x="4543189" y="1085512"/>
            <a:ext cx="2864567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2000" b="1" u="sng" dirty="0" smtClean="0">
                <a:solidFill>
                  <a:srgbClr val="3399FF"/>
                </a:solidFill>
                <a:latin typeface="Arial"/>
              </a:rPr>
              <a:t>Business </a:t>
            </a:r>
            <a:r>
              <a:rPr lang="en-US" sz="2000" b="1" u="sng" dirty="0">
                <a:solidFill>
                  <a:srgbClr val="3399FF"/>
                </a:solidFill>
                <a:latin typeface="Arial"/>
              </a:rPr>
              <a:t>Opportunity</a:t>
            </a:r>
          </a:p>
        </p:txBody>
      </p:sp>
      <p:sp>
        <p:nvSpPr>
          <p:cNvPr id="7" name="Text Box 885"/>
          <p:cNvSpPr txBox="1">
            <a:spLocks noChangeArrowheads="1"/>
          </p:cNvSpPr>
          <p:nvPr/>
        </p:nvSpPr>
        <p:spPr bwMode="auto">
          <a:xfrm>
            <a:off x="45319" y="3859885"/>
            <a:ext cx="132728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2000" b="1" u="sng" dirty="0">
                <a:solidFill>
                  <a:srgbClr val="3399FF"/>
                </a:solidFill>
                <a:latin typeface="Arial"/>
              </a:rPr>
              <a:t>Schedule</a:t>
            </a:r>
          </a:p>
        </p:txBody>
      </p:sp>
      <p:sp>
        <p:nvSpPr>
          <p:cNvPr id="8" name="Text Box 885"/>
          <p:cNvSpPr txBox="1">
            <a:spLocks noChangeArrowheads="1"/>
          </p:cNvSpPr>
          <p:nvPr/>
        </p:nvSpPr>
        <p:spPr bwMode="auto">
          <a:xfrm>
            <a:off x="4575088" y="3849252"/>
            <a:ext cx="272029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2000" b="1" u="sng" dirty="0">
                <a:solidFill>
                  <a:srgbClr val="3399FF"/>
                </a:solidFill>
                <a:latin typeface="Arial"/>
              </a:rPr>
              <a:t>Contract Information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-180760" y="4248207"/>
            <a:ext cx="47633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4488" lvl="2" indent="-231775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FFFF"/>
                </a:solidFill>
                <a:latin typeface="Arial"/>
              </a:rPr>
              <a:t>Draft RFP Release:</a:t>
            </a:r>
          </a:p>
          <a:p>
            <a:pPr marL="801688" lvl="3" indent="-231775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FFFF"/>
                </a:solidFill>
                <a:latin typeface="Arial"/>
              </a:rPr>
              <a:t>21 Jan 16 (SOW / CDRLs)</a:t>
            </a:r>
          </a:p>
          <a:p>
            <a:pPr marL="801688" lvl="3" indent="-231775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FFFF"/>
                </a:solidFill>
                <a:latin typeface="Arial"/>
              </a:rPr>
              <a:t>Apr 16 (entire RFP includes section L&amp;M)</a:t>
            </a:r>
          </a:p>
          <a:p>
            <a:pPr marL="344488" lvl="2" indent="-231775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FFFF"/>
                </a:solidFill>
                <a:latin typeface="Arial"/>
              </a:rPr>
              <a:t>RFP Release: Sep 16</a:t>
            </a:r>
          </a:p>
          <a:p>
            <a:pPr marL="344488" lvl="2" indent="-231775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FFFF"/>
                </a:solidFill>
                <a:latin typeface="Arial"/>
              </a:rPr>
              <a:t>Contract Award: Dec 18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85721" y="4216308"/>
            <a:ext cx="465396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lvl="1" indent="-233363"/>
            <a:r>
              <a:rPr lang="en-US" sz="1600" b="1" dirty="0">
                <a:solidFill>
                  <a:srgbClr val="FFFFFF"/>
                </a:solidFill>
                <a:latin typeface="Arial"/>
              </a:rPr>
              <a:t>Anticipated Contract Strategy:  </a:t>
            </a:r>
          </a:p>
          <a:p>
            <a:pPr marL="457200" lvl="3" indent="-223838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FFFFFF"/>
                </a:solidFill>
                <a:latin typeface="Arial"/>
              </a:rPr>
              <a:t>~$7B</a:t>
            </a:r>
          </a:p>
          <a:p>
            <a:pPr marL="457200" lvl="3" indent="-223838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FFFFFF"/>
                </a:solidFill>
                <a:latin typeface="Arial"/>
              </a:rPr>
              <a:t>Full / Open Competition</a:t>
            </a:r>
          </a:p>
          <a:p>
            <a:pPr marL="233362" lvl="3"/>
            <a:endParaRPr lang="en-US" sz="1600" dirty="0" smtClean="0">
              <a:solidFill>
                <a:srgbClr val="FFFFFF"/>
              </a:solidFill>
              <a:latin typeface="Arial"/>
            </a:endParaRPr>
          </a:p>
          <a:p>
            <a:r>
              <a:rPr lang="en-US" sz="1600" b="1" dirty="0" smtClean="0">
                <a:solidFill>
                  <a:srgbClr val="FFFFFF"/>
                </a:solidFill>
                <a:latin typeface="Arial"/>
              </a:rPr>
              <a:t>Anticipated Contract Type: </a:t>
            </a:r>
            <a:endParaRPr lang="en-US" sz="1600" dirty="0" smtClean="0">
              <a:solidFill>
                <a:srgbClr val="FFFFFF"/>
              </a:solidFill>
              <a:latin typeface="Arial"/>
            </a:endParaRPr>
          </a:p>
          <a:p>
            <a:pPr marL="457200" lvl="3" indent="-223838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FFFFFF"/>
                </a:solidFill>
                <a:latin typeface="Arial"/>
              </a:rPr>
              <a:t>CPIF</a:t>
            </a:r>
            <a:r>
              <a:rPr lang="en-US" sz="1600" dirty="0">
                <a:solidFill>
                  <a:srgbClr val="FFFFFF"/>
                </a:solidFill>
                <a:latin typeface="Arial"/>
              </a:rPr>
              <a:t>, </a:t>
            </a:r>
            <a:r>
              <a:rPr lang="en-US" sz="1600" dirty="0" smtClean="0">
                <a:solidFill>
                  <a:srgbClr val="FFFFFF"/>
                </a:solidFill>
                <a:latin typeface="Arial"/>
              </a:rPr>
              <a:t>FPIF, CPFF, FFP, CR</a:t>
            </a:r>
          </a:p>
          <a:p>
            <a:pPr marL="233362" lvl="3"/>
            <a:endParaRPr lang="en-US" sz="1600" dirty="0" smtClean="0">
              <a:solidFill>
                <a:srgbClr val="FFFFFF"/>
              </a:solidFill>
              <a:latin typeface="Arial"/>
            </a:endParaRPr>
          </a:p>
          <a:p>
            <a:pPr marL="0" lvl="2"/>
            <a:r>
              <a:rPr lang="en-US" sz="1600" b="1" dirty="0" smtClean="0">
                <a:solidFill>
                  <a:srgbClr val="FFFFFF"/>
                </a:solidFill>
                <a:latin typeface="Arial"/>
              </a:rPr>
              <a:t>POC: </a:t>
            </a:r>
            <a:r>
              <a:rPr lang="en-US" sz="1600" dirty="0" smtClean="0">
                <a:solidFill>
                  <a:srgbClr val="FFFFFF"/>
                </a:solidFill>
                <a:latin typeface="Arial"/>
              </a:rPr>
              <a:t>Col Dave Learned – (781) 225-5283</a:t>
            </a:r>
            <a:endParaRPr lang="it-IT" sz="16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62428" y="1438330"/>
            <a:ext cx="46858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4488" lvl="2" indent="-231775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FFFF"/>
                </a:solidFill>
                <a:latin typeface="Arial" pitchFamily="34" charset="0"/>
              </a:rPr>
              <a:t>Recapitalize legacy E-8C fleet by delivering an integrated weapon system solution comprised of BMC2, radar and communications subsystems on a business class commercial derivative jet </a:t>
            </a:r>
          </a:p>
          <a:p>
            <a:pPr marL="344488" lvl="2" indent="-231775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FFFF"/>
                </a:solidFill>
                <a:latin typeface="Arial" pitchFamily="34" charset="0"/>
              </a:rPr>
              <a:t>Anticipate releasing an RFP 4QFY16 for a full and open competition.  This contract action will include EMD (3 a/c), LRIP (2 a/c), FRP Lot 1 (4 a/c) and ICS</a:t>
            </a:r>
          </a:p>
          <a:p>
            <a:pPr marL="344488" lvl="2" indent="-231775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029" name="Picture 5" descr="C:\Users\1394699035E\AppData\Local\Microsoft\Windows\Temporary Internet Files\Content.Outlook\6X1CMY99\JSTARs Recap Program Logo (no background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09" y="1091663"/>
            <a:ext cx="2445861" cy="2753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5311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39" name="Rectangle 1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3600" dirty="0" smtClean="0"/>
              <a:t>BM Potential Opportunity</a:t>
            </a:r>
            <a:br>
              <a:rPr lang="en-US" sz="3600" dirty="0" smtClean="0"/>
            </a:br>
            <a:r>
              <a:rPr lang="en-US" sz="2400" i="1" dirty="0" smtClean="0">
                <a:solidFill>
                  <a:srgbClr val="FF0000"/>
                </a:solidFill>
              </a:rPr>
              <a:t>DRAGON Production Warehousing</a:t>
            </a: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205841" name="Line 17"/>
          <p:cNvSpPr>
            <a:spLocks noChangeShapeType="1"/>
          </p:cNvSpPr>
          <p:nvPr/>
        </p:nvSpPr>
        <p:spPr bwMode="auto">
          <a:xfrm flipV="1">
            <a:off x="-7937" y="3724215"/>
            <a:ext cx="9144000" cy="127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6709" name="Text Box 885"/>
          <p:cNvSpPr txBox="1">
            <a:spLocks noChangeArrowheads="1"/>
          </p:cNvSpPr>
          <p:nvPr/>
        </p:nvSpPr>
        <p:spPr bwMode="auto">
          <a:xfrm>
            <a:off x="182880" y="3749040"/>
            <a:ext cx="132728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2000" b="1" u="sng" dirty="0" smtClean="0">
                <a:solidFill>
                  <a:srgbClr val="3399FF"/>
                </a:solidFill>
                <a:latin typeface="Arial" pitchFamily="34" charset="0"/>
              </a:rPr>
              <a:t>Schedule</a:t>
            </a:r>
            <a:endParaRPr lang="en-US" sz="2000" b="1" u="sng" dirty="0">
              <a:solidFill>
                <a:srgbClr val="3399FF"/>
              </a:solidFill>
              <a:latin typeface="Arial" pitchFamily="34" charset="0"/>
            </a:endParaRPr>
          </a:p>
        </p:txBody>
      </p:sp>
      <p:sp>
        <p:nvSpPr>
          <p:cNvPr id="14" name="Text Box 885"/>
          <p:cNvSpPr txBox="1">
            <a:spLocks noChangeArrowheads="1"/>
          </p:cNvSpPr>
          <p:nvPr/>
        </p:nvSpPr>
        <p:spPr bwMode="auto">
          <a:xfrm>
            <a:off x="4572000" y="3749040"/>
            <a:ext cx="272029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2000" b="1" u="sng" dirty="0" smtClean="0">
                <a:solidFill>
                  <a:srgbClr val="3399FF"/>
                </a:solidFill>
                <a:latin typeface="Arial" pitchFamily="34" charset="0"/>
              </a:rPr>
              <a:t>Contract Information</a:t>
            </a:r>
            <a:endParaRPr lang="en-US" sz="2000" b="1" u="sng" dirty="0">
              <a:solidFill>
                <a:srgbClr val="3399FF"/>
              </a:solidFill>
              <a:latin typeface="Arial" pitchFamily="34" charset="0"/>
            </a:endParaRPr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4579314" y="1129625"/>
            <a:ext cx="5385" cy="527117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84365" y="6370638"/>
            <a:ext cx="1905000" cy="457200"/>
          </a:xfrm>
        </p:spPr>
        <p:txBody>
          <a:bodyPr/>
          <a:lstStyle/>
          <a:p>
            <a:endParaRPr lang="en-US" sz="1000" dirty="0" smtClean="0">
              <a:solidFill>
                <a:srgbClr val="FFFFFF"/>
              </a:solidFill>
              <a:cs typeface="Arial" panose="020B0604020202020204" pitchFamily="34" charset="0"/>
            </a:endParaRPr>
          </a:p>
          <a:p>
            <a:fld id="{64584DB0-591D-454A-80FC-6DB4E1943FFB}" type="slidenum">
              <a:rPr lang="en-US" sz="1000" smtClean="0">
                <a:solidFill>
                  <a:srgbClr val="FFFFFF"/>
                </a:solidFill>
                <a:cs typeface="Arial" panose="020B0604020202020204" pitchFamily="34" charset="0"/>
              </a:rPr>
              <a:pPr/>
              <a:t>15</a:t>
            </a:fld>
            <a:endParaRPr lang="en-US" sz="1000" dirty="0" smtClean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72000" y="1463040"/>
            <a:ext cx="455136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/>
            <a:r>
              <a:rPr lang="en-US" sz="1600" dirty="0" smtClean="0">
                <a:solidFill>
                  <a:srgbClr val="FFFFFF"/>
                </a:solidFill>
                <a:latin typeface="Arial" pitchFamily="34" charset="0"/>
              </a:rPr>
              <a:t>Production (LRIP &amp; FRP)-Warehousing support</a:t>
            </a:r>
          </a:p>
          <a:p>
            <a:pPr marL="457200" lvl="3" indent="-225425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FFFFFF"/>
                </a:solidFill>
                <a:latin typeface="Arial" pitchFamily="34" charset="0"/>
              </a:rPr>
              <a:t>Receive/store/manage all DRAGON parts</a:t>
            </a:r>
          </a:p>
          <a:p>
            <a:pPr marL="457200" lvl="3" indent="-225425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FFFFFF"/>
                </a:solidFill>
                <a:latin typeface="Arial" pitchFamily="34" charset="0"/>
              </a:rPr>
              <a:t>Deliver required parts to </a:t>
            </a:r>
            <a:r>
              <a:rPr lang="en-US" sz="1600" dirty="0" err="1" smtClean="0">
                <a:solidFill>
                  <a:srgbClr val="FFFFFF"/>
                </a:solidFill>
                <a:latin typeface="Arial" pitchFamily="34" charset="0"/>
              </a:rPr>
              <a:t>Gov</a:t>
            </a:r>
            <a:r>
              <a:rPr lang="en-US" sz="1600" dirty="0" smtClean="0">
                <a:solidFill>
                  <a:srgbClr val="FFFFFF"/>
                </a:solidFill>
                <a:latin typeface="Arial" pitchFamily="34" charset="0"/>
              </a:rPr>
              <a:t> install team</a:t>
            </a:r>
          </a:p>
          <a:p>
            <a:pPr marL="457200" lvl="3" indent="-225425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FFFFFF"/>
                </a:solidFill>
                <a:latin typeface="Arial" pitchFamily="34" charset="0"/>
              </a:rPr>
              <a:t>ID/store/use/dispose of HAZMAT</a:t>
            </a:r>
          </a:p>
          <a:p>
            <a:pPr marL="457200" lvl="3" indent="-225425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FFFFFF"/>
                </a:solidFill>
                <a:latin typeface="Arial" pitchFamily="34" charset="0"/>
              </a:rPr>
              <a:t>Life limit management items inspected, tested and recertified or disposed of at required intervals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82880" y="4114800"/>
            <a:ext cx="44199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2" indent="-285750">
              <a:buFont typeface="Arial" panose="020B0604020202020204" pitchFamily="34" charset="0"/>
              <a:buChar char="•"/>
              <a:tabLst>
                <a:tab pos="115888" algn="l"/>
              </a:tabLst>
            </a:pPr>
            <a:r>
              <a:rPr lang="en-US" sz="1600" dirty="0" smtClean="0">
                <a:solidFill>
                  <a:srgbClr val="FFFFFF"/>
                </a:solidFill>
                <a:latin typeface="Arial" pitchFamily="34" charset="0"/>
              </a:rPr>
              <a:t>Release Request for Information Feb 2016</a:t>
            </a:r>
            <a:endParaRPr lang="en-US" sz="1600" dirty="0">
              <a:solidFill>
                <a:srgbClr val="FFFFFF"/>
              </a:solidFill>
              <a:latin typeface="Arial" pitchFamily="34" charset="0"/>
            </a:endParaRPr>
          </a:p>
          <a:p>
            <a:pPr marL="285750" lvl="2" indent="-285750">
              <a:buFont typeface="Arial" panose="020B0604020202020204" pitchFamily="34" charset="0"/>
              <a:buChar char="•"/>
              <a:tabLst>
                <a:tab pos="115888" algn="l"/>
              </a:tabLst>
            </a:pPr>
            <a:r>
              <a:rPr lang="en-US" sz="1600" dirty="0" smtClean="0">
                <a:solidFill>
                  <a:srgbClr val="FFFFFF"/>
                </a:solidFill>
                <a:latin typeface="Arial" pitchFamily="34" charset="0"/>
              </a:rPr>
              <a:t>RFP Release:  4QFY16</a:t>
            </a:r>
            <a:endParaRPr lang="en-US" sz="1600" dirty="0">
              <a:solidFill>
                <a:srgbClr val="FFFFFF"/>
              </a:solidFill>
              <a:latin typeface="Arial" pitchFamily="34" charset="0"/>
            </a:endParaRPr>
          </a:p>
          <a:p>
            <a:pPr marL="285750" lvl="2" indent="-285750">
              <a:buFont typeface="Arial" panose="020B0604020202020204" pitchFamily="34" charset="0"/>
              <a:buChar char="•"/>
              <a:tabLst>
                <a:tab pos="115888" algn="l"/>
              </a:tabLst>
            </a:pPr>
            <a:r>
              <a:rPr lang="en-US" sz="1600" dirty="0" smtClean="0">
                <a:solidFill>
                  <a:srgbClr val="FFFFFF"/>
                </a:solidFill>
                <a:latin typeface="Arial" pitchFamily="34" charset="0"/>
              </a:rPr>
              <a:t>Contract Award:  3QFY17 </a:t>
            </a:r>
          </a:p>
          <a:p>
            <a:pPr marL="285750" lvl="2" indent="-285750">
              <a:buFont typeface="Arial" panose="020B0604020202020204" pitchFamily="34" charset="0"/>
              <a:buChar char="•"/>
              <a:tabLst>
                <a:tab pos="115888" algn="l"/>
              </a:tabLst>
            </a:pPr>
            <a:r>
              <a:rPr lang="en-US" sz="1600" dirty="0" smtClean="0">
                <a:solidFill>
                  <a:srgbClr val="FFFFFF"/>
                </a:solidFill>
                <a:latin typeface="Arial" pitchFamily="34" charset="0"/>
              </a:rPr>
              <a:t>Period of Performance:  2017 - 2026</a:t>
            </a:r>
            <a:endParaRPr lang="en-US" sz="1600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72000" y="4114800"/>
            <a:ext cx="4641363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lvl="1" indent="-233363"/>
            <a:r>
              <a:rPr lang="en-US" sz="1600" b="1" dirty="0" smtClean="0">
                <a:solidFill>
                  <a:srgbClr val="FFFFFF"/>
                </a:solidFill>
                <a:latin typeface="Arial" pitchFamily="34" charset="0"/>
              </a:rPr>
              <a:t>Anticipated Contract Strategy:  </a:t>
            </a:r>
          </a:p>
          <a:p>
            <a:pPr marL="457200" lvl="3" indent="-223838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FFFFFF"/>
                </a:solidFill>
                <a:latin typeface="Arial" pitchFamily="34" charset="0"/>
              </a:rPr>
              <a:t>$25M-$40M estimated contract value</a:t>
            </a:r>
          </a:p>
          <a:p>
            <a:pPr marL="457200" lvl="3" indent="-223838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FFFFFF"/>
                </a:solidFill>
                <a:latin typeface="Arial" pitchFamily="34" charset="0"/>
              </a:rPr>
              <a:t>Full &amp; Open Competition</a:t>
            </a:r>
            <a:endParaRPr lang="en-US" sz="1400" dirty="0" smtClean="0">
              <a:solidFill>
                <a:srgbClr val="FFFFFF"/>
              </a:solidFill>
              <a:latin typeface="Arial" pitchFamily="34" charset="0"/>
            </a:endParaRPr>
          </a:p>
          <a:p>
            <a:pPr marL="233363" lvl="1" indent="-233363"/>
            <a:r>
              <a:rPr lang="en-US" sz="1600" b="1" dirty="0">
                <a:solidFill>
                  <a:srgbClr val="FFFFFF"/>
                </a:solidFill>
                <a:latin typeface="Arial" pitchFamily="34" charset="0"/>
              </a:rPr>
              <a:t>Anticipated Contract Type:  </a:t>
            </a:r>
          </a:p>
          <a:p>
            <a:pPr marL="457200" lvl="3" indent="-223838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FFFFFF"/>
                </a:solidFill>
                <a:latin typeface="Arial" pitchFamily="34" charset="0"/>
              </a:rPr>
              <a:t>FFP</a:t>
            </a:r>
            <a:endParaRPr lang="en-US" sz="1600" dirty="0">
              <a:solidFill>
                <a:srgbClr val="FFFFFF"/>
              </a:solidFill>
              <a:latin typeface="Arial" pitchFamily="34" charset="0"/>
            </a:endParaRPr>
          </a:p>
          <a:p>
            <a:pPr marL="457200" lvl="3" indent="-223838">
              <a:buFont typeface="Arial" pitchFamily="34" charset="0"/>
              <a:buChar char="•"/>
            </a:pPr>
            <a:endParaRPr lang="en-US" sz="1400" dirty="0" smtClean="0">
              <a:solidFill>
                <a:srgbClr val="FFFFFF"/>
              </a:solidFill>
              <a:latin typeface="Arial" pitchFamily="34" charset="0"/>
            </a:endParaRPr>
          </a:p>
          <a:p>
            <a:pPr marL="233363" lvl="1" indent="-233363"/>
            <a:r>
              <a:rPr lang="en-US" sz="1600" b="1" dirty="0" smtClean="0">
                <a:solidFill>
                  <a:srgbClr val="FFFFFF"/>
                </a:solidFill>
                <a:latin typeface="Arial" pitchFamily="34" charset="0"/>
              </a:rPr>
              <a:t>POC:</a:t>
            </a:r>
            <a:r>
              <a:rPr lang="en-US" sz="1600" dirty="0" smtClean="0">
                <a:solidFill>
                  <a:srgbClr val="FFFFFF"/>
                </a:solidFill>
                <a:latin typeface="Arial" pitchFamily="34" charset="0"/>
              </a:rPr>
              <a:t>  Mr. Steve Clark, GS-13 (781)225-4883</a:t>
            </a:r>
            <a:endParaRPr lang="en-US" sz="1600" dirty="0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1097280"/>
            <a:ext cx="3291840" cy="2468880"/>
          </a:xfrm>
          <a:prstGeom prst="rect">
            <a:avLst/>
          </a:prstGeom>
        </p:spPr>
      </p:pic>
      <p:sp>
        <p:nvSpPr>
          <p:cNvPr id="17" name="Text Box 884"/>
          <p:cNvSpPr txBox="1">
            <a:spLocks noChangeArrowheads="1"/>
          </p:cNvSpPr>
          <p:nvPr/>
        </p:nvSpPr>
        <p:spPr bwMode="auto">
          <a:xfrm>
            <a:off x="4584700" y="1097280"/>
            <a:ext cx="4550926" cy="38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1900" b="1" u="sng" dirty="0" smtClean="0">
                <a:solidFill>
                  <a:srgbClr val="FFFF00"/>
                </a:solidFill>
                <a:latin typeface="Arial" pitchFamily="34" charset="0"/>
              </a:rPr>
              <a:t>Potential Small Business Opportunity</a:t>
            </a:r>
            <a:endParaRPr lang="en-US" sz="1900" b="1" u="sng" dirty="0">
              <a:solidFill>
                <a:srgbClr val="FFFF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37487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39" name="Rectangle 1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3600" dirty="0" smtClean="0"/>
              <a:t>BM Potential Opportunity</a:t>
            </a:r>
            <a:br>
              <a:rPr lang="en-US" sz="3600" dirty="0" smtClean="0"/>
            </a:br>
            <a:r>
              <a:rPr lang="en-US" sz="2400" i="1" dirty="0" smtClean="0">
                <a:solidFill>
                  <a:srgbClr val="FF0000"/>
                </a:solidFill>
              </a:rPr>
              <a:t>Mission Planning Support Contract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05841" name="Line 17"/>
          <p:cNvSpPr>
            <a:spLocks noChangeShapeType="1"/>
          </p:cNvSpPr>
          <p:nvPr/>
        </p:nvSpPr>
        <p:spPr bwMode="auto">
          <a:xfrm flipV="1">
            <a:off x="-7937" y="3708410"/>
            <a:ext cx="9144000" cy="127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6708" name="Text Box 884"/>
          <p:cNvSpPr txBox="1">
            <a:spLocks noChangeArrowheads="1"/>
          </p:cNvSpPr>
          <p:nvPr/>
        </p:nvSpPr>
        <p:spPr bwMode="auto">
          <a:xfrm>
            <a:off x="4584700" y="1081148"/>
            <a:ext cx="3617978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2000" b="1" u="sng" dirty="0" smtClean="0">
                <a:solidFill>
                  <a:srgbClr val="00FF00"/>
                </a:solidFill>
                <a:latin typeface="Arial" pitchFamily="34" charset="0"/>
              </a:rPr>
              <a:t>Small Business Opportunity</a:t>
            </a:r>
            <a:endParaRPr lang="en-US" sz="2000" b="1" u="sng" dirty="0">
              <a:solidFill>
                <a:srgbClr val="00FF00"/>
              </a:solidFill>
              <a:latin typeface="Arial" pitchFamily="34" charset="0"/>
            </a:endParaRPr>
          </a:p>
        </p:txBody>
      </p:sp>
      <p:sp>
        <p:nvSpPr>
          <p:cNvPr id="206709" name="Text Box 885"/>
          <p:cNvSpPr txBox="1">
            <a:spLocks noChangeArrowheads="1"/>
          </p:cNvSpPr>
          <p:nvPr/>
        </p:nvSpPr>
        <p:spPr bwMode="auto">
          <a:xfrm>
            <a:off x="232902" y="3795922"/>
            <a:ext cx="132728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2000" b="1" u="sng" dirty="0" smtClean="0">
                <a:solidFill>
                  <a:srgbClr val="3399FF"/>
                </a:solidFill>
                <a:latin typeface="Arial" pitchFamily="34" charset="0"/>
              </a:rPr>
              <a:t>Schedule</a:t>
            </a:r>
            <a:endParaRPr lang="en-US" sz="2000" b="1" u="sng" dirty="0">
              <a:solidFill>
                <a:srgbClr val="3399FF"/>
              </a:solidFill>
              <a:latin typeface="Arial" pitchFamily="34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232901" y="4086973"/>
            <a:ext cx="42701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2" indent="-285750">
              <a:buFont typeface="Arial" panose="020B0604020202020204" pitchFamily="34" charset="0"/>
              <a:buChar char="•"/>
              <a:tabLst>
                <a:tab pos="115888" algn="l"/>
              </a:tabLst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</a:rPr>
              <a:t>Industry Day: </a:t>
            </a:r>
            <a:r>
              <a:rPr lang="en-US" sz="1600" dirty="0" smtClean="0">
                <a:solidFill>
                  <a:srgbClr val="FFFFFF"/>
                </a:solidFill>
                <a:latin typeface="Arial" pitchFamily="34" charset="0"/>
              </a:rPr>
              <a:t>8-9 Dec 2015</a:t>
            </a:r>
            <a:endParaRPr lang="en-US" sz="1600" dirty="0">
              <a:solidFill>
                <a:srgbClr val="FFFFFF"/>
              </a:solidFill>
              <a:latin typeface="Arial" pitchFamily="34" charset="0"/>
            </a:endParaRPr>
          </a:p>
          <a:p>
            <a:pPr marL="285750" lvl="2" indent="-285750">
              <a:buFont typeface="Arial" panose="020B0604020202020204" pitchFamily="34" charset="0"/>
              <a:buChar char="•"/>
              <a:tabLst>
                <a:tab pos="115888" algn="l"/>
              </a:tabLst>
            </a:pPr>
            <a:r>
              <a:rPr lang="en-US" sz="1600" dirty="0" smtClean="0">
                <a:solidFill>
                  <a:srgbClr val="FFFFFF"/>
                </a:solidFill>
                <a:latin typeface="Arial" pitchFamily="34" charset="0"/>
              </a:rPr>
              <a:t>Draft RFP Release: Apr 2016</a:t>
            </a:r>
            <a:endParaRPr lang="en-US" sz="1600" dirty="0">
              <a:solidFill>
                <a:srgbClr val="FFFFFF"/>
              </a:solidFill>
              <a:latin typeface="Arial" pitchFamily="34" charset="0"/>
            </a:endParaRPr>
          </a:p>
          <a:p>
            <a:pPr marL="285750" lvl="2" indent="-285750">
              <a:buFont typeface="Arial" panose="020B0604020202020204" pitchFamily="34" charset="0"/>
              <a:buChar char="•"/>
              <a:tabLst>
                <a:tab pos="115888" algn="l"/>
              </a:tabLst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</a:rPr>
              <a:t>RFP Release: </a:t>
            </a:r>
            <a:r>
              <a:rPr lang="en-US" sz="1600" dirty="0" smtClean="0">
                <a:solidFill>
                  <a:srgbClr val="FFFFFF"/>
                </a:solidFill>
                <a:latin typeface="Arial" pitchFamily="34" charset="0"/>
              </a:rPr>
              <a:t>July 2016</a:t>
            </a:r>
            <a:endParaRPr lang="en-US" sz="1600" dirty="0">
              <a:solidFill>
                <a:srgbClr val="FFFFFF"/>
              </a:solidFill>
              <a:latin typeface="Arial" pitchFamily="34" charset="0"/>
            </a:endParaRPr>
          </a:p>
          <a:p>
            <a:pPr marL="285750" lvl="2" indent="-285750">
              <a:buFont typeface="Arial" panose="020B0604020202020204" pitchFamily="34" charset="0"/>
              <a:buChar char="•"/>
              <a:tabLst>
                <a:tab pos="115888" algn="l"/>
              </a:tabLst>
            </a:pPr>
            <a:r>
              <a:rPr lang="en-US" sz="1600" dirty="0" smtClean="0">
                <a:solidFill>
                  <a:srgbClr val="FFFFFF"/>
                </a:solidFill>
                <a:latin typeface="Arial" pitchFamily="34" charset="0"/>
              </a:rPr>
              <a:t>Contract Award:  August 2017</a:t>
            </a:r>
          </a:p>
          <a:p>
            <a:pPr marL="285750" lvl="2" indent="-285750">
              <a:buFont typeface="Arial" panose="020B0604020202020204" pitchFamily="34" charset="0"/>
              <a:buChar char="•"/>
              <a:tabLst>
                <a:tab pos="115888" algn="l"/>
              </a:tabLst>
            </a:pPr>
            <a:r>
              <a:rPr lang="en-US" sz="1600" dirty="0" smtClean="0">
                <a:solidFill>
                  <a:srgbClr val="FFFFFF"/>
                </a:solidFill>
                <a:latin typeface="Arial" pitchFamily="34" charset="0"/>
              </a:rPr>
              <a:t>Period of Performance:  </a:t>
            </a:r>
            <a:r>
              <a:rPr lang="en-US" sz="1600" smtClean="0">
                <a:solidFill>
                  <a:srgbClr val="FFFFFF"/>
                </a:solidFill>
                <a:latin typeface="Arial" pitchFamily="34" charset="0"/>
              </a:rPr>
              <a:t>1 Sep 2017- 31 August 2022</a:t>
            </a:r>
            <a:endParaRPr lang="en-US" sz="1600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4584699" y="1481900"/>
            <a:ext cx="4551363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3" indent="-223838">
              <a:buFont typeface="Arial" pitchFamily="34" charset="0"/>
              <a:buChar char="•"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</a:rPr>
              <a:t>Sustainment of Mission Planning Systems (MPS) equipment; includes:</a:t>
            </a:r>
          </a:p>
          <a:p>
            <a:pPr marL="914400" lvl="4" indent="-223838">
              <a:buFont typeface="Arial" pitchFamily="34" charset="0"/>
              <a:buChar char="•"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</a:rPr>
              <a:t>Configuration Management of h/w and s/w</a:t>
            </a:r>
          </a:p>
          <a:p>
            <a:pPr marL="914400" lvl="4" indent="-223838">
              <a:buFont typeface="Arial" pitchFamily="34" charset="0"/>
              <a:buChar char="•"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</a:rPr>
              <a:t>Updates to Technical Documentation</a:t>
            </a:r>
          </a:p>
          <a:p>
            <a:pPr marL="914400" lvl="4" indent="-223838">
              <a:buFont typeface="Arial" pitchFamily="34" charset="0"/>
              <a:buChar char="•"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</a:rPr>
              <a:t>System Checkout, Fielding, &amp; Supply Support</a:t>
            </a:r>
          </a:p>
          <a:p>
            <a:pPr marL="914400" lvl="4" indent="-223838">
              <a:buFont typeface="Arial" pitchFamily="34" charset="0"/>
              <a:buChar char="•"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</a:rPr>
              <a:t>Training Support</a:t>
            </a:r>
          </a:p>
          <a:p>
            <a:pPr marL="914400" lvl="4" indent="-223838">
              <a:buFont typeface="Arial" pitchFamily="34" charset="0"/>
              <a:buChar char="•"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</a:rPr>
              <a:t>Deficiency Reporting</a:t>
            </a:r>
          </a:p>
          <a:p>
            <a:pPr marL="914400" lvl="4" indent="-223838">
              <a:buFont typeface="Arial" pitchFamily="34" charset="0"/>
              <a:buChar char="•"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</a:rPr>
              <a:t>Deployment and Management of the MPS System Support Representatives (SSRs) at worldwide locations and 24/7 Help Desk Support</a:t>
            </a:r>
          </a:p>
          <a:p>
            <a:pPr marL="914400" lvl="4" indent="-223838">
              <a:buFont typeface="Arial" pitchFamily="34" charset="0"/>
              <a:buChar char="•"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</a:rPr>
              <a:t>Administration of Mission Planning Central Website</a:t>
            </a:r>
          </a:p>
        </p:txBody>
      </p:sp>
      <p:sp>
        <p:nvSpPr>
          <p:cNvPr id="14" name="Text Box 885"/>
          <p:cNvSpPr txBox="1">
            <a:spLocks noChangeArrowheads="1"/>
          </p:cNvSpPr>
          <p:nvPr/>
        </p:nvSpPr>
        <p:spPr bwMode="auto">
          <a:xfrm>
            <a:off x="4584700" y="3784428"/>
            <a:ext cx="272029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2000" b="1" u="sng" dirty="0" smtClean="0">
                <a:solidFill>
                  <a:srgbClr val="3399FF"/>
                </a:solidFill>
                <a:latin typeface="Arial" pitchFamily="34" charset="0"/>
              </a:rPr>
              <a:t>Contract Information</a:t>
            </a:r>
            <a:endParaRPr lang="en-US" sz="2000" b="1" u="sng" dirty="0">
              <a:solidFill>
                <a:srgbClr val="3399FF"/>
              </a:solidFill>
              <a:latin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52832" y="4107293"/>
            <a:ext cx="44150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lvl="1" indent="-233363"/>
            <a:r>
              <a:rPr lang="en-US" sz="1600" b="1" dirty="0" smtClean="0">
                <a:solidFill>
                  <a:srgbClr val="FFFFFF"/>
                </a:solidFill>
                <a:latin typeface="Arial" pitchFamily="34" charset="0"/>
              </a:rPr>
              <a:t>Anticipated Contract Strategy:  </a:t>
            </a:r>
          </a:p>
          <a:p>
            <a:pPr marL="457200" lvl="3" indent="-223838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FFFFFF"/>
                </a:solidFill>
                <a:latin typeface="Arial" pitchFamily="34" charset="0"/>
              </a:rPr>
              <a:t>~$250M contract value</a:t>
            </a:r>
          </a:p>
          <a:p>
            <a:pPr marL="457200" lvl="3" indent="-223838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FFFFFF"/>
                </a:solidFill>
                <a:latin typeface="Arial" pitchFamily="34" charset="0"/>
              </a:rPr>
              <a:t>Small Business Set Aside</a:t>
            </a:r>
          </a:p>
          <a:p>
            <a:pPr marL="457200" lvl="3" indent="-223838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FFFFFF"/>
                </a:solidFill>
                <a:latin typeface="Arial" pitchFamily="34" charset="0"/>
              </a:rPr>
              <a:t>Single Award IDIQ</a:t>
            </a:r>
          </a:p>
          <a:p>
            <a:pPr marL="457200" lvl="3" indent="-223838">
              <a:buFont typeface="Arial" pitchFamily="34" charset="0"/>
              <a:buChar char="•"/>
            </a:pPr>
            <a:endParaRPr lang="en-US" sz="1400" dirty="0" smtClean="0">
              <a:solidFill>
                <a:srgbClr val="FFFFFF"/>
              </a:solidFill>
              <a:latin typeface="Arial" pitchFamily="34" charset="0"/>
            </a:endParaRPr>
          </a:p>
          <a:p>
            <a:pPr marL="233363" lvl="1" indent="-233363"/>
            <a:r>
              <a:rPr lang="en-US" sz="1600" b="1" dirty="0">
                <a:solidFill>
                  <a:srgbClr val="FFFFFF"/>
                </a:solidFill>
                <a:latin typeface="Arial" pitchFamily="34" charset="0"/>
              </a:rPr>
              <a:t>Anticipated Contract Type:  </a:t>
            </a:r>
          </a:p>
          <a:p>
            <a:pPr marL="457200" lvl="3" indent="-223838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FFFFFF"/>
                </a:solidFill>
                <a:latin typeface="Arial" pitchFamily="34" charset="0"/>
              </a:rPr>
              <a:t>FFP</a:t>
            </a:r>
          </a:p>
          <a:p>
            <a:pPr marL="233362" lvl="3"/>
            <a:endParaRPr lang="en-US" sz="1400" dirty="0" smtClean="0">
              <a:solidFill>
                <a:srgbClr val="FFFFFF"/>
              </a:solidFill>
              <a:latin typeface="Arial" pitchFamily="34" charset="0"/>
            </a:endParaRPr>
          </a:p>
          <a:p>
            <a:pPr marL="233363" lvl="1" indent="-233363"/>
            <a:r>
              <a:rPr lang="en-US" sz="1600" b="1" dirty="0" smtClean="0">
                <a:solidFill>
                  <a:srgbClr val="FFFFFF"/>
                </a:solidFill>
                <a:latin typeface="Arial" pitchFamily="34" charset="0"/>
              </a:rPr>
              <a:t>POC:</a:t>
            </a:r>
            <a:r>
              <a:rPr lang="en-US" sz="1600" dirty="0" smtClean="0">
                <a:solidFill>
                  <a:srgbClr val="FFFFFF"/>
                </a:solidFill>
                <a:latin typeface="Arial" pitchFamily="34" charset="0"/>
              </a:rPr>
              <a:t>  Christi </a:t>
            </a:r>
            <a:r>
              <a:rPr lang="en-US" sz="1600" dirty="0" err="1" smtClean="0">
                <a:solidFill>
                  <a:srgbClr val="FFFFFF"/>
                </a:solidFill>
                <a:latin typeface="Arial" pitchFamily="34" charset="0"/>
              </a:rPr>
              <a:t>McElheny</a:t>
            </a:r>
            <a:r>
              <a:rPr lang="en-US" sz="1600" dirty="0" smtClean="0">
                <a:solidFill>
                  <a:srgbClr val="FFFFFF"/>
                </a:solidFill>
                <a:latin typeface="Arial" pitchFamily="34" charset="0"/>
              </a:rPr>
              <a:t>, (801) 777-2805</a:t>
            </a:r>
            <a:endParaRPr lang="en-US" sz="1600" dirty="0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037" y="1235544"/>
            <a:ext cx="3274749" cy="2348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Line 16"/>
          <p:cNvSpPr>
            <a:spLocks noChangeShapeType="1"/>
          </p:cNvSpPr>
          <p:nvPr/>
        </p:nvSpPr>
        <p:spPr bwMode="auto">
          <a:xfrm flipH="1">
            <a:off x="4571999" y="1129625"/>
            <a:ext cx="7314" cy="527553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84365" y="6370638"/>
            <a:ext cx="1905000" cy="457200"/>
          </a:xfrm>
        </p:spPr>
        <p:txBody>
          <a:bodyPr/>
          <a:lstStyle/>
          <a:p>
            <a:endParaRPr lang="en-US" sz="1000" dirty="0" smtClean="0">
              <a:solidFill>
                <a:srgbClr val="FFFFFF"/>
              </a:solidFill>
              <a:cs typeface="Arial" panose="020B0604020202020204" pitchFamily="34" charset="0"/>
            </a:endParaRPr>
          </a:p>
          <a:p>
            <a:fld id="{64584DB0-591D-454A-80FC-6DB4E1943FFB}" type="slidenum">
              <a:rPr lang="en-US" sz="1000" smtClean="0">
                <a:solidFill>
                  <a:srgbClr val="FFFFFF"/>
                </a:solidFill>
                <a:cs typeface="Arial" panose="020B0604020202020204" pitchFamily="34" charset="0"/>
              </a:rPr>
              <a:pPr/>
              <a:t>16</a:t>
            </a:fld>
            <a:endParaRPr lang="en-US" sz="1000" dirty="0" smtClean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74419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3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i="0" dirty="0" smtClean="0"/>
              <a:t>Summary</a:t>
            </a:r>
          </a:p>
        </p:txBody>
      </p:sp>
      <p:sp>
        <p:nvSpPr>
          <p:cNvPr id="21508" name="Rectangle 33"/>
          <p:cNvSpPr>
            <a:spLocks noGrp="1" noChangeArrowheads="1"/>
          </p:cNvSpPr>
          <p:nvPr>
            <p:ph idx="1"/>
          </p:nvPr>
        </p:nvSpPr>
        <p:spPr>
          <a:xfrm>
            <a:off x="228600" y="1034256"/>
            <a:ext cx="8686800" cy="4724400"/>
          </a:xfrm>
        </p:spPr>
        <p:txBody>
          <a:bodyPr/>
          <a:lstStyle/>
          <a:p>
            <a:r>
              <a:rPr lang="en-US" sz="2000" dirty="0"/>
              <a:t>AFLCMC/HB represents the largest AFMC PEO portfolio </a:t>
            </a:r>
          </a:p>
          <a:p>
            <a:pPr lvl="1"/>
            <a:r>
              <a:rPr lang="en-US" sz="1600" dirty="0" smtClean="0"/>
              <a:t>Many </a:t>
            </a:r>
            <a:r>
              <a:rPr lang="en-US" sz="1600" dirty="0"/>
              <a:t>business opportunities--if you're qualified, we want to work with </a:t>
            </a:r>
            <a:r>
              <a:rPr lang="en-US" sz="1600" dirty="0" smtClean="0"/>
              <a:t>you</a:t>
            </a:r>
            <a:r>
              <a:rPr lang="en-US" sz="1600" dirty="0"/>
              <a:t> </a:t>
            </a:r>
            <a:endParaRPr lang="en-US" sz="1600" dirty="0" smtClean="0"/>
          </a:p>
          <a:p>
            <a:r>
              <a:rPr lang="en-US" sz="2000" dirty="0" smtClean="0"/>
              <a:t>More </a:t>
            </a:r>
            <a:r>
              <a:rPr lang="en-US" sz="2000" dirty="0"/>
              <a:t>sophisticated acquisition strategies--open/layered modular architectures</a:t>
            </a:r>
          </a:p>
          <a:p>
            <a:pPr lvl="1"/>
            <a:r>
              <a:rPr lang="en-US" sz="1600" dirty="0" smtClean="0"/>
              <a:t>Reference </a:t>
            </a:r>
            <a:r>
              <a:rPr lang="en-US" sz="1600" dirty="0"/>
              <a:t>architectures for new development now common (JSTARS Recap)</a:t>
            </a:r>
          </a:p>
          <a:p>
            <a:pPr lvl="1"/>
            <a:r>
              <a:rPr lang="en-US" sz="1600" dirty="0" smtClean="0"/>
              <a:t>Learning </a:t>
            </a:r>
            <a:r>
              <a:rPr lang="en-US" sz="1600" dirty="0"/>
              <a:t>how to </a:t>
            </a:r>
            <a:r>
              <a:rPr lang="en-US" sz="1600" dirty="0" smtClean="0"/>
              <a:t>move </a:t>
            </a:r>
            <a:r>
              <a:rPr lang="en-US" sz="1600" dirty="0"/>
              <a:t>closed legacy systems to open (OA DCGS)</a:t>
            </a:r>
          </a:p>
          <a:p>
            <a:pPr lvl="1"/>
            <a:r>
              <a:rPr lang="en-US" sz="1600" dirty="0" smtClean="0"/>
              <a:t>Enabling </a:t>
            </a:r>
            <a:r>
              <a:rPr lang="en-US" sz="1600" dirty="0"/>
              <a:t>AF to own the technical baseline (ISPAN)</a:t>
            </a:r>
          </a:p>
          <a:p>
            <a:r>
              <a:rPr lang="en-US" sz="2000" dirty="0" smtClean="0"/>
              <a:t>Increasing </a:t>
            </a:r>
            <a:r>
              <a:rPr lang="en-US" sz="2000" dirty="0"/>
              <a:t>number and frequency of competitive contract actions and MAC ID/IQs</a:t>
            </a:r>
          </a:p>
          <a:p>
            <a:r>
              <a:rPr lang="en-US" sz="2000" dirty="0" smtClean="0"/>
              <a:t>Increasing </a:t>
            </a:r>
            <a:r>
              <a:rPr lang="en-US" sz="2000" dirty="0"/>
              <a:t>small business participation every year from FY11 to today</a:t>
            </a:r>
          </a:p>
          <a:p>
            <a:pPr lvl="1"/>
            <a:r>
              <a:rPr lang="en-US" sz="1600" dirty="0" smtClean="0"/>
              <a:t>2012</a:t>
            </a:r>
            <a:r>
              <a:rPr lang="en-US" sz="1600" dirty="0"/>
              <a:t>: C2AD contract--5 large and 1 small business</a:t>
            </a:r>
          </a:p>
          <a:p>
            <a:pPr lvl="1"/>
            <a:r>
              <a:rPr lang="en-US" sz="1600" dirty="0" smtClean="0"/>
              <a:t>2016</a:t>
            </a:r>
            <a:r>
              <a:rPr lang="en-US" sz="1600" dirty="0"/>
              <a:t>: PEITTS contract--5 small and 1 large business</a:t>
            </a:r>
          </a:p>
          <a:p>
            <a:pPr marL="285750" lvl="1" indent="-285750">
              <a:spcBef>
                <a:spcPts val="0"/>
              </a:spcBef>
              <a:spcAft>
                <a:spcPts val="0"/>
              </a:spcAft>
              <a:defRPr/>
            </a:pPr>
            <a:endParaRPr lang="en-US" sz="2000" b="0" dirty="0" smtClean="0"/>
          </a:p>
          <a:p>
            <a:pPr marL="685800" lvl="1">
              <a:defRPr/>
            </a:pPr>
            <a:endParaRPr lang="en-US" sz="2000" b="0" dirty="0" smtClean="0"/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11A6588-4324-4684-92FE-A5C456AE1FA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dirty="0" smtClean="0"/>
          </a:p>
        </p:txBody>
      </p:sp>
      <p:sp>
        <p:nvSpPr>
          <p:cNvPr id="256004" name="Text Box 28"/>
          <p:cNvSpPr txBox="1">
            <a:spLocks noChangeAspect="1" noChangeArrowheads="1"/>
          </p:cNvSpPr>
          <p:nvPr/>
        </p:nvSpPr>
        <p:spPr bwMode="auto">
          <a:xfrm>
            <a:off x="5215164" y="36893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9476" y="5562600"/>
            <a:ext cx="8385048" cy="762000"/>
          </a:xfrm>
          <a:prstGeom prst="rect">
            <a:avLst/>
          </a:prstGeom>
          <a:solidFill>
            <a:srgbClr val="16203A"/>
          </a:solidFill>
          <a:ln w="25400" cap="flat" cmpd="sng" algn="ctr">
            <a:noFill/>
            <a:prstDash val="solid"/>
            <a:round/>
            <a:headEnd type="none" w="med" len="med"/>
            <a:tailEnd type="oval" w="lg" len="lg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 anchorCtr="1"/>
          <a:lstStyle/>
          <a:p>
            <a:pPr marL="0" lvl="1" algn="ctr" defTabSz="933450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tabLst>
                <a:tab pos="115888" algn="l"/>
                <a:tab pos="1030288" algn="l"/>
              </a:tabLst>
              <a:defRPr/>
            </a:pPr>
            <a:endParaRPr lang="en-US" sz="2200" b="1" i="1" dirty="0" smtClean="0">
              <a:solidFill>
                <a:srgbClr val="FFFFFF"/>
              </a:solidFill>
              <a:latin typeface="+mn-lt"/>
            </a:endParaRPr>
          </a:p>
          <a:p>
            <a:pPr marL="0" lvl="1" algn="ctr" defTabSz="933450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tabLst>
                <a:tab pos="115888" algn="l"/>
                <a:tab pos="1030288" algn="l"/>
              </a:tabLst>
              <a:defRPr/>
            </a:pPr>
            <a:endParaRPr lang="en-US" sz="2200" b="1" i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9" name="5-Point Star 8"/>
          <p:cNvSpPr/>
          <p:nvPr/>
        </p:nvSpPr>
        <p:spPr bwMode="auto">
          <a:xfrm>
            <a:off x="1562100" y="5753100"/>
            <a:ext cx="381000" cy="381000"/>
          </a:xfrm>
          <a:prstGeom prst="star5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 sz="1400" dirty="0">
              <a:latin typeface="Arial" pitchFamily="34" charset="0"/>
            </a:endParaRPr>
          </a:p>
        </p:txBody>
      </p:sp>
      <p:sp>
        <p:nvSpPr>
          <p:cNvPr id="256010" name="Rectangle 3"/>
          <p:cNvSpPr>
            <a:spLocks noChangeArrowheads="1"/>
          </p:cNvSpPr>
          <p:nvPr/>
        </p:nvSpPr>
        <p:spPr bwMode="auto">
          <a:xfrm>
            <a:off x="1562100" y="557371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10" name="5-Point Star 9"/>
          <p:cNvSpPr/>
          <p:nvPr/>
        </p:nvSpPr>
        <p:spPr bwMode="auto">
          <a:xfrm>
            <a:off x="7162800" y="5736771"/>
            <a:ext cx="381000" cy="381000"/>
          </a:xfrm>
          <a:prstGeom prst="star5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 sz="14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8513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5949778" y="1099027"/>
            <a:ext cx="3113199" cy="5303520"/>
          </a:xfrm>
          <a:prstGeom prst="rect">
            <a:avLst/>
          </a:prstGeom>
          <a:solidFill>
            <a:srgbClr val="16203A"/>
          </a:solidFill>
          <a:ln w="25400" cap="flat" cmpd="sng" algn="ctr">
            <a:solidFill>
              <a:srgbClr val="99CCFF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741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080"/>
              </a:spcBef>
            </a:pPr>
            <a: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Battle Management</a:t>
            </a:r>
            <a:b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</a:br>
            <a: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Scope and Mission Areas</a:t>
            </a:r>
            <a:endParaRPr lang="en-US" alt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4FB86D-F63E-4255-B41E-FF0CBB28EBB6}" type="slidenum">
              <a:rPr lang="en-US" smtClean="0">
                <a:solidFill>
                  <a:srgbClr val="00297A"/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00297A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30" y="1077722"/>
            <a:ext cx="6055056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u="sng" dirty="0">
                <a:solidFill>
                  <a:srgbClr val="FFFFFF"/>
                </a:solidFill>
                <a:latin typeface="Arial"/>
                <a:cs typeface="Arial" pitchFamily="34" charset="0"/>
              </a:rPr>
              <a:t>Vision</a:t>
            </a:r>
            <a:r>
              <a:rPr lang="en-US" b="1" dirty="0">
                <a:solidFill>
                  <a:srgbClr val="FFFFFF"/>
                </a:solidFill>
                <a:latin typeface="Arial"/>
                <a:cs typeface="Arial" pitchFamily="34" charset="0"/>
              </a:rPr>
              <a:t>: </a:t>
            </a:r>
            <a:r>
              <a:rPr lang="en-US" b="1" dirty="0">
                <a:solidFill>
                  <a:srgbClr val="FFFFFF"/>
                </a:solidFill>
                <a:latin typeface="Arial"/>
              </a:rPr>
              <a:t>The most proactive and effective </a:t>
            </a:r>
            <a:r>
              <a:rPr lang="en-US" b="1" dirty="0" err="1">
                <a:solidFill>
                  <a:srgbClr val="FFFFFF"/>
                </a:solidFill>
                <a:latin typeface="Arial"/>
              </a:rPr>
              <a:t>DoD</a:t>
            </a:r>
            <a:r>
              <a:rPr lang="en-US" b="1" dirty="0">
                <a:solidFill>
                  <a:srgbClr val="FFFFFF"/>
                </a:solidFill>
                <a:latin typeface="Arial"/>
              </a:rPr>
              <a:t> life cycle management organization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b="1" dirty="0">
              <a:solidFill>
                <a:srgbClr val="FFFFFF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u="sng" dirty="0">
                <a:solidFill>
                  <a:srgbClr val="FFFFFF"/>
                </a:solidFill>
                <a:latin typeface="Arial"/>
                <a:cs typeface="Arial" pitchFamily="34" charset="0"/>
              </a:rPr>
              <a:t>Mission</a:t>
            </a:r>
            <a:r>
              <a:rPr lang="en-US" b="1" dirty="0">
                <a:solidFill>
                  <a:srgbClr val="FFFFFF"/>
                </a:solidFill>
                <a:latin typeface="Arial"/>
                <a:cs typeface="Arial" pitchFamily="34" charset="0"/>
              </a:rPr>
              <a:t>: </a:t>
            </a:r>
            <a:r>
              <a:rPr lang="en-US" b="1" dirty="0">
                <a:solidFill>
                  <a:srgbClr val="FFFFFF"/>
                </a:solidFill>
                <a:latin typeface="Arial"/>
              </a:rPr>
              <a:t>In partnership with industry, deliver and support warfighting systems—and learn to do better every day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b="1" u="sng" dirty="0">
              <a:solidFill>
                <a:srgbClr val="FFFFFF"/>
              </a:solidFill>
              <a:latin typeface="Arial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  <a:defRPr/>
            </a:pPr>
            <a:endParaRPr lang="en-US" sz="300" b="1" u="sng" dirty="0">
              <a:solidFill>
                <a:srgbClr val="FFFFFF"/>
              </a:solidFill>
              <a:latin typeface="Arial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  <a:defRPr/>
            </a:pPr>
            <a:r>
              <a:rPr lang="en-US" b="1" u="sng" dirty="0">
                <a:solidFill>
                  <a:srgbClr val="FFFFFF"/>
                </a:solidFill>
                <a:latin typeface="Arial"/>
                <a:cs typeface="Arial" pitchFamily="34" charset="0"/>
              </a:rPr>
              <a:t>Portfolio</a:t>
            </a:r>
            <a:r>
              <a:rPr lang="en-US" b="1" dirty="0">
                <a:solidFill>
                  <a:srgbClr val="FFFFFF"/>
                </a:solidFill>
                <a:latin typeface="Arial"/>
                <a:cs typeface="Arial" pitchFamily="34" charset="0"/>
              </a:rPr>
              <a:t>:  	130+ US programs, ~$12.3B (AY+FYDP)</a:t>
            </a:r>
          </a:p>
          <a:p>
            <a:pPr marL="2114550" lvl="4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>
                <a:solidFill>
                  <a:srgbClr val="FFFFFF"/>
                </a:solidFill>
                <a:latin typeface="Arial"/>
                <a:cs typeface="Arial" pitchFamily="34" charset="0"/>
              </a:rPr>
              <a:t>     1 JUON/QRC 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 pitchFamily="34" charset="0"/>
              </a:rPr>
              <a:t>(IPEC)</a:t>
            </a:r>
            <a:endParaRPr lang="en-US" sz="1600" b="1" dirty="0">
              <a:solidFill>
                <a:srgbClr val="FFFFFF"/>
              </a:solidFill>
              <a:latin typeface="Arial"/>
              <a:cs typeface="Arial" pitchFamily="34" charset="0"/>
            </a:endParaRPr>
          </a:p>
          <a:p>
            <a:pPr marL="2114550" lvl="4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>
                <a:solidFill>
                  <a:srgbClr val="FFFFFF"/>
                </a:solidFill>
                <a:latin typeface="Arial"/>
                <a:cs typeface="Arial" pitchFamily="34" charset="0"/>
              </a:rPr>
              <a:t>     7 ACAT I</a:t>
            </a:r>
          </a:p>
          <a:p>
            <a:pPr marL="2114550" lvl="4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>
                <a:solidFill>
                  <a:srgbClr val="FFFFFF"/>
                </a:solidFill>
                <a:latin typeface="Arial"/>
                <a:cs typeface="Arial" pitchFamily="34" charset="0"/>
              </a:rPr>
              <a:t>     4 ACAT II</a:t>
            </a:r>
          </a:p>
          <a:p>
            <a:pPr marL="2114550" lvl="4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>
                <a:solidFill>
                  <a:srgbClr val="FFFFFF"/>
                </a:solidFill>
                <a:latin typeface="Arial"/>
                <a:cs typeface="Arial" pitchFamily="34" charset="0"/>
              </a:rPr>
              <a:t>   48 ACAT III</a:t>
            </a:r>
          </a:p>
          <a:p>
            <a:pPr marL="2114550" lvl="4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>
                <a:solidFill>
                  <a:srgbClr val="FFFFFF"/>
                </a:solidFill>
                <a:latin typeface="Arial"/>
                <a:cs typeface="Arial" pitchFamily="34" charset="0"/>
              </a:rPr>
              <a:t>   12 Tech Project/Other</a:t>
            </a:r>
          </a:p>
          <a:p>
            <a:pPr marL="2114550" lvl="4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>
                <a:solidFill>
                  <a:srgbClr val="FFFFFF"/>
                </a:solidFill>
                <a:latin typeface="Arial"/>
                <a:cs typeface="Arial" pitchFamily="34" charset="0"/>
              </a:rPr>
              <a:t>   59 Sustainment</a:t>
            </a:r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b="1" dirty="0">
              <a:solidFill>
                <a:srgbClr val="FFFFFF"/>
              </a:solidFill>
              <a:latin typeface="Arial"/>
              <a:cs typeface="Arial" pitchFamily="34" charset="0"/>
            </a:endParaRPr>
          </a:p>
          <a:p>
            <a:pPr lvl="4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FFFF"/>
                </a:solidFill>
                <a:latin typeface="Arial"/>
                <a:cs typeface="Arial" pitchFamily="34" charset="0"/>
              </a:rPr>
              <a:t>~120 FMS Case/Lines, ~$9.1B</a:t>
            </a:r>
          </a:p>
          <a:p>
            <a:pPr marL="2114550" lvl="4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>
                <a:solidFill>
                  <a:srgbClr val="FFFFFF"/>
                </a:solidFill>
                <a:latin typeface="Arial"/>
                <a:cs typeface="Arial" pitchFamily="34" charset="0"/>
              </a:rPr>
              <a:t>   42 nations and NATO</a:t>
            </a:r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" b="1" dirty="0">
              <a:solidFill>
                <a:srgbClr val="FFFFFF"/>
              </a:solidFill>
              <a:latin typeface="Arial"/>
              <a:cs typeface="Arial" pitchFamily="34" charset="0"/>
            </a:endParaRPr>
          </a:p>
          <a:p>
            <a:pPr lvl="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FFFF"/>
                </a:solidFill>
                <a:latin typeface="Arial"/>
                <a:cs typeface="Arial" pitchFamily="34" charset="0"/>
              </a:rPr>
              <a:t>197 Supplies &amp; Services Contracts</a:t>
            </a:r>
          </a:p>
          <a:p>
            <a:pPr marL="1200150" lvl="2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700" b="1" dirty="0">
              <a:solidFill>
                <a:srgbClr val="FFFFFF"/>
              </a:solidFill>
              <a:latin typeface="Arial"/>
              <a:cs typeface="Arial" pitchFamily="34" charset="0"/>
            </a:endParaRP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  <a:defRPr/>
            </a:pPr>
            <a:endParaRPr lang="en-US" sz="600" b="1" u="sng" dirty="0">
              <a:solidFill>
                <a:srgbClr val="FFFFFF"/>
              </a:solidFill>
              <a:latin typeface="Arial"/>
              <a:cs typeface="Arial" pitchFamily="34" charset="0"/>
            </a:endParaRP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  <a:defRPr/>
            </a:pPr>
            <a:r>
              <a:rPr lang="en-US" b="1" u="sng" dirty="0">
                <a:solidFill>
                  <a:srgbClr val="FFFFFF"/>
                </a:solidFill>
                <a:latin typeface="Arial"/>
                <a:cs typeface="Arial" pitchFamily="34" charset="0"/>
              </a:rPr>
              <a:t>Org/People</a:t>
            </a:r>
            <a:r>
              <a:rPr lang="en-US" b="1" dirty="0">
                <a:solidFill>
                  <a:srgbClr val="FFFFFF"/>
                </a:solidFill>
                <a:latin typeface="Arial"/>
                <a:cs typeface="Arial" pitchFamily="34" charset="0"/>
              </a:rPr>
              <a:t>:	~3,500 people</a:t>
            </a:r>
          </a:p>
          <a:p>
            <a:pPr lvl="4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>
                <a:solidFill>
                  <a:srgbClr val="FFFFFF"/>
                </a:solidFill>
                <a:latin typeface="Arial"/>
                <a:cs typeface="Arial" pitchFamily="34" charset="0"/>
              </a:rPr>
              <a:t>      12 Divisions / 9 Major locations</a:t>
            </a: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endParaRPr lang="en-US" sz="1000" smtClean="0">
              <a:solidFill>
                <a:srgbClr val="FFFFFF"/>
              </a:solidFill>
            </a:endParaRPr>
          </a:p>
          <a:p>
            <a:fld id="{64584DB0-591D-454A-80FC-6DB4E1943FFB}" type="slidenum">
              <a:rPr lang="en-US" sz="1000" smtClean="0">
                <a:solidFill>
                  <a:srgbClr val="FFFFFF"/>
                </a:solidFill>
              </a:rPr>
              <a:pPr/>
              <a:t>2</a:t>
            </a:fld>
            <a:endParaRPr lang="en-US" sz="1000" dirty="0" smtClean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371479"/>
            <a:ext cx="9144000" cy="486519"/>
          </a:xfrm>
          <a:prstGeom prst="rect">
            <a:avLst/>
          </a:prstGeom>
          <a:solidFill>
            <a:srgbClr val="16203A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solidFill>
                  <a:srgbClr val="FFFFFF"/>
                </a:solidFill>
              </a:rPr>
              <a:t>The AF’s core operational C2 systems, battle management, and more</a:t>
            </a:r>
          </a:p>
        </p:txBody>
      </p:sp>
      <p:pic>
        <p:nvPicPr>
          <p:cNvPr id="14" name="Picture 10" descr="H:\PhotoLibrary\Equipment\GAA\New Dasr Tower.jp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5489" y="2430787"/>
            <a:ext cx="914400" cy="914400"/>
          </a:xfrm>
          <a:prstGeom prst="rect">
            <a:avLst/>
          </a:prstGeom>
          <a:noFill/>
          <a:ln w="19050">
            <a:solidFill>
              <a:schemeClr val="bg1"/>
            </a:solidFill>
          </a:ln>
          <a:effectLst/>
        </p:spPr>
      </p:pic>
      <p:pic>
        <p:nvPicPr>
          <p:cNvPr id="15" name="Picture 2" descr="C:\Users\ChandlerC\Desktop\Picture1.jpg"/>
          <p:cNvPicPr>
            <a:picLocks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65489" y="4411267"/>
            <a:ext cx="914400" cy="914400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Zachary.Bateman\Pictures\JTE Program Office\TEU.JPG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2864" y="5401507"/>
            <a:ext cx="914400" cy="914400"/>
          </a:xfrm>
          <a:prstGeom prst="rect">
            <a:avLst/>
          </a:prstGeom>
          <a:noFill/>
          <a:ln w="19050">
            <a:solidFill>
              <a:schemeClr val="bg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TASS Pal_0.tmp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49176" y="5401507"/>
            <a:ext cx="914400" cy="914400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8" name="Picture 64" descr="FCFPhoto4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5489" y="5401507"/>
            <a:ext cx="914400" cy="91440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/>
        </p:spPr>
      </p:pic>
      <p:grpSp>
        <p:nvGrpSpPr>
          <p:cNvPr id="2" name="Group 1"/>
          <p:cNvGrpSpPr/>
          <p:nvPr/>
        </p:nvGrpSpPr>
        <p:grpSpPr>
          <a:xfrm>
            <a:off x="8025205" y="4411267"/>
            <a:ext cx="940109" cy="914400"/>
            <a:chOff x="7982949" y="4107814"/>
            <a:chExt cx="1005840" cy="914400"/>
          </a:xfrm>
        </p:grpSpPr>
        <p:sp>
          <p:nvSpPr>
            <p:cNvPr id="20" name="Rectangle 19"/>
            <p:cNvSpPr/>
            <p:nvPr/>
          </p:nvSpPr>
          <p:spPr bwMode="auto">
            <a:xfrm>
              <a:off x="7982949" y="4107814"/>
              <a:ext cx="1005840" cy="914400"/>
            </a:xfrm>
            <a:prstGeom prst="rect">
              <a:avLst/>
            </a:prstGeom>
            <a:gradFill>
              <a:gsLst>
                <a:gs pos="0">
                  <a:srgbClr val="E9EDF4"/>
                </a:gs>
                <a:gs pos="50000">
                  <a:schemeClr val="accent2">
                    <a:lumMod val="75000"/>
                  </a:schemeClr>
                </a:gs>
                <a:gs pos="100000">
                  <a:srgbClr val="00297A"/>
                </a:gs>
              </a:gsLst>
              <a:lin ang="5400000" scaled="0"/>
            </a:gra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en-US" sz="1000" b="1">
                <a:solidFill>
                  <a:srgbClr val="FFFFFF"/>
                </a:solidFill>
                <a:latin typeface="Arial"/>
                <a:cs typeface="Arial" charset="0"/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687"/>
            <a:stretch/>
          </p:blipFill>
          <p:spPr>
            <a:xfrm>
              <a:off x="7982949" y="4192767"/>
              <a:ext cx="914400" cy="679966"/>
            </a:xfrm>
            <a:prstGeom prst="rect">
              <a:avLst/>
            </a:prstGeom>
            <a:ln w="19050">
              <a:noFill/>
            </a:ln>
          </p:spPr>
        </p:pic>
      </p:grpSp>
      <p:pic>
        <p:nvPicPr>
          <p:cNvPr id="22" name="Picture 3"/>
          <p:cNvPicPr>
            <a:picLocks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49176" y="4411267"/>
            <a:ext cx="914400" cy="914400"/>
          </a:xfrm>
          <a:prstGeom prst="rect">
            <a:avLst/>
          </a:prstGeom>
          <a:noFill/>
          <a:ln w="19050">
            <a:solidFill>
              <a:schemeClr val="bg1"/>
            </a:solidFill>
          </a:ln>
          <a:effectLst/>
        </p:spPr>
      </p:pic>
      <p:pic>
        <p:nvPicPr>
          <p:cNvPr id="23" name="Picture 6" descr="Air &amp; Space Operations Center Weapon System Program&#10;(AOC WS) Al Udeid AirBase - Operations Floor">
            <a:hlinkClick r:id="rId10"/>
          </p:cNvPr>
          <p:cNvPicPr>
            <a:picLocks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49177" y="2430787"/>
            <a:ext cx="914400" cy="914400"/>
          </a:xfrm>
          <a:prstGeom prst="rect">
            <a:avLst/>
          </a:prstGeom>
          <a:noFill/>
          <a:ln w="19050">
            <a:solidFill>
              <a:schemeClr val="bg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24" name="Picture 2"/>
          <p:cNvPicPr>
            <a:picLocks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32864" y="2430787"/>
            <a:ext cx="914400" cy="91440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5" name="Picture 1" descr="Tactical Air Control Party "/>
          <p:cNvPicPr>
            <a:picLocks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5489" y="3421027"/>
            <a:ext cx="914400" cy="914400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26" name="Picture 41"/>
          <p:cNvPicPr preferRelativeResize="0">
            <a:picLocks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49177" y="3421027"/>
            <a:ext cx="914400" cy="91440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27" name="Picture 3" descr="nhawk_cock"/>
          <p:cNvPicPr>
            <a:picLocks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2864" y="3421027"/>
            <a:ext cx="914400" cy="914400"/>
          </a:xfrm>
          <a:prstGeom prst="rect">
            <a:avLst/>
          </a:prstGeom>
          <a:noFill/>
          <a:ln w="19050">
            <a:solidFill>
              <a:schemeClr val="bg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7003" y="1204958"/>
            <a:ext cx="2123078" cy="1097280"/>
          </a:xfrm>
          <a:prstGeom prst="rect">
            <a:avLst/>
          </a:prstGeom>
          <a:ln>
            <a:noFill/>
          </a:ln>
          <a:effectLst>
            <a:glow rad="25400">
              <a:srgbClr val="99CCFF"/>
            </a:glow>
          </a:effectLst>
        </p:spPr>
      </p:pic>
      <p:sp>
        <p:nvSpPr>
          <p:cNvPr id="28" name="TextBox 27"/>
          <p:cNvSpPr txBox="1"/>
          <p:nvPr/>
        </p:nvSpPr>
        <p:spPr>
          <a:xfrm>
            <a:off x="6065489" y="3070867"/>
            <a:ext cx="914400" cy="2743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700" b="1" dirty="0">
                <a:ln w="3175">
                  <a:noFill/>
                </a:ln>
                <a:solidFill>
                  <a:sysClr val="windowText" lastClr="000000"/>
                </a:solidFill>
                <a:latin typeface="Arial"/>
                <a:cs typeface="Arabic Typesetting" panose="03020402040406030203" pitchFamily="66" charset="-78"/>
              </a:rPr>
              <a:t>Aerospace </a:t>
            </a:r>
            <a:r>
              <a:rPr lang="en-US" sz="700" b="1" dirty="0" err="1">
                <a:ln w="3175">
                  <a:noFill/>
                </a:ln>
                <a:solidFill>
                  <a:sysClr val="windowText" lastClr="000000"/>
                </a:solidFill>
                <a:latin typeface="Arial"/>
                <a:cs typeface="Arabic Typesetting" panose="03020402040406030203" pitchFamily="66" charset="-78"/>
              </a:rPr>
              <a:t>Mgnt</a:t>
            </a:r>
            <a:r>
              <a:rPr lang="en-US" sz="700" b="1" dirty="0">
                <a:ln w="3175">
                  <a:noFill/>
                </a:ln>
                <a:solidFill>
                  <a:sysClr val="windowText" lastClr="000000"/>
                </a:solidFill>
                <a:latin typeface="Arial"/>
                <a:cs typeface="Arabic Typesetting" panose="03020402040406030203" pitchFamily="66" charset="-78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700" b="1" dirty="0">
                <a:ln w="3175">
                  <a:noFill/>
                </a:ln>
                <a:solidFill>
                  <a:sysClr val="windowText" lastClr="000000"/>
                </a:solidFill>
                <a:latin typeface="Arial"/>
                <a:cs typeface="Arabic Typesetting" panose="03020402040406030203" pitchFamily="66" charset="-78"/>
              </a:rPr>
              <a:t>Systems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049176" y="3070867"/>
            <a:ext cx="914400" cy="2743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700" b="1" dirty="0">
                <a:ln w="3175">
                  <a:noFill/>
                </a:ln>
                <a:solidFill>
                  <a:sysClr val="windowText" lastClr="000000"/>
                </a:solidFill>
                <a:latin typeface="Arial"/>
                <a:cs typeface="Arabic Typesetting" panose="03020402040406030203" pitchFamily="66" charset="-78"/>
              </a:rPr>
              <a:t>Ops Command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700" b="1" dirty="0">
                <a:ln w="3175">
                  <a:noFill/>
                </a:ln>
                <a:solidFill>
                  <a:sysClr val="windowText" lastClr="000000"/>
                </a:solidFill>
                <a:latin typeface="Arial"/>
                <a:cs typeface="Arabic Typesetting" panose="03020402040406030203" pitchFamily="66" charset="-78"/>
              </a:rPr>
              <a:t>&amp; Control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034211" y="3076266"/>
            <a:ext cx="914400" cy="2743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700" b="1" dirty="0">
                <a:ln w="3175">
                  <a:noFill/>
                </a:ln>
                <a:solidFill>
                  <a:sysClr val="windowText" lastClr="000000"/>
                </a:solidFill>
                <a:latin typeface="Arial"/>
                <a:cs typeface="Arabic Typesetting" panose="03020402040406030203" pitchFamily="66" charset="-78"/>
              </a:rPr>
              <a:t>COCOM </a:t>
            </a:r>
            <a:r>
              <a:rPr lang="en-US" sz="700" b="1" dirty="0" err="1">
                <a:ln w="3175">
                  <a:noFill/>
                </a:ln>
                <a:solidFill>
                  <a:sysClr val="windowText" lastClr="000000"/>
                </a:solidFill>
                <a:latin typeface="Arial"/>
                <a:cs typeface="Arabic Typesetting" panose="03020402040406030203" pitchFamily="66" charset="-78"/>
              </a:rPr>
              <a:t>Comm</a:t>
            </a:r>
            <a:endParaRPr lang="en-US" sz="700" b="1" dirty="0">
              <a:ln w="3175">
                <a:noFill/>
              </a:ln>
              <a:solidFill>
                <a:sysClr val="windowText" lastClr="000000"/>
              </a:solidFill>
              <a:latin typeface="Arial"/>
              <a:cs typeface="Arabic Typesetting" panose="03020402040406030203" pitchFamily="66" charset="-7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700" b="1" dirty="0">
                <a:ln w="3175">
                  <a:noFill/>
                </a:ln>
                <a:solidFill>
                  <a:sysClr val="windowText" lastClr="000000"/>
                </a:solidFill>
                <a:latin typeface="Arial"/>
                <a:cs typeface="Arabic Typesetting" panose="03020402040406030203" pitchFamily="66" charset="-78"/>
              </a:rPr>
              <a:t>&amp; Control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65489" y="4055842"/>
            <a:ext cx="914400" cy="2743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700" b="1" dirty="0">
                <a:ln w="3175">
                  <a:noFill/>
                </a:ln>
                <a:solidFill>
                  <a:sysClr val="windowText" lastClr="000000"/>
                </a:solidFill>
                <a:latin typeface="Arial"/>
                <a:cs typeface="Arabic Typesetting" panose="03020402040406030203" pitchFamily="66" charset="-78"/>
              </a:rPr>
              <a:t>Theater Battle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700" b="1" dirty="0">
                <a:ln w="3175">
                  <a:noFill/>
                </a:ln>
                <a:solidFill>
                  <a:sysClr val="windowText" lastClr="000000"/>
                </a:solidFill>
                <a:latin typeface="Arial"/>
                <a:cs typeface="Arabic Typesetting" panose="03020402040406030203" pitchFamily="66" charset="-78"/>
              </a:rPr>
              <a:t>Control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49177" y="4058249"/>
            <a:ext cx="914400" cy="2743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700" b="1" dirty="0">
                <a:ln w="3175">
                  <a:noFill/>
                </a:ln>
                <a:solidFill>
                  <a:sysClr val="windowText" lastClr="000000"/>
                </a:solidFill>
                <a:latin typeface="Arial"/>
                <a:cs typeface="Arabic Typesetting" panose="03020402040406030203" pitchFamily="66" charset="-78"/>
              </a:rPr>
              <a:t>C2ISR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700" b="1" dirty="0">
              <a:ln w="3175">
                <a:noFill/>
              </a:ln>
              <a:solidFill>
                <a:sysClr val="windowText" lastClr="000000"/>
              </a:solidFill>
              <a:latin typeface="Arial"/>
              <a:cs typeface="Arabic Typesetting" panose="03020402040406030203" pitchFamily="66" charset="-78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038059" y="4066734"/>
            <a:ext cx="914400" cy="2743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700" b="1" dirty="0">
                <a:ln w="3175">
                  <a:noFill/>
                </a:ln>
                <a:solidFill>
                  <a:sysClr val="windowText" lastClr="000000"/>
                </a:solidFill>
                <a:latin typeface="Arial"/>
                <a:cs typeface="Arabic Typesetting" panose="03020402040406030203" pitchFamily="66" charset="-78"/>
              </a:rPr>
              <a:t>Airspace Mission Plan Sys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065489" y="5051382"/>
            <a:ext cx="914400" cy="2743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700" b="1" dirty="0">
                <a:ln w="3175">
                  <a:noFill/>
                </a:ln>
                <a:solidFill>
                  <a:sysClr val="windowText" lastClr="000000"/>
                </a:solidFill>
                <a:latin typeface="Arial"/>
              </a:rPr>
              <a:t>Foreign Military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700" b="1" dirty="0">
                <a:ln w="3175">
                  <a:noFill/>
                </a:ln>
                <a:solidFill>
                  <a:sysClr val="windowText" lastClr="000000"/>
                </a:solidFill>
                <a:latin typeface="Arial"/>
              </a:rPr>
              <a:t>Sales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049176" y="5051347"/>
            <a:ext cx="914400" cy="2743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700" b="1" dirty="0">
                <a:ln w="3175">
                  <a:noFill/>
                </a:ln>
                <a:solidFill>
                  <a:sysClr val="windowText" lastClr="000000"/>
                </a:solidFill>
                <a:latin typeface="Arial"/>
              </a:rPr>
              <a:t>Strategic Warn &amp; </a:t>
            </a:r>
            <a:r>
              <a:rPr lang="en-US" sz="700" b="1" dirty="0" err="1">
                <a:ln w="3175">
                  <a:noFill/>
                </a:ln>
                <a:solidFill>
                  <a:sysClr val="windowText" lastClr="000000"/>
                </a:solidFill>
                <a:latin typeface="Arial"/>
              </a:rPr>
              <a:t>Surv</a:t>
            </a:r>
            <a:r>
              <a:rPr lang="en-US" sz="700" b="1" dirty="0">
                <a:ln w="3175">
                  <a:noFill/>
                </a:ln>
                <a:solidFill>
                  <a:sysClr val="windowText" lastClr="000000"/>
                </a:solidFill>
                <a:latin typeface="Arial"/>
              </a:rPr>
              <a:t> Systems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032864" y="5047991"/>
            <a:ext cx="923544" cy="2743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700" b="1" dirty="0">
                <a:ln w="3175">
                  <a:noFill/>
                </a:ln>
                <a:solidFill>
                  <a:sysClr val="windowText" lastClr="000000"/>
                </a:solidFill>
                <a:latin typeface="Arial"/>
              </a:rPr>
              <a:t>Joint STARS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700" b="1" dirty="0">
                <a:ln w="3175">
                  <a:noFill/>
                </a:ln>
                <a:solidFill>
                  <a:sysClr val="windowText" lastClr="000000"/>
                </a:solidFill>
                <a:latin typeface="Arial"/>
              </a:rPr>
              <a:t>Recapitalization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065489" y="6041587"/>
            <a:ext cx="914400" cy="2743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700" b="1" dirty="0">
                <a:ln w="3175">
                  <a:noFill/>
                </a:ln>
                <a:solidFill>
                  <a:sysClr val="windowText" lastClr="000000"/>
                </a:solidFill>
                <a:latin typeface="Arial"/>
              </a:rPr>
              <a:t>AWACS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700" b="1" dirty="0">
              <a:ln w="3175">
                <a:noFill/>
              </a:ln>
              <a:solidFill>
                <a:sysClr val="windowText" lastClr="000000"/>
              </a:solidFill>
              <a:latin typeface="Arial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046614" y="6041587"/>
            <a:ext cx="914400" cy="2743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700" b="1" dirty="0">
                <a:ln w="3175">
                  <a:noFill/>
                </a:ln>
                <a:solidFill>
                  <a:sysClr val="windowText" lastClr="000000"/>
                </a:solidFill>
                <a:latin typeface="Arial"/>
              </a:rPr>
              <a:t>Force  Protection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700" b="1" dirty="0">
              <a:ln w="3175">
                <a:noFill/>
              </a:ln>
              <a:solidFill>
                <a:sysClr val="windowText" lastClr="000000"/>
              </a:solidFill>
              <a:latin typeface="Arial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038059" y="6038908"/>
            <a:ext cx="914400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600" b="1" dirty="0">
                <a:ln w="3175">
                  <a:noFill/>
                </a:ln>
                <a:solidFill>
                  <a:sysClr val="windowText" lastClr="000000"/>
                </a:solidFill>
                <a:latin typeface="Arial"/>
              </a:rPr>
              <a:t>Aerospace Dominance Enabler</a:t>
            </a:r>
          </a:p>
        </p:txBody>
      </p:sp>
      <p:sp>
        <p:nvSpPr>
          <p:cNvPr id="40" name="Slide Number Placeholder 5"/>
          <p:cNvSpPr txBox="1">
            <a:spLocks/>
          </p:cNvSpPr>
          <p:nvPr/>
        </p:nvSpPr>
        <p:spPr bwMode="auto">
          <a:xfrm>
            <a:off x="7239964" y="6416501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endParaRPr lang="en-US" sz="1000" smtClean="0">
              <a:solidFill>
                <a:srgbClr val="FFFFFF"/>
              </a:solidFill>
            </a:endParaRPr>
          </a:p>
          <a:p>
            <a:fld id="{64584DB0-591D-454A-80FC-6DB4E1943FFB}" type="slidenum">
              <a:rPr lang="en-US" sz="1000" smtClean="0">
                <a:solidFill>
                  <a:srgbClr val="FFFFFF"/>
                </a:solidFill>
              </a:rPr>
              <a:pPr/>
              <a:t>2</a:t>
            </a:fld>
            <a:endParaRPr lang="en-US" sz="10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55082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>
                <a:cs typeface="Arial" pitchFamily="34" charset="0"/>
              </a:rPr>
              <a:t>HB </a:t>
            </a:r>
            <a:r>
              <a:rPr lang="en-US" i="0" dirty="0" smtClean="0">
                <a:cs typeface="Arial" pitchFamily="34" charset="0"/>
              </a:rPr>
              <a:t>Organization</a:t>
            </a:r>
            <a:endParaRPr lang="en-US" i="0" dirty="0"/>
          </a:p>
        </p:txBody>
      </p:sp>
      <p:sp>
        <p:nvSpPr>
          <p:cNvPr id="335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sz="1000" dirty="0" smtClean="0">
              <a:solidFill>
                <a:srgbClr val="FFFFFF"/>
              </a:solidFill>
            </a:endParaRPr>
          </a:p>
          <a:p>
            <a:fld id="{64584DB0-591D-454A-80FC-6DB4E1943FFB}" type="slidenum">
              <a:rPr lang="en-US" sz="1000" smtClean="0">
                <a:solidFill>
                  <a:srgbClr val="FFFFFF"/>
                </a:solidFill>
              </a:rPr>
              <a:pPr/>
              <a:t>3</a:t>
            </a:fld>
            <a:endParaRPr lang="en-US" sz="1000" dirty="0" smtClean="0">
              <a:solidFill>
                <a:srgbClr val="FFFFFF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58781" y="1115722"/>
            <a:ext cx="8885429" cy="5458057"/>
            <a:chOff x="158781" y="1115722"/>
            <a:chExt cx="8885429" cy="5458057"/>
          </a:xfrm>
        </p:grpSpPr>
        <p:cxnSp>
          <p:nvCxnSpPr>
            <p:cNvPr id="216" name="Straight Connector 215"/>
            <p:cNvCxnSpPr/>
            <p:nvPr/>
          </p:nvCxnSpPr>
          <p:spPr>
            <a:xfrm rot="5400000">
              <a:off x="7642457" y="4888873"/>
              <a:ext cx="221374" cy="0"/>
            </a:xfrm>
            <a:prstGeom prst="line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</a:ln>
            <a:effectLst/>
          </p:spPr>
        </p:cxnSp>
        <p:grpSp>
          <p:nvGrpSpPr>
            <p:cNvPr id="218" name="Group 217"/>
            <p:cNvGrpSpPr/>
            <p:nvPr/>
          </p:nvGrpSpPr>
          <p:grpSpPr>
            <a:xfrm>
              <a:off x="1561429" y="4784834"/>
              <a:ext cx="6195584" cy="227896"/>
              <a:chOff x="1582890" y="4774137"/>
              <a:chExt cx="6022368" cy="227896"/>
            </a:xfrm>
          </p:grpSpPr>
          <p:cxnSp>
            <p:nvCxnSpPr>
              <p:cNvPr id="422" name="Straight Connector 421"/>
              <p:cNvCxnSpPr/>
              <p:nvPr/>
            </p:nvCxnSpPr>
            <p:spPr>
              <a:xfrm rot="5400000">
                <a:off x="1481162" y="4884824"/>
                <a:ext cx="221374" cy="0"/>
              </a:xfrm>
              <a:prstGeom prst="line">
                <a:avLst/>
              </a:prstGeom>
              <a:noFill/>
              <a:ln w="19050" cap="flat" cmpd="sng" algn="ctr">
                <a:solidFill>
                  <a:schemeClr val="bg1"/>
                </a:solidFill>
                <a:prstDash val="solid"/>
              </a:ln>
              <a:effectLst/>
            </p:spPr>
          </p:cxnSp>
          <p:cxnSp>
            <p:nvCxnSpPr>
              <p:cNvPr id="423" name="Straight Connector 422"/>
              <p:cNvCxnSpPr/>
              <p:nvPr/>
            </p:nvCxnSpPr>
            <p:spPr>
              <a:xfrm rot="5400000">
                <a:off x="5622471" y="4891346"/>
                <a:ext cx="221374" cy="0"/>
              </a:xfrm>
              <a:prstGeom prst="line">
                <a:avLst/>
              </a:prstGeom>
              <a:noFill/>
              <a:ln w="19050" cap="flat" cmpd="sng" algn="ctr">
                <a:solidFill>
                  <a:schemeClr val="bg1"/>
                </a:solidFill>
                <a:prstDash val="solid"/>
              </a:ln>
              <a:effectLst/>
            </p:spPr>
          </p:cxnSp>
          <p:cxnSp>
            <p:nvCxnSpPr>
              <p:cNvPr id="424" name="Straight Connector 423"/>
              <p:cNvCxnSpPr/>
              <p:nvPr/>
            </p:nvCxnSpPr>
            <p:spPr>
              <a:xfrm rot="5400000">
                <a:off x="3396514" y="4891346"/>
                <a:ext cx="221374" cy="0"/>
              </a:xfrm>
              <a:prstGeom prst="line">
                <a:avLst/>
              </a:prstGeom>
              <a:noFill/>
              <a:ln w="19050" cap="flat" cmpd="sng" algn="ctr">
                <a:solidFill>
                  <a:schemeClr val="bg1"/>
                </a:solidFill>
                <a:prstDash val="solid"/>
              </a:ln>
              <a:effectLst/>
            </p:spPr>
          </p:cxnSp>
          <p:cxnSp>
            <p:nvCxnSpPr>
              <p:cNvPr id="425" name="Straight Connector 424"/>
              <p:cNvCxnSpPr/>
              <p:nvPr/>
            </p:nvCxnSpPr>
            <p:spPr>
              <a:xfrm>
                <a:off x="1582890" y="4780659"/>
                <a:ext cx="6022368" cy="0"/>
              </a:xfrm>
              <a:prstGeom prst="line">
                <a:avLst/>
              </a:prstGeom>
              <a:noFill/>
              <a:ln w="19050" cap="flat" cmpd="sng" algn="ctr">
                <a:solidFill>
                  <a:schemeClr val="bg1"/>
                </a:solidFill>
                <a:prstDash val="solid"/>
              </a:ln>
              <a:effectLst/>
            </p:spPr>
          </p:cxnSp>
        </p:grpSp>
        <p:grpSp>
          <p:nvGrpSpPr>
            <p:cNvPr id="219" name="Group 218"/>
            <p:cNvGrpSpPr/>
            <p:nvPr/>
          </p:nvGrpSpPr>
          <p:grpSpPr>
            <a:xfrm>
              <a:off x="705645" y="4918133"/>
              <a:ext cx="1658730" cy="709296"/>
              <a:chOff x="751032" y="4907436"/>
              <a:chExt cx="1612355" cy="709296"/>
            </a:xfrm>
          </p:grpSpPr>
          <p:grpSp>
            <p:nvGrpSpPr>
              <p:cNvPr id="417" name="Group 416"/>
              <p:cNvGrpSpPr/>
              <p:nvPr/>
            </p:nvGrpSpPr>
            <p:grpSpPr>
              <a:xfrm>
                <a:off x="751032" y="4907436"/>
                <a:ext cx="1612355" cy="709296"/>
                <a:chOff x="2986748" y="4088530"/>
                <a:chExt cx="1612355" cy="709296"/>
              </a:xfrm>
            </p:grpSpPr>
            <p:sp>
              <p:nvSpPr>
                <p:cNvPr id="419" name="Rectangle 27"/>
                <p:cNvSpPr>
                  <a:spLocks noChangeArrowheads="1"/>
                </p:cNvSpPr>
                <p:nvPr/>
              </p:nvSpPr>
              <p:spPr bwMode="auto">
                <a:xfrm>
                  <a:off x="2986748" y="4088530"/>
                  <a:ext cx="1600200" cy="685800"/>
                </a:xfrm>
                <a:prstGeom prst="rect">
                  <a:avLst/>
                </a:prstGeom>
                <a:solidFill>
                  <a:srgbClr val="BFBFBF"/>
                </a:solidFill>
                <a:ln w="12700" algn="ctr">
                  <a:solidFill>
                    <a:srgbClr val="EEECE1">
                      <a:lumMod val="10000"/>
                    </a:srgbClr>
                  </a:solidFill>
                  <a:miter lim="800000"/>
                  <a:headEnd/>
                  <a:tailEnd/>
                </a:ln>
                <a:effectLst>
                  <a:outerShdw dist="53882" dir="2700000" algn="ctr" rotWithShape="0">
                    <a:sysClr val="windowText" lastClr="000000"/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wrap="none" lIns="91433" tIns="45717" rIns="91433" bIns="45717" anchor="ctr"/>
                <a:lstStyle/>
                <a:p>
                  <a:pPr fontAlgn="auto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900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20" name="Rectangle 22"/>
                <p:cNvSpPr>
                  <a:spLocks noChangeArrowheads="1"/>
                </p:cNvSpPr>
                <p:nvPr/>
              </p:nvSpPr>
              <p:spPr bwMode="auto">
                <a:xfrm>
                  <a:off x="3489441" y="4261148"/>
                  <a:ext cx="1109662" cy="5366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87306" tIns="42859" rIns="87306" bIns="42859">
                  <a:spAutoFit/>
                </a:bodyPr>
                <a:lstStyle/>
                <a:p>
                  <a:pPr algn="ctr" defTabSz="814388" fontAlgn="auto">
                    <a:lnSpc>
                      <a:spcPts val="7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800" b="1" kern="0" spc="30" dirty="0">
                      <a:solidFill>
                        <a:srgbClr val="013573"/>
                      </a:solidFill>
                      <a:latin typeface="Calibri"/>
                      <a:cs typeface="Arial" charset="0"/>
                    </a:rPr>
                    <a:t>JSTARS RECAP</a:t>
                  </a:r>
                  <a:br>
                    <a:rPr lang="en-US" sz="800" b="1" kern="0" spc="30" dirty="0">
                      <a:solidFill>
                        <a:srgbClr val="013573"/>
                      </a:solidFill>
                      <a:latin typeface="Calibri"/>
                      <a:cs typeface="Arial" charset="0"/>
                    </a:rPr>
                  </a:br>
                  <a:r>
                    <a:rPr lang="en-US" sz="800" b="1" kern="0" spc="30" dirty="0">
                      <a:solidFill>
                        <a:srgbClr val="013573"/>
                      </a:solidFill>
                      <a:latin typeface="Calibri"/>
                      <a:cs typeface="Arial" charset="0"/>
                    </a:rPr>
                    <a:t>DIVISION</a:t>
                  </a:r>
                  <a:br>
                    <a:rPr lang="en-US" sz="800" b="1" kern="0" spc="30" dirty="0">
                      <a:solidFill>
                        <a:srgbClr val="013573"/>
                      </a:solidFill>
                      <a:latin typeface="Calibri"/>
                      <a:cs typeface="Arial" charset="0"/>
                    </a:rPr>
                  </a:br>
                  <a:r>
                    <a:rPr lang="en-US" sz="800" b="1" kern="0" spc="30" dirty="0">
                      <a:solidFill>
                        <a:srgbClr val="013573"/>
                      </a:solidFill>
                      <a:latin typeface="Calibri"/>
                      <a:cs typeface="Arial" charset="0"/>
                    </a:rPr>
                    <a:t>(HBR) </a:t>
                  </a:r>
                  <a:r>
                    <a:rPr lang="en-US" sz="700" b="1" kern="0" spc="30" dirty="0">
                      <a:solidFill>
                        <a:prstClr val="black">
                          <a:lumMod val="50000"/>
                        </a:prstClr>
                      </a:solidFill>
                      <a:latin typeface="Calibri"/>
                      <a:cs typeface="Arial" charset="0"/>
                    </a:rPr>
                    <a:t/>
                  </a:r>
                  <a:br>
                    <a:rPr lang="en-US" sz="700" b="1" kern="0" spc="30" dirty="0">
                      <a:solidFill>
                        <a:prstClr val="black">
                          <a:lumMod val="50000"/>
                        </a:prstClr>
                      </a:solidFill>
                      <a:latin typeface="Calibri"/>
                      <a:cs typeface="Arial" charset="0"/>
                    </a:rPr>
                  </a:br>
                  <a:r>
                    <a:rPr lang="en-US" sz="700" b="1" kern="0" spc="30" dirty="0">
                      <a:solidFill>
                        <a:prstClr val="black">
                          <a:lumMod val="50000"/>
                        </a:prstClr>
                      </a:solidFill>
                      <a:latin typeface="Calibri"/>
                      <a:cs typeface="Arial" charset="0"/>
                    </a:rPr>
                    <a:t/>
                  </a:r>
                  <a:br>
                    <a:rPr lang="en-US" sz="700" b="1" kern="0" spc="30" dirty="0">
                      <a:solidFill>
                        <a:prstClr val="black">
                          <a:lumMod val="50000"/>
                        </a:prstClr>
                      </a:solidFill>
                      <a:latin typeface="Calibri"/>
                      <a:cs typeface="Arial" charset="0"/>
                    </a:rPr>
                  </a:br>
                  <a:r>
                    <a:rPr lang="en-US" sz="700" b="1" kern="0" dirty="0">
                      <a:solidFill>
                        <a:prstClr val="black">
                          <a:lumMod val="50000"/>
                        </a:prstClr>
                      </a:solidFill>
                      <a:latin typeface="Calibri"/>
                      <a:cs typeface="Arial" charset="0"/>
                    </a:rPr>
                    <a:t>COL DAVID LEARNED</a:t>
                  </a:r>
                </a:p>
              </p:txBody>
            </p:sp>
            <p:pic>
              <p:nvPicPr>
                <p:cNvPr id="421" name="Picture 15" descr="Colonel copy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906783" y="4132070"/>
                  <a:ext cx="293373" cy="1422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418" name="Picture 417"/>
              <p:cNvPicPr>
                <a:picLocks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636" t="3688" r="13387" b="12676"/>
              <a:stretch/>
            </p:blipFill>
            <p:spPr>
              <a:xfrm>
                <a:off x="822737" y="4988863"/>
                <a:ext cx="457200" cy="548640"/>
              </a:xfrm>
              <a:prstGeom prst="rect">
                <a:avLst/>
              </a:prstGeom>
              <a:ln w="19050">
                <a:solidFill>
                  <a:sysClr val="windowText" lastClr="000000"/>
                </a:solidFill>
              </a:ln>
            </p:spPr>
          </p:pic>
        </p:grpSp>
        <p:grpSp>
          <p:nvGrpSpPr>
            <p:cNvPr id="220" name="Group 219"/>
            <p:cNvGrpSpPr/>
            <p:nvPr/>
          </p:nvGrpSpPr>
          <p:grpSpPr>
            <a:xfrm>
              <a:off x="158781" y="1115722"/>
              <a:ext cx="8885429" cy="5458057"/>
              <a:chOff x="219457" y="1105025"/>
              <a:chExt cx="8637011" cy="5458057"/>
            </a:xfrm>
          </p:grpSpPr>
          <p:grpSp>
            <p:nvGrpSpPr>
              <p:cNvPr id="233" name="Group 232"/>
              <p:cNvGrpSpPr/>
              <p:nvPr/>
            </p:nvGrpSpPr>
            <p:grpSpPr>
              <a:xfrm>
                <a:off x="845922" y="5791200"/>
                <a:ext cx="7386657" cy="225187"/>
                <a:chOff x="845922" y="5791200"/>
                <a:chExt cx="7386657" cy="225187"/>
              </a:xfrm>
            </p:grpSpPr>
            <p:cxnSp>
              <p:nvCxnSpPr>
                <p:cNvPr id="409" name="Straight Connector 408"/>
                <p:cNvCxnSpPr/>
                <p:nvPr/>
              </p:nvCxnSpPr>
              <p:spPr>
                <a:xfrm rot="5400000">
                  <a:off x="8121891" y="5901888"/>
                  <a:ext cx="221375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chemeClr val="bg1"/>
                  </a:solidFill>
                  <a:prstDash val="solid"/>
                </a:ln>
                <a:effectLst/>
              </p:spPr>
            </p:cxnSp>
            <p:cxnSp>
              <p:nvCxnSpPr>
                <p:cNvPr id="410" name="Straight Connector 409"/>
                <p:cNvCxnSpPr/>
                <p:nvPr/>
              </p:nvCxnSpPr>
              <p:spPr>
                <a:xfrm rot="5400000">
                  <a:off x="1939399" y="5901887"/>
                  <a:ext cx="221374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chemeClr val="bg1"/>
                  </a:solidFill>
                  <a:prstDash val="solid"/>
                </a:ln>
                <a:effectLst/>
              </p:spPr>
            </p:cxnSp>
            <p:cxnSp>
              <p:nvCxnSpPr>
                <p:cNvPr id="411" name="Straight Connector 410"/>
                <p:cNvCxnSpPr/>
                <p:nvPr/>
              </p:nvCxnSpPr>
              <p:spPr>
                <a:xfrm rot="5400000">
                  <a:off x="5662310" y="5905700"/>
                  <a:ext cx="221374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chemeClr val="bg1"/>
                  </a:solidFill>
                  <a:prstDash val="solid"/>
                </a:ln>
                <a:effectLst/>
              </p:spPr>
            </p:cxnSp>
            <p:cxnSp>
              <p:nvCxnSpPr>
                <p:cNvPr id="412" name="Straight Connector 411"/>
                <p:cNvCxnSpPr/>
                <p:nvPr/>
              </p:nvCxnSpPr>
              <p:spPr>
                <a:xfrm rot="5400000">
                  <a:off x="3188187" y="5905700"/>
                  <a:ext cx="221374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chemeClr val="bg1"/>
                  </a:solidFill>
                  <a:prstDash val="solid"/>
                </a:ln>
                <a:effectLst/>
              </p:spPr>
            </p:cxnSp>
            <p:cxnSp>
              <p:nvCxnSpPr>
                <p:cNvPr id="413" name="Straight Connector 412"/>
                <p:cNvCxnSpPr/>
                <p:nvPr/>
              </p:nvCxnSpPr>
              <p:spPr>
                <a:xfrm rot="5400000">
                  <a:off x="6975874" y="5905700"/>
                  <a:ext cx="221375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chemeClr val="bg1"/>
                  </a:solidFill>
                  <a:prstDash val="solid"/>
                </a:ln>
                <a:effectLst/>
              </p:spPr>
            </p:cxnSp>
            <p:cxnSp>
              <p:nvCxnSpPr>
                <p:cNvPr id="414" name="Straight Connector 413"/>
                <p:cNvCxnSpPr/>
                <p:nvPr/>
              </p:nvCxnSpPr>
              <p:spPr>
                <a:xfrm>
                  <a:off x="845922" y="5791200"/>
                  <a:ext cx="7379357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chemeClr val="bg1"/>
                  </a:solidFill>
                  <a:prstDash val="solid"/>
                </a:ln>
                <a:effectLst/>
              </p:spPr>
            </p:cxnSp>
            <p:cxnSp>
              <p:nvCxnSpPr>
                <p:cNvPr id="415" name="Straight Connector 414"/>
                <p:cNvCxnSpPr/>
                <p:nvPr/>
              </p:nvCxnSpPr>
              <p:spPr>
                <a:xfrm rot="5400000">
                  <a:off x="739863" y="5901888"/>
                  <a:ext cx="221375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chemeClr val="bg1"/>
                  </a:solidFill>
                  <a:prstDash val="solid"/>
                </a:ln>
                <a:effectLst/>
              </p:spPr>
            </p:cxnSp>
            <p:cxnSp>
              <p:nvCxnSpPr>
                <p:cNvPr id="416" name="Straight Connector 415"/>
                <p:cNvCxnSpPr/>
                <p:nvPr/>
              </p:nvCxnSpPr>
              <p:spPr>
                <a:xfrm rot="5400000">
                  <a:off x="4435521" y="5901887"/>
                  <a:ext cx="221374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chemeClr val="bg1"/>
                  </a:solidFill>
                  <a:prstDash val="solid"/>
                </a:ln>
                <a:effectLst/>
              </p:spPr>
            </p:cxnSp>
          </p:grpSp>
          <p:cxnSp>
            <p:nvCxnSpPr>
              <p:cNvPr id="234" name="Straight Connector 233"/>
              <p:cNvCxnSpPr/>
              <p:nvPr/>
            </p:nvCxnSpPr>
            <p:spPr>
              <a:xfrm>
                <a:off x="4647306" y="1752600"/>
                <a:ext cx="0" cy="4042413"/>
              </a:xfrm>
              <a:prstGeom prst="line">
                <a:avLst/>
              </a:prstGeom>
              <a:noFill/>
              <a:ln w="19050" cap="flat" cmpd="sng" algn="ctr">
                <a:solidFill>
                  <a:schemeClr val="bg1"/>
                </a:solidFill>
                <a:prstDash val="solid"/>
              </a:ln>
              <a:effectLst/>
            </p:spPr>
          </p:cxnSp>
          <p:grpSp>
            <p:nvGrpSpPr>
              <p:cNvPr id="235" name="Group 234"/>
              <p:cNvGrpSpPr/>
              <p:nvPr/>
            </p:nvGrpSpPr>
            <p:grpSpPr>
              <a:xfrm>
                <a:off x="1582890" y="2916674"/>
                <a:ext cx="6012404" cy="230629"/>
                <a:chOff x="1888584" y="3139633"/>
                <a:chExt cx="6012404" cy="230629"/>
              </a:xfrm>
            </p:grpSpPr>
            <p:cxnSp>
              <p:nvCxnSpPr>
                <p:cNvPr id="404" name="Straight Connector 403"/>
                <p:cNvCxnSpPr/>
                <p:nvPr/>
              </p:nvCxnSpPr>
              <p:spPr>
                <a:xfrm rot="5400000">
                  <a:off x="1786856" y="3250320"/>
                  <a:ext cx="221374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chemeClr val="bg1"/>
                  </a:solidFill>
                  <a:prstDash val="solid"/>
                </a:ln>
                <a:effectLst/>
              </p:spPr>
            </p:cxnSp>
            <p:cxnSp>
              <p:nvCxnSpPr>
                <p:cNvPr id="405" name="Straight Connector 404"/>
                <p:cNvCxnSpPr/>
                <p:nvPr/>
              </p:nvCxnSpPr>
              <p:spPr>
                <a:xfrm rot="5400000">
                  <a:off x="5928165" y="3259574"/>
                  <a:ext cx="221374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chemeClr val="bg1"/>
                  </a:solidFill>
                  <a:prstDash val="solid"/>
                </a:ln>
                <a:effectLst/>
              </p:spPr>
            </p:cxnSp>
            <p:cxnSp>
              <p:nvCxnSpPr>
                <p:cNvPr id="406" name="Straight Connector 405"/>
                <p:cNvCxnSpPr/>
                <p:nvPr/>
              </p:nvCxnSpPr>
              <p:spPr>
                <a:xfrm rot="5400000">
                  <a:off x="3702208" y="3259574"/>
                  <a:ext cx="221374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chemeClr val="bg1"/>
                  </a:solidFill>
                  <a:prstDash val="solid"/>
                </a:ln>
                <a:effectLst/>
              </p:spPr>
            </p:cxnSp>
            <p:cxnSp>
              <p:nvCxnSpPr>
                <p:cNvPr id="407" name="Straight Connector 406"/>
                <p:cNvCxnSpPr/>
                <p:nvPr/>
              </p:nvCxnSpPr>
              <p:spPr>
                <a:xfrm rot="5400000">
                  <a:off x="7785534" y="3259575"/>
                  <a:ext cx="221375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chemeClr val="bg1"/>
                  </a:solidFill>
                  <a:prstDash val="solid"/>
                </a:ln>
                <a:effectLst/>
              </p:spPr>
            </p:cxnSp>
            <p:cxnSp>
              <p:nvCxnSpPr>
                <p:cNvPr id="408" name="Straight Connector 407"/>
                <p:cNvCxnSpPr/>
                <p:nvPr/>
              </p:nvCxnSpPr>
              <p:spPr>
                <a:xfrm>
                  <a:off x="1888584" y="3148887"/>
                  <a:ext cx="6012404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chemeClr val="bg1"/>
                  </a:solidFill>
                  <a:prstDash val="solid"/>
                </a:ln>
                <a:effectLst/>
              </p:spPr>
            </p:cxnSp>
          </p:grpSp>
          <p:grpSp>
            <p:nvGrpSpPr>
              <p:cNvPr id="236" name="Group 236"/>
              <p:cNvGrpSpPr/>
              <p:nvPr/>
            </p:nvGrpSpPr>
            <p:grpSpPr>
              <a:xfrm>
                <a:off x="1586337" y="3844670"/>
                <a:ext cx="6012404" cy="231065"/>
                <a:chOff x="1888584" y="3139196"/>
                <a:chExt cx="6012404" cy="231065"/>
              </a:xfrm>
            </p:grpSpPr>
            <p:cxnSp>
              <p:nvCxnSpPr>
                <p:cNvPr id="399" name="Straight Connector 398"/>
                <p:cNvCxnSpPr/>
                <p:nvPr/>
              </p:nvCxnSpPr>
              <p:spPr>
                <a:xfrm rot="5400000">
                  <a:off x="7789868" y="3249884"/>
                  <a:ext cx="221375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chemeClr val="bg1"/>
                  </a:solidFill>
                  <a:prstDash val="solid"/>
                </a:ln>
                <a:effectLst/>
              </p:spPr>
            </p:cxnSp>
            <p:cxnSp>
              <p:nvCxnSpPr>
                <p:cNvPr id="400" name="Straight Connector 399"/>
                <p:cNvCxnSpPr/>
                <p:nvPr/>
              </p:nvCxnSpPr>
              <p:spPr>
                <a:xfrm rot="5400000">
                  <a:off x="1787605" y="3249885"/>
                  <a:ext cx="221374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chemeClr val="bg1"/>
                  </a:solidFill>
                  <a:prstDash val="solid"/>
                </a:ln>
                <a:effectLst/>
              </p:spPr>
            </p:cxnSp>
            <p:cxnSp>
              <p:nvCxnSpPr>
                <p:cNvPr id="401" name="Straight Connector 400"/>
                <p:cNvCxnSpPr/>
                <p:nvPr/>
              </p:nvCxnSpPr>
              <p:spPr>
                <a:xfrm rot="5400000">
                  <a:off x="5928165" y="3259574"/>
                  <a:ext cx="221374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chemeClr val="bg1"/>
                  </a:solidFill>
                  <a:prstDash val="solid"/>
                </a:ln>
                <a:effectLst/>
              </p:spPr>
            </p:cxnSp>
            <p:cxnSp>
              <p:nvCxnSpPr>
                <p:cNvPr id="402" name="Straight Connector 401"/>
                <p:cNvCxnSpPr/>
                <p:nvPr/>
              </p:nvCxnSpPr>
              <p:spPr>
                <a:xfrm rot="5400000">
                  <a:off x="3702208" y="3259574"/>
                  <a:ext cx="221374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chemeClr val="bg1"/>
                  </a:solidFill>
                  <a:prstDash val="solid"/>
                </a:ln>
                <a:effectLst/>
              </p:spPr>
            </p:cxnSp>
            <p:cxnSp>
              <p:nvCxnSpPr>
                <p:cNvPr id="403" name="Straight Connector 402"/>
                <p:cNvCxnSpPr/>
                <p:nvPr/>
              </p:nvCxnSpPr>
              <p:spPr>
                <a:xfrm>
                  <a:off x="1888584" y="3148887"/>
                  <a:ext cx="6012404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chemeClr val="bg1"/>
                  </a:solidFill>
                  <a:prstDash val="solid"/>
                </a:ln>
                <a:effectLst/>
              </p:spPr>
            </p:cxnSp>
          </p:grpSp>
          <p:cxnSp>
            <p:nvCxnSpPr>
              <p:cNvPr id="237" name="Straight Connector 236"/>
              <p:cNvCxnSpPr/>
              <p:nvPr/>
            </p:nvCxnSpPr>
            <p:spPr>
              <a:xfrm>
                <a:off x="2979016" y="1821793"/>
                <a:ext cx="617567" cy="0"/>
              </a:xfrm>
              <a:prstGeom prst="line">
                <a:avLst/>
              </a:prstGeom>
              <a:noFill/>
              <a:ln w="19050" cap="flat" cmpd="sng" algn="ctr">
                <a:solidFill>
                  <a:schemeClr val="bg1"/>
                </a:solidFill>
                <a:prstDash val="solid"/>
              </a:ln>
              <a:effectLst/>
            </p:spPr>
          </p:cxnSp>
          <p:cxnSp>
            <p:nvCxnSpPr>
              <p:cNvPr id="238" name="Straight Connector 237"/>
              <p:cNvCxnSpPr/>
              <p:nvPr/>
            </p:nvCxnSpPr>
            <p:spPr>
              <a:xfrm>
                <a:off x="5480008" y="1821793"/>
                <a:ext cx="617567" cy="0"/>
              </a:xfrm>
              <a:prstGeom prst="line">
                <a:avLst/>
              </a:prstGeom>
              <a:noFill/>
              <a:ln w="19050" cap="flat" cmpd="sng" algn="ctr">
                <a:solidFill>
                  <a:schemeClr val="bg1"/>
                </a:solidFill>
                <a:prstDash val="solid"/>
              </a:ln>
              <a:effectLst/>
            </p:spPr>
          </p:cxnSp>
          <p:grpSp>
            <p:nvGrpSpPr>
              <p:cNvPr id="239" name="Group 120"/>
              <p:cNvGrpSpPr>
                <a:grpSpLocks/>
              </p:cNvGrpSpPr>
              <p:nvPr/>
            </p:nvGrpSpPr>
            <p:grpSpPr bwMode="auto">
              <a:xfrm>
                <a:off x="3615498" y="1274456"/>
                <a:ext cx="1942651" cy="704607"/>
                <a:chOff x="3467106" y="2388869"/>
                <a:chExt cx="2407263" cy="873125"/>
              </a:xfrm>
            </p:grpSpPr>
            <p:sp>
              <p:nvSpPr>
                <p:cNvPr id="396" name="Rectangle 27"/>
                <p:cNvSpPr>
                  <a:spLocks noChangeArrowheads="1"/>
                </p:cNvSpPr>
                <p:nvPr/>
              </p:nvSpPr>
              <p:spPr bwMode="auto">
                <a:xfrm>
                  <a:off x="3467106" y="2388869"/>
                  <a:ext cx="2407263" cy="873125"/>
                </a:xfrm>
                <a:prstGeom prst="rect">
                  <a:avLst/>
                </a:prstGeom>
                <a:solidFill>
                  <a:srgbClr val="89935F"/>
                </a:solidFill>
                <a:ln w="12700" algn="ctr">
                  <a:solidFill>
                    <a:srgbClr val="EEECE1">
                      <a:lumMod val="10000"/>
                    </a:srgbClr>
                  </a:solidFill>
                  <a:miter lim="800000"/>
                  <a:headEnd/>
                  <a:tailEnd/>
                </a:ln>
                <a:effectLst>
                  <a:outerShdw dist="53882" dir="2700000" algn="ctr" rotWithShape="0">
                    <a:sysClr val="windowText" lastClr="000000"/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wrap="none" lIns="91433" tIns="45717" rIns="91433" bIns="45717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800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pic>
              <p:nvPicPr>
                <p:cNvPr id="397" name="Picture 4691" descr="sesgold.png"/>
                <p:cNvPicPr>
                  <a:picLocks noChangeAspect="1"/>
                </p:cNvPicPr>
                <p:nvPr/>
              </p:nvPicPr>
              <p:blipFill>
                <a:blip r:embed="rId5" cstate="print">
                  <a:clrChange>
                    <a:clrFrom>
                      <a:srgbClr val="FEFEFE"/>
                    </a:clrFrom>
                    <a:clrTo>
                      <a:srgbClr val="FEFEFE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4786316" y="2436494"/>
                  <a:ext cx="336550" cy="3581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98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3978650" y="2774636"/>
                  <a:ext cx="1826837" cy="469573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square" lIns="87306" tIns="42859" rIns="87306" bIns="42859">
                  <a:spAutoFit/>
                </a:bodyPr>
                <a:lstStyle/>
                <a:p>
                  <a:pPr algn="ctr" defTabSz="814388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000" b="1" kern="0" dirty="0">
                      <a:solidFill>
                        <a:prstClr val="black">
                          <a:lumMod val="50000"/>
                        </a:prstClr>
                      </a:solidFill>
                      <a:latin typeface="Calibri"/>
                      <a:cs typeface="Arial" charset="0"/>
                    </a:rPr>
                    <a:t>AFPEO/BM</a:t>
                  </a:r>
                </a:p>
                <a:p>
                  <a:pPr algn="ctr" defTabSz="814388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900" b="1" kern="0" dirty="0">
                      <a:solidFill>
                        <a:prstClr val="black">
                          <a:lumMod val="50000"/>
                        </a:prstClr>
                      </a:solidFill>
                      <a:latin typeface="Calibri"/>
                      <a:cs typeface="Arial" charset="0"/>
                    </a:rPr>
                    <a:t>MR. STEVEN WERT</a:t>
                  </a:r>
                </a:p>
              </p:txBody>
            </p:sp>
          </p:grpSp>
          <p:grpSp>
            <p:nvGrpSpPr>
              <p:cNvPr id="240" name="Group 239"/>
              <p:cNvGrpSpPr/>
              <p:nvPr/>
            </p:nvGrpSpPr>
            <p:grpSpPr>
              <a:xfrm>
                <a:off x="2668734" y="1190844"/>
                <a:ext cx="1859513" cy="76200"/>
                <a:chOff x="2788687" y="1285876"/>
                <a:chExt cx="1859513" cy="76200"/>
              </a:xfrm>
            </p:grpSpPr>
            <p:cxnSp>
              <p:nvCxnSpPr>
                <p:cNvPr id="394" name="Straight Connector 393"/>
                <p:cNvCxnSpPr/>
                <p:nvPr/>
              </p:nvCxnSpPr>
              <p:spPr>
                <a:xfrm>
                  <a:off x="2788687" y="1295400"/>
                  <a:ext cx="1859513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chemeClr val="bg1"/>
                  </a:solidFill>
                  <a:prstDash val="solid"/>
                </a:ln>
                <a:effectLst/>
              </p:spPr>
            </p:cxnSp>
            <p:cxnSp>
              <p:nvCxnSpPr>
                <p:cNvPr id="395" name="Straight Connector 394"/>
                <p:cNvCxnSpPr/>
                <p:nvPr/>
              </p:nvCxnSpPr>
              <p:spPr>
                <a:xfrm>
                  <a:off x="4638675" y="1285876"/>
                  <a:ext cx="0" cy="7620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chemeClr val="bg1"/>
                  </a:solidFill>
                  <a:prstDash val="solid"/>
                </a:ln>
                <a:effectLst/>
              </p:spPr>
            </p:cxnSp>
          </p:grpSp>
          <p:grpSp>
            <p:nvGrpSpPr>
              <p:cNvPr id="241" name="Group 240"/>
              <p:cNvGrpSpPr/>
              <p:nvPr/>
            </p:nvGrpSpPr>
            <p:grpSpPr>
              <a:xfrm flipH="1">
                <a:off x="4647306" y="1190844"/>
                <a:ext cx="1668517" cy="76200"/>
                <a:chOff x="2979683" y="1285876"/>
                <a:chExt cx="1668517" cy="76200"/>
              </a:xfrm>
            </p:grpSpPr>
            <p:cxnSp>
              <p:nvCxnSpPr>
                <p:cNvPr id="392" name="Straight Connector 391"/>
                <p:cNvCxnSpPr/>
                <p:nvPr/>
              </p:nvCxnSpPr>
              <p:spPr>
                <a:xfrm>
                  <a:off x="2979683" y="1295400"/>
                  <a:ext cx="1668517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chemeClr val="bg1"/>
                  </a:solidFill>
                  <a:prstDash val="dash"/>
                </a:ln>
                <a:effectLst/>
              </p:spPr>
            </p:cxnSp>
            <p:cxnSp>
              <p:nvCxnSpPr>
                <p:cNvPr id="393" name="Straight Connector 392"/>
                <p:cNvCxnSpPr/>
                <p:nvPr/>
              </p:nvCxnSpPr>
              <p:spPr>
                <a:xfrm>
                  <a:off x="4638675" y="1285876"/>
                  <a:ext cx="2384" cy="7620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chemeClr val="bg1"/>
                  </a:solidFill>
                  <a:prstDash val="dash"/>
                </a:ln>
                <a:effectLst/>
              </p:spPr>
            </p:cxnSp>
          </p:grpSp>
          <p:grpSp>
            <p:nvGrpSpPr>
              <p:cNvPr id="242" name="Group 155"/>
              <p:cNvGrpSpPr/>
              <p:nvPr/>
            </p:nvGrpSpPr>
            <p:grpSpPr>
              <a:xfrm>
                <a:off x="761106" y="1105025"/>
                <a:ext cx="1872976" cy="704540"/>
                <a:chOff x="3790505" y="1252637"/>
                <a:chExt cx="2320930" cy="873043"/>
              </a:xfrm>
            </p:grpSpPr>
            <p:sp>
              <p:nvSpPr>
                <p:cNvPr id="390" name="Rectangle 27"/>
                <p:cNvSpPr>
                  <a:spLocks noChangeArrowheads="1"/>
                </p:cNvSpPr>
                <p:nvPr/>
              </p:nvSpPr>
              <p:spPr bwMode="auto">
                <a:xfrm>
                  <a:off x="3790505" y="1252637"/>
                  <a:ext cx="2320930" cy="873043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algn="ctr">
                  <a:solidFill>
                    <a:srgbClr val="EEECE1">
                      <a:lumMod val="10000"/>
                    </a:srgbClr>
                  </a:solidFill>
                  <a:miter lim="800000"/>
                  <a:headEnd/>
                  <a:tailEnd/>
                </a:ln>
                <a:effectLst>
                  <a:outerShdw dist="53882" dir="2700000" algn="ctr" rotWithShape="0">
                    <a:sysClr val="windowText" lastClr="000000"/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wrap="none" lIns="91433" tIns="45717" rIns="91433" bIns="45717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800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pic>
              <p:nvPicPr>
                <p:cNvPr id="389" name="Picture 4691" descr="sesgold.png"/>
                <p:cNvPicPr>
                  <a:picLocks noChangeAspect="1"/>
                </p:cNvPicPr>
                <p:nvPr/>
              </p:nvPicPr>
              <p:blipFill>
                <a:blip r:embed="rId5" cstate="print">
                  <a:clrChange>
                    <a:clrFrom>
                      <a:srgbClr val="FEFEFE"/>
                    </a:clrFrom>
                    <a:clrTo>
                      <a:srgbClr val="FEFEFE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5116069" y="1318989"/>
                  <a:ext cx="336551" cy="3581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43" name="Group 242"/>
              <p:cNvGrpSpPr/>
              <p:nvPr/>
            </p:nvGrpSpPr>
            <p:grpSpPr>
              <a:xfrm>
                <a:off x="761106" y="3027361"/>
                <a:ext cx="1643062" cy="694419"/>
                <a:chOff x="1066800" y="3145909"/>
                <a:chExt cx="1643062" cy="694419"/>
              </a:xfrm>
            </p:grpSpPr>
            <p:sp>
              <p:nvSpPr>
                <p:cNvPr id="384" name="Rectangle 27"/>
                <p:cNvSpPr>
                  <a:spLocks noChangeArrowheads="1"/>
                </p:cNvSpPr>
                <p:nvPr/>
              </p:nvSpPr>
              <p:spPr bwMode="auto">
                <a:xfrm>
                  <a:off x="1066800" y="3145909"/>
                  <a:ext cx="1600200" cy="685800"/>
                </a:xfrm>
                <a:prstGeom prst="rect">
                  <a:avLst/>
                </a:prstGeom>
                <a:solidFill>
                  <a:srgbClr val="BFBFBF"/>
                </a:solidFill>
                <a:ln w="12700" algn="ctr">
                  <a:solidFill>
                    <a:srgbClr val="EEECE1">
                      <a:lumMod val="10000"/>
                    </a:srgbClr>
                  </a:solidFill>
                  <a:miter lim="800000"/>
                  <a:headEnd/>
                  <a:tailEnd/>
                </a:ln>
                <a:effectLst>
                  <a:outerShdw dist="53882" dir="2700000" algn="ctr" rotWithShape="0">
                    <a:sysClr val="windowText" lastClr="000000"/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wrap="none" lIns="91433" tIns="45717" rIns="91433" bIns="45717" anchor="ctr"/>
                <a:lstStyle/>
                <a:p>
                  <a:pPr fontAlgn="auto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900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85" name="Rectangle 22"/>
                <p:cNvSpPr>
                  <a:spLocks noChangeArrowheads="1"/>
                </p:cNvSpPr>
                <p:nvPr/>
              </p:nvSpPr>
              <p:spPr bwMode="auto">
                <a:xfrm>
                  <a:off x="1600199" y="3330580"/>
                  <a:ext cx="1109663" cy="5097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87306" tIns="42859" rIns="87306" bIns="42859">
                  <a:spAutoFit/>
                </a:bodyPr>
                <a:lstStyle/>
                <a:p>
                  <a:pPr algn="ctr" defTabSz="814388" fontAlgn="auto">
                    <a:lnSpc>
                      <a:spcPts val="7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800" b="1" kern="0" spc="30" dirty="0">
                      <a:solidFill>
                        <a:srgbClr val="013573"/>
                      </a:solidFill>
                      <a:latin typeface="Calibri"/>
                      <a:cs typeface="Arial" charset="0"/>
                    </a:rPr>
                    <a:t>AEROSPACE </a:t>
                  </a:r>
                  <a:br>
                    <a:rPr lang="en-US" sz="800" b="1" kern="0" spc="30" dirty="0">
                      <a:solidFill>
                        <a:srgbClr val="013573"/>
                      </a:solidFill>
                      <a:latin typeface="Calibri"/>
                      <a:cs typeface="Arial" charset="0"/>
                    </a:rPr>
                  </a:br>
                  <a:r>
                    <a:rPr lang="en-US" sz="800" b="1" kern="0" spc="30" dirty="0">
                      <a:solidFill>
                        <a:srgbClr val="013573"/>
                      </a:solidFill>
                      <a:latin typeface="Calibri"/>
                      <a:cs typeface="Arial" charset="0"/>
                    </a:rPr>
                    <a:t>MGT SYSTEMS </a:t>
                  </a:r>
                  <a:br>
                    <a:rPr lang="en-US" sz="800" b="1" kern="0" spc="30" dirty="0">
                      <a:solidFill>
                        <a:srgbClr val="013573"/>
                      </a:solidFill>
                      <a:latin typeface="Calibri"/>
                      <a:cs typeface="Arial" charset="0"/>
                    </a:rPr>
                  </a:br>
                  <a:r>
                    <a:rPr lang="en-US" sz="800" b="1" kern="0" spc="30" dirty="0">
                      <a:solidFill>
                        <a:srgbClr val="013573"/>
                      </a:solidFill>
                      <a:latin typeface="Calibri"/>
                      <a:cs typeface="Arial" charset="0"/>
                    </a:rPr>
                    <a:t>DIVISION (</a:t>
                  </a:r>
                  <a:r>
                    <a:rPr lang="en-US" sz="800" b="1" kern="0" spc="30" dirty="0" err="1">
                      <a:solidFill>
                        <a:srgbClr val="013573"/>
                      </a:solidFill>
                      <a:latin typeface="Calibri"/>
                      <a:cs typeface="Arial" charset="0"/>
                    </a:rPr>
                    <a:t>HBA</a:t>
                  </a:r>
                  <a:r>
                    <a:rPr lang="en-US" sz="800" b="1" kern="0" spc="30" dirty="0">
                      <a:solidFill>
                        <a:srgbClr val="013573"/>
                      </a:solidFill>
                      <a:latin typeface="Calibri"/>
                      <a:cs typeface="Arial" charset="0"/>
                    </a:rPr>
                    <a:t>)</a:t>
                  </a:r>
                </a:p>
                <a:p>
                  <a:pPr algn="ctr" defTabSz="814388" fontAlgn="auto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700" b="1" kern="0" dirty="0">
                    <a:solidFill>
                      <a:prstClr val="black">
                        <a:lumMod val="50000"/>
                      </a:prstClr>
                    </a:solidFill>
                    <a:latin typeface="Calibri"/>
                    <a:cs typeface="Arial" charset="0"/>
                  </a:endParaRPr>
                </a:p>
                <a:p>
                  <a:pPr algn="ctr" defTabSz="814388" fontAlgn="auto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700" b="1" kern="0" dirty="0">
                      <a:solidFill>
                        <a:prstClr val="black">
                          <a:lumMod val="50000"/>
                        </a:prstClr>
                      </a:solidFill>
                      <a:latin typeface="Calibri"/>
                      <a:cs typeface="Arial" charset="0"/>
                    </a:rPr>
                    <a:t>COL NORMAN LEONARD</a:t>
                  </a:r>
                  <a:endParaRPr lang="en-US" sz="700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pic>
              <p:nvPicPr>
                <p:cNvPr id="386" name="Picture 15" descr="Colonel copy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017487" y="3197014"/>
                  <a:ext cx="293373" cy="1422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87" name="Picture 386"/>
                <p:cNvPicPr>
                  <a:picLocks noChangeAspect="1"/>
                </p:cNvPicPr>
                <p:nvPr/>
              </p:nvPicPr>
              <p:blipFill>
                <a:blip r:embed="rId6" cstate="print"/>
                <a:srcRect l="19731" t="6403" b="21599"/>
                <a:stretch>
                  <a:fillRect/>
                </a:stretch>
              </p:blipFill>
              <p:spPr bwMode="auto">
                <a:xfrm>
                  <a:off x="1135827" y="3215425"/>
                  <a:ext cx="459613" cy="548640"/>
                </a:xfrm>
                <a:prstGeom prst="rect">
                  <a:avLst/>
                </a:prstGeom>
                <a:noFill/>
                <a:ln w="19050">
                  <a:solidFill>
                    <a:sysClr val="windowText" lastClr="000000"/>
                  </a:solidFill>
                  <a:miter lim="800000"/>
                  <a:headEnd/>
                  <a:tailEnd/>
                </a:ln>
              </p:spPr>
            </p:pic>
          </p:grpSp>
          <p:grpSp>
            <p:nvGrpSpPr>
              <p:cNvPr id="244" name="Group 243"/>
              <p:cNvGrpSpPr/>
              <p:nvPr/>
            </p:nvGrpSpPr>
            <p:grpSpPr>
              <a:xfrm>
                <a:off x="6450986" y="5867400"/>
                <a:ext cx="1154272" cy="695681"/>
                <a:chOff x="4300540" y="5975422"/>
                <a:chExt cx="1154272" cy="695681"/>
              </a:xfrm>
            </p:grpSpPr>
            <p:sp>
              <p:nvSpPr>
                <p:cNvPr id="380" name="Rectangle 27"/>
                <p:cNvSpPr>
                  <a:spLocks noChangeArrowheads="1"/>
                </p:cNvSpPr>
                <p:nvPr/>
              </p:nvSpPr>
              <p:spPr bwMode="auto">
                <a:xfrm>
                  <a:off x="4300540" y="5975422"/>
                  <a:ext cx="1154272" cy="695681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FDFDA2">
                        <a:gamma/>
                        <a:shade val="78824"/>
                        <a:invGamma/>
                      </a:srgbClr>
                    </a:gs>
                    <a:gs pos="50000">
                      <a:srgbClr val="FDFDA2"/>
                    </a:gs>
                    <a:gs pos="100000">
                      <a:srgbClr val="FDFDA2">
                        <a:gamma/>
                        <a:shade val="78824"/>
                        <a:invGamma/>
                      </a:srgbClr>
                    </a:gs>
                  </a:gsLst>
                  <a:lin ang="16200000" scaled="1"/>
                  <a:tileRect/>
                </a:gradFill>
                <a:ln w="12700" algn="ctr">
                  <a:solidFill>
                    <a:srgbClr val="EEECE1">
                      <a:lumMod val="10000"/>
                    </a:srgbClr>
                  </a:solidFill>
                  <a:miter lim="800000"/>
                  <a:headEnd/>
                  <a:tailEnd/>
                </a:ln>
                <a:effectLst>
                  <a:outerShdw dist="53882" dir="2700000" algn="ctr" rotWithShape="0">
                    <a:sysClr val="windowText" lastClr="000000"/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wrap="none" lIns="91433" tIns="45717" rIns="91433" bIns="45717" anchor="ctr"/>
                <a:lstStyle/>
                <a:p>
                  <a:pPr fontAlgn="auto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900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81" name="Rectangle 22"/>
                <p:cNvSpPr>
                  <a:spLocks noChangeArrowheads="1"/>
                </p:cNvSpPr>
                <p:nvPr/>
              </p:nvSpPr>
              <p:spPr bwMode="auto">
                <a:xfrm>
                  <a:off x="4815541" y="6217721"/>
                  <a:ext cx="627740" cy="394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87306" tIns="42859" rIns="87306" bIns="42859">
                  <a:spAutoFit/>
                </a:bodyPr>
                <a:lstStyle/>
                <a:p>
                  <a:pPr algn="ctr" defTabSz="814388" fontAlgn="auto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800" b="1" kern="0" dirty="0" err="1">
                      <a:solidFill>
                        <a:prstClr val="black">
                          <a:lumMod val="50000"/>
                        </a:prstClr>
                      </a:solidFill>
                      <a:latin typeface="Calibri"/>
                      <a:cs typeface="Arial" charset="0"/>
                    </a:rPr>
                    <a:t>PK</a:t>
                  </a:r>
                  <a:endParaRPr lang="en-US" sz="700" b="1" kern="0" dirty="0">
                    <a:solidFill>
                      <a:prstClr val="black">
                        <a:lumMod val="50000"/>
                      </a:prstClr>
                    </a:solidFill>
                    <a:latin typeface="Calibri"/>
                    <a:cs typeface="Arial" charset="0"/>
                  </a:endParaRPr>
                </a:p>
                <a:p>
                  <a:pPr algn="ctr" defTabSz="814388" fontAlgn="auto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700" b="1" kern="0" dirty="0">
                    <a:solidFill>
                      <a:prstClr val="black">
                        <a:lumMod val="50000"/>
                      </a:prstClr>
                    </a:solidFill>
                    <a:latin typeface="Calibri"/>
                    <a:cs typeface="Arial" charset="0"/>
                  </a:endParaRPr>
                </a:p>
                <a:p>
                  <a:pPr algn="ctr" defTabSz="814388" fontAlgn="auto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700" b="1" kern="0" dirty="0">
                      <a:solidFill>
                        <a:prstClr val="black">
                          <a:lumMod val="50000"/>
                        </a:prstClr>
                      </a:solidFill>
                      <a:latin typeface="Calibri"/>
                      <a:cs typeface="Arial" charset="0"/>
                    </a:rPr>
                    <a:t>MR. PAUL</a:t>
                  </a:r>
                </a:p>
                <a:p>
                  <a:pPr algn="ctr" defTabSz="814388" fontAlgn="auto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700" b="1" kern="0" dirty="0" err="1">
                      <a:solidFill>
                        <a:prstClr val="black">
                          <a:lumMod val="50000"/>
                        </a:prstClr>
                      </a:solidFill>
                      <a:latin typeface="Calibri"/>
                      <a:cs typeface="Arial" charset="0"/>
                    </a:rPr>
                    <a:t>COMMEAU</a:t>
                  </a:r>
                  <a:endParaRPr lang="en-US" sz="700" b="1" kern="0" dirty="0">
                    <a:solidFill>
                      <a:prstClr val="black">
                        <a:lumMod val="50000"/>
                      </a:prstClr>
                    </a:solidFill>
                    <a:latin typeface="Calibri"/>
                    <a:cs typeface="Arial" charset="0"/>
                  </a:endParaRPr>
                </a:p>
              </p:txBody>
            </p:sp>
            <p:pic>
              <p:nvPicPr>
                <p:cNvPr id="382" name="Picture 46" descr="GS15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 rot="21467012">
                  <a:off x="5035241" y="6029537"/>
                  <a:ext cx="211381" cy="1691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83" name="Picture 382" descr="Commeau-small.jpg"/>
                <p:cNvPicPr>
                  <a:picLocks/>
                </p:cNvPicPr>
                <p:nvPr/>
              </p:nvPicPr>
              <p:blipFill>
                <a:blip r:embed="rId8" cstate="print"/>
                <a:stretch>
                  <a:fillRect/>
                </a:stretch>
              </p:blipFill>
              <p:spPr>
                <a:xfrm>
                  <a:off x="4379209" y="6049231"/>
                  <a:ext cx="457200" cy="548640"/>
                </a:xfrm>
                <a:prstGeom prst="rect">
                  <a:avLst/>
                </a:prstGeom>
                <a:ln w="19050">
                  <a:solidFill>
                    <a:sysClr val="windowText" lastClr="000000"/>
                  </a:solidFill>
                </a:ln>
              </p:spPr>
            </p:pic>
          </p:grpSp>
          <p:grpSp>
            <p:nvGrpSpPr>
              <p:cNvPr id="245" name="Group 244"/>
              <p:cNvGrpSpPr/>
              <p:nvPr/>
            </p:nvGrpSpPr>
            <p:grpSpPr>
              <a:xfrm>
                <a:off x="219457" y="5867400"/>
                <a:ext cx="1209360" cy="695682"/>
                <a:chOff x="758395" y="6878806"/>
                <a:chExt cx="1209360" cy="695682"/>
              </a:xfrm>
            </p:grpSpPr>
            <p:sp>
              <p:nvSpPr>
                <p:cNvPr id="376" name="Rectangle 27"/>
                <p:cNvSpPr>
                  <a:spLocks noChangeArrowheads="1"/>
                </p:cNvSpPr>
                <p:nvPr/>
              </p:nvSpPr>
              <p:spPr bwMode="auto">
                <a:xfrm>
                  <a:off x="758395" y="6878806"/>
                  <a:ext cx="1154272" cy="695682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FDFDA2">
                        <a:gamma/>
                        <a:shade val="78824"/>
                        <a:invGamma/>
                      </a:srgbClr>
                    </a:gs>
                    <a:gs pos="50000">
                      <a:srgbClr val="FDFDA2"/>
                    </a:gs>
                    <a:gs pos="100000">
                      <a:srgbClr val="FDFDA2">
                        <a:gamma/>
                        <a:shade val="78824"/>
                        <a:invGamma/>
                      </a:srgbClr>
                    </a:gs>
                  </a:gsLst>
                  <a:lin ang="16200000" scaled="1"/>
                  <a:tileRect/>
                </a:gradFill>
                <a:ln w="12700" algn="ctr">
                  <a:solidFill>
                    <a:srgbClr val="EEECE1">
                      <a:lumMod val="10000"/>
                    </a:srgbClr>
                  </a:solidFill>
                  <a:miter lim="800000"/>
                  <a:headEnd/>
                  <a:tailEnd/>
                </a:ln>
                <a:effectLst>
                  <a:outerShdw dist="53882" dir="2700000" algn="ctr" rotWithShape="0">
                    <a:sysClr val="windowText" lastClr="000000"/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wrap="none" lIns="91433" tIns="45717" rIns="91433" bIns="45717" anchor="ctr"/>
                <a:lstStyle/>
                <a:p>
                  <a:pPr fontAlgn="auto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900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77" name="Rectangle 22"/>
                <p:cNvSpPr>
                  <a:spLocks noChangeArrowheads="1"/>
                </p:cNvSpPr>
                <p:nvPr/>
              </p:nvSpPr>
              <p:spPr bwMode="auto">
                <a:xfrm>
                  <a:off x="1228558" y="7121105"/>
                  <a:ext cx="739197" cy="394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87306" tIns="42859" rIns="87306" bIns="42859">
                  <a:spAutoFit/>
                </a:bodyPr>
                <a:lstStyle/>
                <a:p>
                  <a:pPr algn="ctr" defTabSz="814388" fontAlgn="auto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800" b="1" kern="0" dirty="0">
                      <a:solidFill>
                        <a:prstClr val="black">
                          <a:lumMod val="50000"/>
                        </a:prstClr>
                      </a:solidFill>
                      <a:latin typeface="Calibri"/>
                      <a:cs typeface="Arial" charset="0"/>
                    </a:rPr>
                    <a:t>EN</a:t>
                  </a:r>
                  <a:endParaRPr lang="en-US" sz="700" b="1" kern="0" dirty="0">
                    <a:solidFill>
                      <a:prstClr val="black">
                        <a:lumMod val="50000"/>
                      </a:prstClr>
                    </a:solidFill>
                    <a:latin typeface="Calibri"/>
                    <a:cs typeface="Arial" charset="0"/>
                  </a:endParaRPr>
                </a:p>
                <a:p>
                  <a:pPr algn="ctr" defTabSz="814388" fontAlgn="auto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700" b="1" kern="0" dirty="0">
                    <a:solidFill>
                      <a:prstClr val="black">
                        <a:lumMod val="50000"/>
                      </a:prstClr>
                    </a:solidFill>
                    <a:latin typeface="Calibri"/>
                    <a:cs typeface="Arial" charset="0"/>
                  </a:endParaRPr>
                </a:p>
                <a:p>
                  <a:pPr algn="ctr" defTabSz="814388" fontAlgn="auto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700" b="1" kern="0" dirty="0">
                      <a:solidFill>
                        <a:prstClr val="black">
                          <a:lumMod val="50000"/>
                        </a:prstClr>
                      </a:solidFill>
                      <a:latin typeface="Calibri"/>
                      <a:cs typeface="Arial" charset="0"/>
                    </a:rPr>
                    <a:t>MR. STEPHEN </a:t>
                  </a:r>
                </a:p>
                <a:p>
                  <a:pPr algn="ctr" defTabSz="814388" fontAlgn="auto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700" b="1" kern="0" dirty="0">
                      <a:solidFill>
                        <a:prstClr val="black">
                          <a:lumMod val="50000"/>
                        </a:prstClr>
                      </a:solidFill>
                      <a:latin typeface="Calibri"/>
                      <a:cs typeface="Arial" charset="0"/>
                    </a:rPr>
                    <a:t>FALCONE</a:t>
                  </a:r>
                </a:p>
              </p:txBody>
            </p:sp>
            <p:pic>
              <p:nvPicPr>
                <p:cNvPr id="378" name="Picture 46" descr="GS15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 rot="21467012">
                  <a:off x="1502154" y="6928020"/>
                  <a:ext cx="211382" cy="16910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79" name="Picture 378"/>
                <p:cNvPicPr>
                  <a:picLocks/>
                </p:cNvPicPr>
                <p:nvPr/>
              </p:nvPicPr>
              <p:blipFill rotWithShape="1"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3507" r="13937" b="35422"/>
                <a:stretch/>
              </p:blipFill>
              <p:spPr>
                <a:xfrm>
                  <a:off x="843738" y="6950001"/>
                  <a:ext cx="457200" cy="548640"/>
                </a:xfrm>
                <a:prstGeom prst="rect">
                  <a:avLst/>
                </a:prstGeom>
                <a:ln w="19050">
                  <a:solidFill>
                    <a:sysClr val="windowText" lastClr="000000"/>
                  </a:solidFill>
                </a:ln>
              </p:spPr>
            </p:pic>
          </p:grpSp>
          <p:grpSp>
            <p:nvGrpSpPr>
              <p:cNvPr id="246" name="Group 245"/>
              <p:cNvGrpSpPr/>
              <p:nvPr/>
            </p:nvGrpSpPr>
            <p:grpSpPr>
              <a:xfrm>
                <a:off x="7696200" y="5867400"/>
                <a:ext cx="1160268" cy="695681"/>
                <a:chOff x="1108074" y="5976543"/>
                <a:chExt cx="1160268" cy="695681"/>
              </a:xfrm>
            </p:grpSpPr>
            <p:sp>
              <p:nvSpPr>
                <p:cNvPr id="372" name="Rectangle 27"/>
                <p:cNvSpPr>
                  <a:spLocks noChangeArrowheads="1"/>
                </p:cNvSpPr>
                <p:nvPr/>
              </p:nvSpPr>
              <p:spPr bwMode="auto">
                <a:xfrm>
                  <a:off x="1108074" y="5976543"/>
                  <a:ext cx="1154272" cy="695681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FDFDA2">
                        <a:gamma/>
                        <a:shade val="78824"/>
                        <a:invGamma/>
                      </a:srgbClr>
                    </a:gs>
                    <a:gs pos="50000">
                      <a:srgbClr val="FDFDA2"/>
                    </a:gs>
                    <a:gs pos="100000">
                      <a:srgbClr val="FDFDA2">
                        <a:gamma/>
                        <a:shade val="78824"/>
                        <a:invGamma/>
                      </a:srgbClr>
                    </a:gs>
                  </a:gsLst>
                  <a:lin ang="16200000" scaled="1"/>
                  <a:tileRect/>
                </a:gradFill>
                <a:ln w="12700" algn="ctr">
                  <a:solidFill>
                    <a:srgbClr val="EEECE1">
                      <a:lumMod val="10000"/>
                    </a:srgbClr>
                  </a:solidFill>
                  <a:miter lim="800000"/>
                  <a:headEnd/>
                  <a:tailEnd/>
                </a:ln>
                <a:effectLst>
                  <a:outerShdw dist="53882" dir="2700000" algn="ctr" rotWithShape="0">
                    <a:sysClr val="windowText" lastClr="000000"/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wrap="none" lIns="91433" tIns="45717" rIns="91433" bIns="45717" anchor="ctr"/>
                <a:lstStyle/>
                <a:p>
                  <a:pPr fontAlgn="auto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900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pic>
              <p:nvPicPr>
                <p:cNvPr id="373" name="Picture 46" descr="GS15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 rot="21467012">
                  <a:off x="1854492" y="6029537"/>
                  <a:ext cx="211382" cy="1691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74" name="Picture 373" descr="551 ELSG Deputy Temple.jpg"/>
                <p:cNvPicPr>
                  <a:picLocks/>
                </p:cNvPicPr>
                <p:nvPr/>
              </p:nvPicPr>
              <p:blipFill>
                <a:blip r:embed="rId10" cstate="print">
                  <a:lum bright="-9000" contrast="14000"/>
                </a:blip>
                <a:srcRect l="14286" t="2857" r="14285" b="27356"/>
                <a:stretch>
                  <a:fillRect/>
                </a:stretch>
              </p:blipFill>
              <p:spPr>
                <a:xfrm>
                  <a:off x="1179953" y="6049231"/>
                  <a:ext cx="457200" cy="548640"/>
                </a:xfrm>
                <a:prstGeom prst="rect">
                  <a:avLst/>
                </a:prstGeom>
                <a:ln w="19050">
                  <a:solidFill>
                    <a:sysClr val="windowText" lastClr="000000"/>
                  </a:solidFill>
                </a:ln>
              </p:spPr>
            </p:pic>
            <p:sp>
              <p:nvSpPr>
                <p:cNvPr id="375" name="TextBox 374"/>
                <p:cNvSpPr txBox="1"/>
                <p:nvPr/>
              </p:nvSpPr>
              <p:spPr>
                <a:xfrm>
                  <a:off x="1644453" y="6213709"/>
                  <a:ext cx="623889" cy="4045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fontAlgn="auto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800" b="1" kern="0" dirty="0">
                      <a:solidFill>
                        <a:prstClr val="black"/>
                      </a:solidFill>
                      <a:latin typeface="Calibri"/>
                    </a:rPr>
                    <a:t>PM</a:t>
                  </a:r>
                </a:p>
                <a:p>
                  <a:pPr algn="ctr" fontAlgn="auto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700" b="1" kern="0" dirty="0">
                    <a:solidFill>
                      <a:prstClr val="black"/>
                    </a:solidFill>
                    <a:latin typeface="Calibri"/>
                  </a:endParaRPr>
                </a:p>
                <a:p>
                  <a:pPr algn="ctr" fontAlgn="auto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700" b="1" kern="0" dirty="0">
                      <a:solidFill>
                        <a:prstClr val="black"/>
                      </a:solidFill>
                      <a:latin typeface="Calibri"/>
                    </a:rPr>
                    <a:t>MR. DAVID </a:t>
                  </a:r>
                </a:p>
                <a:p>
                  <a:pPr algn="ctr" fontAlgn="auto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700" b="1" kern="0" dirty="0">
                      <a:solidFill>
                        <a:prstClr val="black"/>
                      </a:solidFill>
                      <a:latin typeface="Calibri"/>
                    </a:rPr>
                    <a:t>TEMPLE</a:t>
                  </a:r>
                </a:p>
              </p:txBody>
            </p:sp>
          </p:grpSp>
          <p:grpSp>
            <p:nvGrpSpPr>
              <p:cNvPr id="247" name="Group 246"/>
              <p:cNvGrpSpPr/>
              <p:nvPr/>
            </p:nvGrpSpPr>
            <p:grpSpPr>
              <a:xfrm>
                <a:off x="1478315" y="5867400"/>
                <a:ext cx="1185702" cy="695681"/>
                <a:chOff x="2724147" y="5982832"/>
                <a:chExt cx="1185702" cy="695681"/>
              </a:xfrm>
            </p:grpSpPr>
            <p:sp>
              <p:nvSpPr>
                <p:cNvPr id="368" name="Rectangle 27"/>
                <p:cNvSpPr>
                  <a:spLocks noChangeArrowheads="1"/>
                </p:cNvSpPr>
                <p:nvPr/>
              </p:nvSpPr>
              <p:spPr bwMode="auto">
                <a:xfrm>
                  <a:off x="2724147" y="5982832"/>
                  <a:ext cx="1154272" cy="695681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FDFDA2">
                        <a:gamma/>
                        <a:shade val="78824"/>
                        <a:invGamma/>
                      </a:srgbClr>
                    </a:gs>
                    <a:gs pos="50000">
                      <a:srgbClr val="FDFDA2"/>
                    </a:gs>
                    <a:gs pos="100000">
                      <a:srgbClr val="FDFDA2">
                        <a:gamma/>
                        <a:shade val="78824"/>
                        <a:invGamma/>
                      </a:srgbClr>
                    </a:gs>
                  </a:gsLst>
                  <a:lin ang="16200000" scaled="1"/>
                  <a:tileRect/>
                </a:gradFill>
                <a:ln w="12700" algn="ctr">
                  <a:solidFill>
                    <a:srgbClr val="EEECE1">
                      <a:lumMod val="10000"/>
                    </a:srgbClr>
                  </a:solidFill>
                  <a:miter lim="800000"/>
                  <a:headEnd/>
                  <a:tailEnd/>
                </a:ln>
                <a:effectLst>
                  <a:outerShdw dist="53882" dir="2700000" algn="ctr" rotWithShape="0">
                    <a:sysClr val="windowText" lastClr="000000"/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wrap="none" lIns="91433" tIns="45717" rIns="91433" bIns="45717" anchor="ctr"/>
                <a:lstStyle/>
                <a:p>
                  <a:pPr fontAlgn="auto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900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69" name="Rectangle 22"/>
                <p:cNvSpPr>
                  <a:spLocks noChangeArrowheads="1"/>
                </p:cNvSpPr>
                <p:nvPr/>
              </p:nvSpPr>
              <p:spPr bwMode="auto">
                <a:xfrm>
                  <a:off x="3189158" y="6225131"/>
                  <a:ext cx="720691" cy="394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87306" tIns="42859" rIns="87306" bIns="42859">
                  <a:spAutoFit/>
                </a:bodyPr>
                <a:lstStyle/>
                <a:p>
                  <a:pPr algn="ctr" defTabSz="814388" fontAlgn="auto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800" b="1" kern="0" dirty="0">
                      <a:solidFill>
                        <a:prstClr val="black">
                          <a:lumMod val="50000"/>
                        </a:prstClr>
                      </a:solidFill>
                      <a:latin typeface="Calibri"/>
                      <a:cs typeface="Arial" charset="0"/>
                    </a:rPr>
                    <a:t>FM</a:t>
                  </a:r>
                  <a:endParaRPr lang="en-US" sz="700" b="1" kern="0" dirty="0">
                    <a:solidFill>
                      <a:prstClr val="black">
                        <a:lumMod val="50000"/>
                      </a:prstClr>
                    </a:solidFill>
                    <a:latin typeface="Calibri"/>
                    <a:cs typeface="Arial" charset="0"/>
                  </a:endParaRPr>
                </a:p>
                <a:p>
                  <a:pPr algn="ctr" defTabSz="814388" fontAlgn="auto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700" b="1" kern="0" dirty="0">
                    <a:solidFill>
                      <a:prstClr val="black">
                        <a:lumMod val="50000"/>
                      </a:prstClr>
                    </a:solidFill>
                    <a:latin typeface="Calibri"/>
                    <a:cs typeface="Arial" charset="0"/>
                  </a:endParaRPr>
                </a:p>
                <a:p>
                  <a:pPr algn="ctr" defTabSz="814388" fontAlgn="auto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700" b="1" kern="0" dirty="0">
                      <a:solidFill>
                        <a:prstClr val="black">
                          <a:lumMod val="50000"/>
                        </a:prstClr>
                      </a:solidFill>
                      <a:latin typeface="Calibri"/>
                      <a:cs typeface="Arial" charset="0"/>
                    </a:rPr>
                    <a:t>MS. BARBARA</a:t>
                  </a:r>
                </a:p>
                <a:p>
                  <a:pPr algn="ctr" defTabSz="814388" fontAlgn="auto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700" b="1" kern="0" dirty="0">
                      <a:solidFill>
                        <a:prstClr val="black">
                          <a:lumMod val="50000"/>
                        </a:prstClr>
                      </a:solidFill>
                      <a:latin typeface="Calibri"/>
                      <a:cs typeface="Arial" charset="0"/>
                    </a:rPr>
                    <a:t>BRIAND</a:t>
                  </a:r>
                </a:p>
              </p:txBody>
            </p:sp>
            <p:pic>
              <p:nvPicPr>
                <p:cNvPr id="370" name="Picture 46" descr="GS15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 rot="21467012">
                  <a:off x="3474222" y="6029537"/>
                  <a:ext cx="211382" cy="1691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71" name="Picture 370" descr="Briand-Barbara.jpg"/>
                <p:cNvPicPr>
                  <a:picLocks/>
                </p:cNvPicPr>
                <p:nvPr/>
              </p:nvPicPr>
              <p:blipFill>
                <a:blip r:embed="rId11" cstate="print"/>
                <a:stretch>
                  <a:fillRect/>
                </a:stretch>
              </p:blipFill>
              <p:spPr>
                <a:xfrm>
                  <a:off x="2799158" y="6049231"/>
                  <a:ext cx="457200" cy="548640"/>
                </a:xfrm>
                <a:prstGeom prst="rect">
                  <a:avLst/>
                </a:prstGeom>
                <a:ln w="19050">
                  <a:solidFill>
                    <a:sysClr val="windowText" lastClr="000000"/>
                  </a:solidFill>
                </a:ln>
              </p:spPr>
            </p:pic>
          </p:grpSp>
          <p:grpSp>
            <p:nvGrpSpPr>
              <p:cNvPr id="248" name="Group 247"/>
              <p:cNvGrpSpPr/>
              <p:nvPr/>
            </p:nvGrpSpPr>
            <p:grpSpPr>
              <a:xfrm>
                <a:off x="6819765" y="3027361"/>
                <a:ext cx="1643062" cy="694419"/>
                <a:chOff x="1066800" y="4080965"/>
                <a:chExt cx="1643062" cy="694419"/>
              </a:xfrm>
            </p:grpSpPr>
            <p:sp>
              <p:nvSpPr>
                <p:cNvPr id="365" name="Rectangle 27"/>
                <p:cNvSpPr>
                  <a:spLocks noChangeArrowheads="1"/>
                </p:cNvSpPr>
                <p:nvPr/>
              </p:nvSpPr>
              <p:spPr bwMode="auto">
                <a:xfrm>
                  <a:off x="1066800" y="4080965"/>
                  <a:ext cx="1600200" cy="685800"/>
                </a:xfrm>
                <a:prstGeom prst="rect">
                  <a:avLst/>
                </a:prstGeom>
                <a:solidFill>
                  <a:srgbClr val="BFBFBF"/>
                </a:solidFill>
                <a:ln w="12700" algn="ctr">
                  <a:solidFill>
                    <a:srgbClr val="EEECE1">
                      <a:lumMod val="10000"/>
                    </a:srgbClr>
                  </a:solidFill>
                  <a:miter lim="800000"/>
                  <a:headEnd/>
                  <a:tailEnd/>
                </a:ln>
                <a:effectLst>
                  <a:outerShdw dist="53882" dir="2700000" algn="ctr" rotWithShape="0">
                    <a:sysClr val="windowText" lastClr="000000"/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wrap="none" lIns="91433" tIns="45717" rIns="91433" bIns="45717" anchor="ctr"/>
                <a:lstStyle/>
                <a:p>
                  <a:pPr fontAlgn="auto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900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66" name="Rectangle 22"/>
                <p:cNvSpPr>
                  <a:spLocks noChangeArrowheads="1"/>
                </p:cNvSpPr>
                <p:nvPr/>
              </p:nvSpPr>
              <p:spPr bwMode="auto">
                <a:xfrm>
                  <a:off x="1600199" y="4265636"/>
                  <a:ext cx="1109663" cy="5097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87306" tIns="42859" rIns="87306" bIns="42859">
                  <a:spAutoFit/>
                </a:bodyPr>
                <a:lstStyle/>
                <a:p>
                  <a:pPr algn="ctr" defTabSz="814388" fontAlgn="auto">
                    <a:lnSpc>
                      <a:spcPts val="7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800" b="1" kern="0" spc="30" dirty="0">
                      <a:solidFill>
                        <a:srgbClr val="013573"/>
                      </a:solidFill>
                      <a:latin typeface="Calibri"/>
                      <a:cs typeface="Arial" charset="0"/>
                    </a:rPr>
                    <a:t>THEATER BATTLE CONTROL DIVISION</a:t>
                  </a:r>
                </a:p>
                <a:p>
                  <a:pPr algn="ctr" defTabSz="814388" fontAlgn="auto">
                    <a:lnSpc>
                      <a:spcPts val="7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800" b="1" kern="0" spc="30" dirty="0">
                      <a:solidFill>
                        <a:srgbClr val="013573"/>
                      </a:solidFill>
                      <a:latin typeface="Calibri"/>
                      <a:cs typeface="Arial" charset="0"/>
                    </a:rPr>
                    <a:t>(</a:t>
                  </a:r>
                  <a:r>
                    <a:rPr lang="en-US" sz="800" b="1" kern="0" spc="30" dirty="0" err="1">
                      <a:solidFill>
                        <a:srgbClr val="013573"/>
                      </a:solidFill>
                      <a:latin typeface="Calibri"/>
                      <a:cs typeface="Arial" charset="0"/>
                    </a:rPr>
                    <a:t>HBD</a:t>
                  </a:r>
                  <a:r>
                    <a:rPr lang="en-US" sz="800" b="1" kern="0" spc="30" dirty="0">
                      <a:solidFill>
                        <a:srgbClr val="013573"/>
                      </a:solidFill>
                      <a:latin typeface="Calibri"/>
                      <a:cs typeface="Arial" charset="0"/>
                    </a:rPr>
                    <a:t>)</a:t>
                  </a:r>
                </a:p>
                <a:p>
                  <a:pPr algn="ctr" defTabSz="814388" fontAlgn="auto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700" b="1" kern="0" dirty="0">
                    <a:solidFill>
                      <a:prstClr val="black">
                        <a:lumMod val="50000"/>
                      </a:prstClr>
                    </a:solidFill>
                    <a:latin typeface="Calibri"/>
                    <a:cs typeface="Arial" charset="0"/>
                  </a:endParaRPr>
                </a:p>
                <a:p>
                  <a:pPr algn="ctr" defTabSz="814388" fontAlgn="auto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700" b="1" kern="0" dirty="0">
                      <a:solidFill>
                        <a:prstClr val="black">
                          <a:lumMod val="50000"/>
                        </a:prstClr>
                      </a:solidFill>
                      <a:latin typeface="Calibri"/>
                      <a:cs typeface="Arial" charset="0"/>
                    </a:rPr>
                    <a:t>COL MICHAEL HARM</a:t>
                  </a:r>
                  <a:endParaRPr lang="en-US" sz="700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pic>
              <p:nvPicPr>
                <p:cNvPr id="367" name="Picture 15" descr="Colonel copy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017487" y="4132070"/>
                  <a:ext cx="293373" cy="1422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249" name="Rectangle 27"/>
              <p:cNvSpPr>
                <a:spLocks noChangeArrowheads="1"/>
              </p:cNvSpPr>
              <p:nvPr/>
            </p:nvSpPr>
            <p:spPr bwMode="auto">
              <a:xfrm>
                <a:off x="3630050" y="2079419"/>
                <a:ext cx="1928099" cy="704305"/>
              </a:xfrm>
              <a:prstGeom prst="rect">
                <a:avLst/>
              </a:prstGeom>
              <a:solidFill>
                <a:srgbClr val="89935F"/>
              </a:solidFill>
              <a:ln w="12700" algn="ctr">
                <a:solidFill>
                  <a:srgbClr val="EEECE1">
                    <a:lumMod val="10000"/>
                  </a:srgbClr>
                </a:solidFill>
                <a:miter lim="800000"/>
                <a:headEnd/>
                <a:tailEnd/>
              </a:ln>
              <a:effectLst>
                <a:outerShdw dist="53882" dir="2700000" algn="ctr" rotWithShape="0">
                  <a:sysClr val="windowText" lastClr="000000"/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lIns="91433" tIns="45717" rIns="91433" bIns="45717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800" kern="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50" name="Text Box 61"/>
              <p:cNvSpPr txBox="1">
                <a:spLocks noChangeArrowheads="1"/>
              </p:cNvSpPr>
              <p:nvPr/>
            </p:nvSpPr>
            <p:spPr bwMode="auto">
              <a:xfrm>
                <a:off x="4170084" y="2285998"/>
                <a:ext cx="1380788" cy="384721"/>
              </a:xfrm>
              <a:prstGeom prst="rect">
                <a:avLst/>
              </a:prstGeom>
              <a:noFill/>
              <a:ln w="6350" cap="flat" cmpd="sng" algn="ctr">
                <a:noFill/>
                <a:prstDash val="solid"/>
              </a:ln>
              <a:effectLst/>
            </p:spPr>
            <p:txBody>
              <a:bodyPr>
                <a:spAutoFit/>
              </a:bodyPr>
              <a:lstStyle/>
              <a:p>
                <a:pPr algn="ctr" defTabSz="81438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00" b="1" kern="0" dirty="0">
                    <a:solidFill>
                      <a:prstClr val="black">
                        <a:lumMod val="50000"/>
                      </a:prstClr>
                    </a:solidFill>
                    <a:latin typeface="Calibri"/>
                    <a:cs typeface="Arial" charset="0"/>
                  </a:rPr>
                  <a:t>DEPUTY DIRECTOR </a:t>
                </a:r>
              </a:p>
              <a:p>
                <a:pPr algn="ctr" defTabSz="81438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900" b="1" kern="0" dirty="0">
                    <a:solidFill>
                      <a:prstClr val="black">
                        <a:lumMod val="50000"/>
                      </a:prstClr>
                    </a:solidFill>
                    <a:latin typeface="Calibri"/>
                    <a:cs typeface="Arial" charset="0"/>
                  </a:rPr>
                  <a:t>COL DALE VANDUSEN</a:t>
                </a:r>
                <a:endParaRPr lang="en-US" sz="900" b="1" kern="0" dirty="0">
                  <a:solidFill>
                    <a:prstClr val="black"/>
                  </a:solidFill>
                  <a:latin typeface="Calibri"/>
                  <a:cs typeface="Arial" charset="0"/>
                </a:endParaRPr>
              </a:p>
            </p:txBody>
          </p:sp>
          <p:pic>
            <p:nvPicPr>
              <p:cNvPr id="251" name="Picture 250"/>
              <p:cNvPicPr>
                <a:picLocks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196" t="7947" r="12197" b="18149"/>
              <a:stretch/>
            </p:blipFill>
            <p:spPr>
              <a:xfrm>
                <a:off x="3750519" y="2160127"/>
                <a:ext cx="457200" cy="548640"/>
              </a:xfrm>
              <a:prstGeom prst="rect">
                <a:avLst/>
              </a:prstGeom>
              <a:ln w="19050">
                <a:solidFill>
                  <a:sysClr val="windowText" lastClr="000000"/>
                </a:solidFill>
              </a:ln>
            </p:spPr>
          </p:pic>
          <p:grpSp>
            <p:nvGrpSpPr>
              <p:cNvPr id="253" name="Group 252"/>
              <p:cNvGrpSpPr/>
              <p:nvPr/>
            </p:nvGrpSpPr>
            <p:grpSpPr>
              <a:xfrm>
                <a:off x="2698164" y="3962400"/>
                <a:ext cx="1655862" cy="712502"/>
                <a:chOff x="782537" y="3989977"/>
                <a:chExt cx="1655862" cy="712502"/>
              </a:xfrm>
            </p:grpSpPr>
            <p:sp>
              <p:nvSpPr>
                <p:cNvPr id="361" name="Rectangle 27"/>
                <p:cNvSpPr>
                  <a:spLocks noChangeArrowheads="1"/>
                </p:cNvSpPr>
                <p:nvPr/>
              </p:nvSpPr>
              <p:spPr bwMode="auto">
                <a:xfrm>
                  <a:off x="782537" y="3989977"/>
                  <a:ext cx="1600200" cy="685800"/>
                </a:xfrm>
                <a:prstGeom prst="rect">
                  <a:avLst/>
                </a:prstGeom>
                <a:solidFill>
                  <a:srgbClr val="BFBFBF"/>
                </a:solidFill>
                <a:ln w="12700" algn="ctr">
                  <a:solidFill>
                    <a:srgbClr val="EEECE1">
                      <a:lumMod val="10000"/>
                    </a:srgbClr>
                  </a:solidFill>
                  <a:miter lim="800000"/>
                  <a:headEnd/>
                  <a:tailEnd/>
                </a:ln>
                <a:effectLst>
                  <a:outerShdw dist="53882" dir="2700000" algn="ctr" rotWithShape="0">
                    <a:sysClr val="windowText" lastClr="000000"/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wrap="none" lIns="91433" tIns="45717" rIns="91433" bIns="45717" anchor="ctr"/>
                <a:lstStyle/>
                <a:p>
                  <a:pPr fontAlgn="auto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900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62" name="Rectangle 22"/>
                <p:cNvSpPr>
                  <a:spLocks noChangeArrowheads="1"/>
                </p:cNvSpPr>
                <p:nvPr/>
              </p:nvSpPr>
              <p:spPr bwMode="auto">
                <a:xfrm>
                  <a:off x="1285776" y="4167083"/>
                  <a:ext cx="1152623" cy="5353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87306" tIns="42859" rIns="87306" bIns="42859">
                  <a:spAutoFit/>
                </a:bodyPr>
                <a:lstStyle/>
                <a:p>
                  <a:pPr algn="ctr" defTabSz="814388" fontAlgn="auto">
                    <a:lnSpc>
                      <a:spcPts val="7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800" b="1" kern="0" spc="30" dirty="0">
                      <a:solidFill>
                        <a:srgbClr val="013573"/>
                      </a:solidFill>
                      <a:latin typeface="Calibri"/>
                      <a:cs typeface="Arial" charset="0"/>
                    </a:rPr>
                    <a:t>AIRSPACE MISSION PLANNING DIVISION</a:t>
                  </a:r>
                </a:p>
                <a:p>
                  <a:pPr algn="ctr" defTabSz="814388" fontAlgn="auto">
                    <a:lnSpc>
                      <a:spcPts val="7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800" b="1" kern="0" spc="30" dirty="0">
                      <a:solidFill>
                        <a:srgbClr val="013573"/>
                      </a:solidFill>
                      <a:latin typeface="Calibri"/>
                      <a:cs typeface="Arial" charset="0"/>
                    </a:rPr>
                    <a:t>(HBM) </a:t>
                  </a:r>
                  <a:r>
                    <a:rPr lang="en-US" sz="700" b="1" kern="0" dirty="0">
                      <a:solidFill>
                        <a:prstClr val="black">
                          <a:lumMod val="50000"/>
                        </a:prstClr>
                      </a:solidFill>
                      <a:latin typeface="Calibri"/>
                      <a:cs typeface="Arial" charset="0"/>
                    </a:rPr>
                    <a:t/>
                  </a:r>
                  <a:br>
                    <a:rPr lang="en-US" sz="700" b="1" kern="0" dirty="0">
                      <a:solidFill>
                        <a:prstClr val="black">
                          <a:lumMod val="50000"/>
                        </a:prstClr>
                      </a:solidFill>
                      <a:latin typeface="Calibri"/>
                      <a:cs typeface="Arial" charset="0"/>
                    </a:rPr>
                  </a:br>
                  <a:r>
                    <a:rPr lang="en-US" sz="700" b="1" kern="0" dirty="0">
                      <a:solidFill>
                        <a:prstClr val="black">
                          <a:lumMod val="50000"/>
                        </a:prstClr>
                      </a:solidFill>
                      <a:latin typeface="Calibri"/>
                      <a:cs typeface="Arial" charset="0"/>
                    </a:rPr>
                    <a:t/>
                  </a:r>
                  <a:br>
                    <a:rPr lang="en-US" sz="700" b="1" kern="0" dirty="0">
                      <a:solidFill>
                        <a:prstClr val="black">
                          <a:lumMod val="50000"/>
                        </a:prstClr>
                      </a:solidFill>
                      <a:latin typeface="Calibri"/>
                      <a:cs typeface="Arial" charset="0"/>
                    </a:rPr>
                  </a:br>
                  <a:r>
                    <a:rPr lang="en-US" sz="700" b="1" kern="0" dirty="0">
                      <a:solidFill>
                        <a:prstClr val="black">
                          <a:lumMod val="50000"/>
                        </a:prstClr>
                      </a:solidFill>
                      <a:latin typeface="Calibri"/>
                      <a:cs typeface="Arial" charset="0"/>
                    </a:rPr>
                    <a:t>COL ANDREW KNOEDLER</a:t>
                  </a:r>
                  <a:endParaRPr lang="en-US" sz="600" b="1" kern="0" dirty="0">
                    <a:solidFill>
                      <a:prstClr val="black"/>
                    </a:solidFill>
                    <a:latin typeface="Calibri"/>
                    <a:cs typeface="Arial" charset="0"/>
                  </a:endParaRPr>
                </a:p>
              </p:txBody>
            </p:sp>
            <p:pic>
              <p:nvPicPr>
                <p:cNvPr id="363" name="Picture 15" descr="Colonel copy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688206" y="4033517"/>
                  <a:ext cx="293373" cy="1422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64" name="Picture 363"/>
                <p:cNvPicPr>
                  <a:picLocks/>
                </p:cNvPicPr>
                <p:nvPr/>
              </p:nvPicPr>
              <p:blipFill rotWithShape="1"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3064" t="3037" r="16606" b="24467"/>
                <a:stretch/>
              </p:blipFill>
              <p:spPr>
                <a:xfrm>
                  <a:off x="868693" y="4074742"/>
                  <a:ext cx="457200" cy="548640"/>
                </a:xfrm>
                <a:prstGeom prst="rect">
                  <a:avLst/>
                </a:prstGeom>
                <a:ln w="19050">
                  <a:solidFill>
                    <a:sysClr val="windowText" lastClr="000000"/>
                  </a:solidFill>
                </a:ln>
              </p:spPr>
            </p:pic>
          </p:grpSp>
          <p:grpSp>
            <p:nvGrpSpPr>
              <p:cNvPr id="254" name="Group 253"/>
              <p:cNvGrpSpPr/>
              <p:nvPr/>
            </p:nvGrpSpPr>
            <p:grpSpPr>
              <a:xfrm>
                <a:off x="4935437" y="3962400"/>
                <a:ext cx="1643062" cy="696903"/>
                <a:chOff x="761106" y="4974783"/>
                <a:chExt cx="1643062" cy="696903"/>
              </a:xfrm>
            </p:grpSpPr>
            <p:grpSp>
              <p:nvGrpSpPr>
                <p:cNvPr id="356" name="Group 355"/>
                <p:cNvGrpSpPr/>
                <p:nvPr/>
              </p:nvGrpSpPr>
              <p:grpSpPr>
                <a:xfrm>
                  <a:off x="761106" y="4985886"/>
                  <a:ext cx="1643062" cy="685800"/>
                  <a:chOff x="1066800" y="5082725"/>
                  <a:chExt cx="1643062" cy="685800"/>
                </a:xfrm>
              </p:grpSpPr>
              <p:sp>
                <p:nvSpPr>
                  <p:cNvPr id="358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1066800" y="5082725"/>
                    <a:ext cx="1600200" cy="685800"/>
                  </a:xfrm>
                  <a:prstGeom prst="rect">
                    <a:avLst/>
                  </a:prstGeom>
                  <a:solidFill>
                    <a:srgbClr val="BFBFBF"/>
                  </a:solidFill>
                  <a:ln w="12700" algn="ctr">
                    <a:solidFill>
                      <a:srgbClr val="EEECE1">
                        <a:lumMod val="10000"/>
                      </a:srgbClr>
                    </a:solidFill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ysClr val="windowText" lastClr="000000"/>
                    </a:outerShdw>
                  </a:effectLst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wrap="none" lIns="91433" tIns="45717" rIns="91433" bIns="45717" anchor="ctr"/>
                  <a:lstStyle/>
                  <a:p>
                    <a:pPr fontAlgn="auto">
                      <a:lnSpc>
                        <a:spcPts val="6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900" kern="0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59" name="Rectangle 22"/>
                  <p:cNvSpPr>
                    <a:spLocks noChangeArrowheads="1"/>
                  </p:cNvSpPr>
                  <p:nvPr/>
                </p:nvSpPr>
                <p:spPr bwMode="auto">
                  <a:xfrm>
                    <a:off x="1600199" y="5235866"/>
                    <a:ext cx="1109663" cy="5097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 lIns="87306" tIns="42859" rIns="87306" bIns="42859">
                    <a:spAutoFit/>
                  </a:bodyPr>
                  <a:lstStyle/>
                  <a:p>
                    <a:pPr algn="ctr" defTabSz="814388" fontAlgn="auto">
                      <a:lnSpc>
                        <a:spcPts val="7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800" b="1" kern="0" spc="30" dirty="0">
                        <a:solidFill>
                          <a:srgbClr val="013573"/>
                        </a:solidFill>
                        <a:latin typeface="Calibri"/>
                        <a:cs typeface="Arial" charset="0"/>
                      </a:rPr>
                      <a:t>FMS</a:t>
                    </a:r>
                  </a:p>
                  <a:p>
                    <a:pPr algn="ctr" defTabSz="814388" fontAlgn="auto">
                      <a:lnSpc>
                        <a:spcPts val="7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800" b="1" kern="0" spc="30" dirty="0">
                        <a:solidFill>
                          <a:srgbClr val="013573"/>
                        </a:solidFill>
                        <a:latin typeface="Calibri"/>
                        <a:cs typeface="Arial" charset="0"/>
                      </a:rPr>
                      <a:t>DIVISION</a:t>
                    </a:r>
                  </a:p>
                  <a:p>
                    <a:pPr algn="ctr" defTabSz="814388" fontAlgn="auto">
                      <a:lnSpc>
                        <a:spcPts val="7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800" b="1" kern="0" spc="30" dirty="0">
                        <a:solidFill>
                          <a:srgbClr val="013573"/>
                        </a:solidFill>
                        <a:latin typeface="Calibri"/>
                        <a:cs typeface="Arial" charset="0"/>
                      </a:rPr>
                      <a:t>(HBN)</a:t>
                    </a:r>
                  </a:p>
                  <a:p>
                    <a:pPr algn="ctr" defTabSz="814388" fontAlgn="auto">
                      <a:lnSpc>
                        <a:spcPts val="6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700" b="1" kern="0" dirty="0">
                      <a:solidFill>
                        <a:prstClr val="black">
                          <a:lumMod val="50000"/>
                        </a:prstClr>
                      </a:solidFill>
                      <a:latin typeface="Calibri"/>
                      <a:cs typeface="Arial" charset="0"/>
                    </a:endParaRPr>
                  </a:p>
                  <a:p>
                    <a:pPr algn="ctr" defTabSz="814388" fontAlgn="auto">
                      <a:lnSpc>
                        <a:spcPts val="6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700" b="1" kern="0" dirty="0">
                        <a:solidFill>
                          <a:prstClr val="black">
                            <a:lumMod val="50000"/>
                          </a:prstClr>
                        </a:solidFill>
                        <a:latin typeface="Calibri"/>
                        <a:cs typeface="Arial" charset="0"/>
                      </a:rPr>
                      <a:t>MR. STEVE </a:t>
                    </a:r>
                    <a:r>
                      <a:rPr lang="en-US" sz="700" b="1" kern="0" dirty="0" err="1">
                        <a:solidFill>
                          <a:prstClr val="black">
                            <a:lumMod val="50000"/>
                          </a:prstClr>
                        </a:solidFill>
                        <a:latin typeface="Calibri"/>
                        <a:cs typeface="Arial" charset="0"/>
                      </a:rPr>
                      <a:t>BESSETTE</a:t>
                    </a:r>
                    <a:endParaRPr lang="en-US" sz="700" kern="0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pic>
                <p:nvPicPr>
                  <p:cNvPr id="360" name="Picture 359" descr="Bessette_S_thmbnail.jpg"/>
                  <p:cNvPicPr>
                    <a:picLocks/>
                  </p:cNvPicPr>
                  <p:nvPr/>
                </p:nvPicPr>
                <p:blipFill>
                  <a:blip r:embed="rId14" cstate="print">
                    <a:lum bright="-6000" contrast="9000"/>
                  </a:blip>
                  <a:stretch>
                    <a:fillRect/>
                  </a:stretch>
                </p:blipFill>
                <p:spPr>
                  <a:xfrm>
                    <a:off x="1131095" y="5144893"/>
                    <a:ext cx="457200" cy="548640"/>
                  </a:xfrm>
                  <a:prstGeom prst="rect">
                    <a:avLst/>
                  </a:prstGeom>
                  <a:ln w="19050">
                    <a:solidFill>
                      <a:sysClr val="windowText" lastClr="000000"/>
                    </a:solidFill>
                  </a:ln>
                </p:spPr>
              </p:pic>
            </p:grpSp>
            <p:pic>
              <p:nvPicPr>
                <p:cNvPr id="357" name="Picture 46" descr="GS15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 rot="21467012">
                  <a:off x="1734041" y="4974783"/>
                  <a:ext cx="249935" cy="1999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55" name="Group 254"/>
              <p:cNvGrpSpPr/>
              <p:nvPr/>
            </p:nvGrpSpPr>
            <p:grpSpPr>
              <a:xfrm>
                <a:off x="4939084" y="4905636"/>
                <a:ext cx="1600200" cy="696903"/>
                <a:chOff x="4935437" y="4974783"/>
                <a:chExt cx="1600200" cy="696903"/>
              </a:xfrm>
            </p:grpSpPr>
            <p:grpSp>
              <p:nvGrpSpPr>
                <p:cNvPr id="351" name="Group 350"/>
                <p:cNvGrpSpPr/>
                <p:nvPr/>
              </p:nvGrpSpPr>
              <p:grpSpPr>
                <a:xfrm>
                  <a:off x="4935437" y="4985886"/>
                  <a:ext cx="1600200" cy="685800"/>
                  <a:chOff x="5238750" y="5085565"/>
                  <a:chExt cx="1600200" cy="685800"/>
                </a:xfrm>
              </p:grpSpPr>
              <p:sp>
                <p:nvSpPr>
                  <p:cNvPr id="353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5238750" y="5085565"/>
                    <a:ext cx="1600200" cy="685800"/>
                  </a:xfrm>
                  <a:prstGeom prst="rect">
                    <a:avLst/>
                  </a:prstGeom>
                  <a:solidFill>
                    <a:srgbClr val="BFBFBF"/>
                  </a:solidFill>
                  <a:ln w="12700" algn="ctr">
                    <a:solidFill>
                      <a:srgbClr val="EEECE1">
                        <a:lumMod val="10000"/>
                      </a:srgbClr>
                    </a:solidFill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ysClr val="windowText" lastClr="000000"/>
                    </a:outerShdw>
                  </a:effectLst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wrap="none" lIns="91433" tIns="45717" rIns="91433" bIns="45717" anchor="ctr"/>
                  <a:lstStyle/>
                  <a:p>
                    <a:pPr fontAlgn="auto">
                      <a:lnSpc>
                        <a:spcPts val="6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900" kern="0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54" name="Rectangle 22"/>
                  <p:cNvSpPr>
                    <a:spLocks noChangeArrowheads="1"/>
                  </p:cNvSpPr>
                  <p:nvPr/>
                </p:nvSpPr>
                <p:spPr bwMode="auto">
                  <a:xfrm>
                    <a:off x="5798444" y="5235866"/>
                    <a:ext cx="1038225" cy="52257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 lIns="87306" tIns="42859" rIns="87306" bIns="42859">
                    <a:spAutoFit/>
                  </a:bodyPr>
                  <a:lstStyle/>
                  <a:p>
                    <a:pPr algn="ctr" defTabSz="814388" fontAlgn="auto">
                      <a:lnSpc>
                        <a:spcPts val="7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800" b="1" kern="0" spc="30" dirty="0">
                        <a:solidFill>
                          <a:srgbClr val="013573"/>
                        </a:solidFill>
                        <a:latin typeface="Calibri"/>
                        <a:cs typeface="Arial" charset="0"/>
                      </a:rPr>
                      <a:t>FORCE PROTECTION</a:t>
                    </a:r>
                  </a:p>
                  <a:p>
                    <a:pPr algn="ctr" defTabSz="814388" fontAlgn="auto">
                      <a:lnSpc>
                        <a:spcPts val="7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800" b="1" kern="0" spc="30" dirty="0">
                        <a:solidFill>
                          <a:srgbClr val="013573"/>
                        </a:solidFill>
                        <a:latin typeface="Calibri"/>
                        <a:cs typeface="Arial" charset="0"/>
                      </a:rPr>
                      <a:t>DIVISION (</a:t>
                    </a:r>
                    <a:r>
                      <a:rPr lang="en-US" sz="800" b="1" kern="0" spc="30" dirty="0" err="1">
                        <a:solidFill>
                          <a:srgbClr val="013573"/>
                        </a:solidFill>
                        <a:latin typeface="Calibri"/>
                        <a:cs typeface="Arial" charset="0"/>
                      </a:rPr>
                      <a:t>HBU</a:t>
                    </a:r>
                    <a:r>
                      <a:rPr lang="en-US" sz="800" b="1" kern="0" spc="30" dirty="0">
                        <a:solidFill>
                          <a:srgbClr val="013573"/>
                        </a:solidFill>
                        <a:latin typeface="Calibri"/>
                        <a:cs typeface="Arial" charset="0"/>
                      </a:rPr>
                      <a:t>)</a:t>
                    </a:r>
                    <a:r>
                      <a:rPr lang="en-US" sz="700" b="1" kern="0" dirty="0">
                        <a:solidFill>
                          <a:prstClr val="black">
                            <a:lumMod val="50000"/>
                          </a:prstClr>
                        </a:solidFill>
                        <a:latin typeface="Calibri"/>
                        <a:cs typeface="Arial" charset="0"/>
                      </a:rPr>
                      <a:t/>
                    </a:r>
                    <a:br>
                      <a:rPr lang="en-US" sz="700" b="1" kern="0" dirty="0">
                        <a:solidFill>
                          <a:prstClr val="black">
                            <a:lumMod val="50000"/>
                          </a:prstClr>
                        </a:solidFill>
                        <a:latin typeface="Calibri"/>
                        <a:cs typeface="Arial" charset="0"/>
                      </a:rPr>
                    </a:br>
                    <a:endParaRPr lang="en-US" sz="700" b="1" kern="0" dirty="0">
                      <a:solidFill>
                        <a:prstClr val="black">
                          <a:lumMod val="50000"/>
                        </a:prstClr>
                      </a:solidFill>
                      <a:latin typeface="Calibri"/>
                      <a:cs typeface="Arial" charset="0"/>
                    </a:endParaRPr>
                  </a:p>
                  <a:p>
                    <a:pPr algn="ctr" defTabSz="814388" fontAlgn="auto">
                      <a:lnSpc>
                        <a:spcPts val="6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700" b="1" kern="0" dirty="0">
                        <a:solidFill>
                          <a:prstClr val="black">
                            <a:lumMod val="50000"/>
                          </a:prstClr>
                        </a:solidFill>
                        <a:latin typeface="Calibri"/>
                        <a:cs typeface="Arial" charset="0"/>
                      </a:rPr>
                      <a:t>MR. PATRICK DAGLE</a:t>
                    </a:r>
                    <a:endParaRPr lang="en-US" sz="1600" kern="0" dirty="0">
                      <a:solidFill>
                        <a:prstClr val="black"/>
                      </a:solidFill>
                      <a:latin typeface="Calibri"/>
                      <a:cs typeface="Arial" charset="0"/>
                    </a:endParaRPr>
                  </a:p>
                </p:txBody>
              </p:sp>
              <p:pic>
                <p:nvPicPr>
                  <p:cNvPr id="355" name="Picture 354" descr="Dagle_Patrick.jpg"/>
                  <p:cNvPicPr>
                    <a:picLocks/>
                  </p:cNvPicPr>
                  <p:nvPr/>
                </p:nvPicPr>
                <p:blipFill>
                  <a:blip r:embed="rId15" cstate="print"/>
                  <a:stretch>
                    <a:fillRect/>
                  </a:stretch>
                </p:blipFill>
                <p:spPr>
                  <a:xfrm>
                    <a:off x="5314472" y="5159594"/>
                    <a:ext cx="457200" cy="548640"/>
                  </a:xfrm>
                  <a:prstGeom prst="rect">
                    <a:avLst/>
                  </a:prstGeom>
                  <a:ln w="19050">
                    <a:solidFill>
                      <a:sysClr val="windowText" lastClr="000000"/>
                    </a:solidFill>
                  </a:ln>
                </p:spPr>
              </p:pic>
            </p:grpSp>
            <p:pic>
              <p:nvPicPr>
                <p:cNvPr id="352" name="Picture 46" descr="GS15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 rot="21467012">
                  <a:off x="5905991" y="4974783"/>
                  <a:ext cx="249935" cy="1999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56" name="Group 255"/>
              <p:cNvGrpSpPr/>
              <p:nvPr/>
            </p:nvGrpSpPr>
            <p:grpSpPr>
              <a:xfrm>
                <a:off x="6835560" y="3962400"/>
                <a:ext cx="1775040" cy="740664"/>
                <a:chOff x="2688554" y="3984042"/>
                <a:chExt cx="1775040" cy="740664"/>
              </a:xfrm>
            </p:grpSpPr>
            <p:grpSp>
              <p:nvGrpSpPr>
                <p:cNvPr id="343" name="Group 342"/>
                <p:cNvGrpSpPr/>
                <p:nvPr/>
              </p:nvGrpSpPr>
              <p:grpSpPr>
                <a:xfrm>
                  <a:off x="2688554" y="3989977"/>
                  <a:ext cx="1729902" cy="693743"/>
                  <a:chOff x="7120410" y="4083805"/>
                  <a:chExt cx="1729902" cy="693743"/>
                </a:xfrm>
              </p:grpSpPr>
              <p:sp>
                <p:nvSpPr>
                  <p:cNvPr id="347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7120410" y="4083805"/>
                    <a:ext cx="1600200" cy="685800"/>
                  </a:xfrm>
                  <a:prstGeom prst="rect">
                    <a:avLst/>
                  </a:prstGeom>
                  <a:solidFill>
                    <a:srgbClr val="BFBFBF"/>
                  </a:solidFill>
                  <a:ln w="12700" algn="ctr">
                    <a:solidFill>
                      <a:srgbClr val="EEECE1">
                        <a:lumMod val="10000"/>
                      </a:srgbClr>
                    </a:solidFill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ysClr val="windowText" lastClr="000000"/>
                    </a:outerShdw>
                  </a:effectLst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wrap="none" lIns="91433" tIns="45717" rIns="91433" bIns="45717" anchor="ctr"/>
                  <a:lstStyle/>
                  <a:p>
                    <a:pPr fontAlgn="auto">
                      <a:lnSpc>
                        <a:spcPts val="6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900" kern="0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48" name="Rectangle 22"/>
                  <p:cNvSpPr>
                    <a:spLocks noChangeArrowheads="1"/>
                  </p:cNvSpPr>
                  <p:nvPr/>
                </p:nvSpPr>
                <p:spPr bwMode="auto">
                  <a:xfrm>
                    <a:off x="7568830" y="4254976"/>
                    <a:ext cx="1281482" cy="52257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 lIns="87306" tIns="42859" rIns="87306" bIns="42859">
                    <a:spAutoFit/>
                  </a:bodyPr>
                  <a:lstStyle/>
                  <a:p>
                    <a:pPr algn="ctr" defTabSz="814388" fontAlgn="auto">
                      <a:lnSpc>
                        <a:spcPts val="7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800" b="1" kern="0" spc="30" dirty="0">
                        <a:solidFill>
                          <a:srgbClr val="013573"/>
                        </a:solidFill>
                        <a:latin typeface="Calibri"/>
                        <a:cs typeface="Arial" charset="0"/>
                      </a:rPr>
                      <a:t>STRATEGIC WARNING </a:t>
                    </a:r>
                  </a:p>
                  <a:p>
                    <a:pPr algn="ctr" defTabSz="814388" fontAlgn="auto">
                      <a:lnSpc>
                        <a:spcPts val="7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800" b="1" kern="0" spc="30" dirty="0">
                        <a:solidFill>
                          <a:srgbClr val="013573"/>
                        </a:solidFill>
                        <a:latin typeface="Calibri"/>
                        <a:cs typeface="Arial" charset="0"/>
                      </a:rPr>
                      <a:t>&amp; SURVEILLANCE</a:t>
                    </a:r>
                  </a:p>
                  <a:p>
                    <a:pPr algn="ctr" defTabSz="814388" fontAlgn="auto">
                      <a:lnSpc>
                        <a:spcPts val="7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800" b="1" kern="0" spc="30" dirty="0">
                        <a:solidFill>
                          <a:srgbClr val="013573"/>
                        </a:solidFill>
                        <a:latin typeface="Calibri"/>
                        <a:cs typeface="Arial" charset="0"/>
                      </a:rPr>
                      <a:t>SYS DIVISION (HBQ)</a:t>
                    </a:r>
                    <a:r>
                      <a:rPr lang="en-US" sz="700" b="1" kern="0" spc="30" dirty="0">
                        <a:solidFill>
                          <a:prstClr val="black">
                            <a:lumMod val="50000"/>
                          </a:prstClr>
                        </a:solidFill>
                        <a:latin typeface="Calibri"/>
                        <a:cs typeface="Arial" charset="0"/>
                      </a:rPr>
                      <a:t/>
                    </a:r>
                    <a:br>
                      <a:rPr lang="en-US" sz="700" b="1" kern="0" spc="30" dirty="0">
                        <a:solidFill>
                          <a:prstClr val="black">
                            <a:lumMod val="50000"/>
                          </a:prstClr>
                        </a:solidFill>
                        <a:latin typeface="Calibri"/>
                        <a:cs typeface="Arial" charset="0"/>
                      </a:rPr>
                    </a:br>
                    <a:endParaRPr lang="en-US" sz="700" b="1" kern="0" spc="30" dirty="0">
                      <a:solidFill>
                        <a:prstClr val="black">
                          <a:lumMod val="50000"/>
                        </a:prstClr>
                      </a:solidFill>
                      <a:latin typeface="Calibri"/>
                      <a:cs typeface="Arial" charset="0"/>
                    </a:endParaRPr>
                  </a:p>
                  <a:p>
                    <a:pPr algn="ctr" defTabSz="814388" fontAlgn="auto">
                      <a:lnSpc>
                        <a:spcPts val="6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700" b="1" kern="0" dirty="0">
                        <a:solidFill>
                          <a:prstClr val="black">
                            <a:lumMod val="50000"/>
                          </a:prstClr>
                        </a:solidFill>
                        <a:latin typeface="Calibri"/>
                        <a:cs typeface="Arial" charset="0"/>
                      </a:rPr>
                      <a:t>COL TODD WIEST</a:t>
                    </a:r>
                    <a:endParaRPr lang="en-US" sz="1600" kern="0" dirty="0">
                      <a:solidFill>
                        <a:prstClr val="black"/>
                      </a:solidFill>
                      <a:latin typeface="Calibri"/>
                      <a:cs typeface="Arial" charset="0"/>
                    </a:endParaRPr>
                  </a:p>
                </p:txBody>
              </p:sp>
              <p:pic>
                <p:nvPicPr>
                  <p:cNvPr id="349" name="Picture 15" descr="Colonel copy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8054123" y="4132070"/>
                    <a:ext cx="293373" cy="14220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350" name="Picture 349"/>
                  <p:cNvPicPr>
                    <a:picLocks/>
                  </p:cNvPicPr>
                  <p:nvPr/>
                </p:nvPicPr>
                <p:blipFill rotWithShape="1">
                  <a:blip r:embed="rId1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0686" t="3012" r="14434" b="23439"/>
                  <a:stretch/>
                </p:blipFill>
                <p:spPr>
                  <a:xfrm>
                    <a:off x="7202186" y="4162635"/>
                    <a:ext cx="445603" cy="548640"/>
                  </a:xfrm>
                  <a:prstGeom prst="rect">
                    <a:avLst/>
                  </a:prstGeom>
                  <a:ln w="19050">
                    <a:solidFill>
                      <a:sysClr val="windowText" lastClr="000000"/>
                    </a:solidFill>
                  </a:ln>
                </p:spPr>
              </p:pic>
            </p:grpSp>
            <p:grpSp>
              <p:nvGrpSpPr>
                <p:cNvPr id="344" name="Group 343"/>
                <p:cNvGrpSpPr/>
                <p:nvPr/>
              </p:nvGrpSpPr>
              <p:grpSpPr>
                <a:xfrm>
                  <a:off x="4248150" y="3984042"/>
                  <a:ext cx="215444" cy="740664"/>
                  <a:chOff x="4248150" y="3984042"/>
                  <a:chExt cx="215444" cy="740664"/>
                </a:xfrm>
              </p:grpSpPr>
              <p:sp>
                <p:nvSpPr>
                  <p:cNvPr id="345" name="Rectangle 344"/>
                  <p:cNvSpPr/>
                  <p:nvPr/>
                </p:nvSpPr>
                <p:spPr>
                  <a:xfrm>
                    <a:off x="4279672" y="3984042"/>
                    <a:ext cx="152400" cy="740664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25400" cap="flat" cmpd="sng" algn="ctr">
                    <a:noFill/>
                    <a:prstDash val="soli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46" name="TextBox 345"/>
                  <p:cNvSpPr txBox="1"/>
                  <p:nvPr/>
                </p:nvSpPr>
                <p:spPr>
                  <a:xfrm rot="16200000">
                    <a:off x="4044729" y="4232496"/>
                    <a:ext cx="622286" cy="2154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800" kern="0" dirty="0">
                        <a:solidFill>
                          <a:prstClr val="white"/>
                        </a:solidFill>
                        <a:latin typeface="Calibri"/>
                      </a:rPr>
                      <a:t>PETERSON</a:t>
                    </a:r>
                  </a:p>
                </p:txBody>
              </p:sp>
            </p:grpSp>
          </p:grpSp>
          <p:grpSp>
            <p:nvGrpSpPr>
              <p:cNvPr id="257" name="Group 256"/>
              <p:cNvGrpSpPr/>
              <p:nvPr/>
            </p:nvGrpSpPr>
            <p:grpSpPr>
              <a:xfrm>
                <a:off x="4926669" y="3027361"/>
                <a:ext cx="1778931" cy="743300"/>
                <a:chOff x="2682477" y="4974783"/>
                <a:chExt cx="1778931" cy="743300"/>
              </a:xfrm>
            </p:grpSpPr>
            <p:grpSp>
              <p:nvGrpSpPr>
                <p:cNvPr id="332" name="Group 331"/>
                <p:cNvGrpSpPr/>
                <p:nvPr/>
              </p:nvGrpSpPr>
              <p:grpSpPr>
                <a:xfrm>
                  <a:off x="2682477" y="4974783"/>
                  <a:ext cx="1612355" cy="696903"/>
                  <a:chOff x="2682477" y="4974783"/>
                  <a:chExt cx="1612355" cy="696903"/>
                </a:xfrm>
              </p:grpSpPr>
              <p:grpSp>
                <p:nvGrpSpPr>
                  <p:cNvPr id="338" name="Group 337"/>
                  <p:cNvGrpSpPr/>
                  <p:nvPr/>
                </p:nvGrpSpPr>
                <p:grpSpPr>
                  <a:xfrm>
                    <a:off x="2682477" y="4985886"/>
                    <a:ext cx="1612355" cy="685800"/>
                    <a:chOff x="2986748" y="5090290"/>
                    <a:chExt cx="1612355" cy="685800"/>
                  </a:xfrm>
                </p:grpSpPr>
                <p:sp>
                  <p:nvSpPr>
                    <p:cNvPr id="340" name="Rectangle 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86748" y="5090290"/>
                      <a:ext cx="1600200" cy="685800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 algn="ctr">
                      <a:solidFill>
                        <a:srgbClr val="EEECE1">
                          <a:lumMod val="10000"/>
                        </a:srgbClr>
                      </a:solidFill>
                      <a:miter lim="800000"/>
                      <a:headEnd/>
                      <a:tailEnd/>
                    </a:ln>
                    <a:effectLst>
                      <a:outerShdw dist="53882" dir="2700000" algn="ctr" rotWithShape="0">
                        <a:sysClr val="windowText" lastClr="000000"/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/>
                    </a:sp3d>
                  </p:spPr>
                  <p:txBody>
                    <a:bodyPr wrap="none" lIns="91433" tIns="45717" rIns="91433" bIns="45717" anchor="ctr"/>
                    <a:lstStyle/>
                    <a:p>
                      <a:pPr fontAlgn="auto">
                        <a:lnSpc>
                          <a:spcPts val="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900" kern="0" dirty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341" name="Rectangle 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89441" y="5231378"/>
                      <a:ext cx="1109662" cy="53667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 lIns="87306" tIns="42859" rIns="87306" bIns="42859">
                      <a:spAutoFit/>
                    </a:bodyPr>
                    <a:lstStyle/>
                    <a:p>
                      <a:pPr algn="ctr" defTabSz="814388" fontAlgn="auto">
                        <a:lnSpc>
                          <a:spcPts val="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800" b="1" kern="0" spc="30" dirty="0" err="1">
                          <a:solidFill>
                            <a:srgbClr val="013573"/>
                          </a:solidFill>
                          <a:latin typeface="Calibri"/>
                          <a:cs typeface="Arial" charset="0"/>
                        </a:rPr>
                        <a:t>COCOM</a:t>
                      </a:r>
                      <a:r>
                        <a:rPr lang="en-US" sz="800" b="1" kern="0" spc="30" dirty="0">
                          <a:solidFill>
                            <a:srgbClr val="013573"/>
                          </a:solidFill>
                          <a:latin typeface="Calibri"/>
                          <a:cs typeface="Arial" charset="0"/>
                        </a:rPr>
                        <a:t> C2</a:t>
                      </a:r>
                    </a:p>
                    <a:p>
                      <a:pPr algn="ctr" defTabSz="814388" fontAlgn="auto">
                        <a:lnSpc>
                          <a:spcPts val="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800" b="1" kern="0" spc="30" dirty="0">
                          <a:solidFill>
                            <a:srgbClr val="013573"/>
                          </a:solidFill>
                          <a:latin typeface="Calibri"/>
                          <a:cs typeface="Arial" charset="0"/>
                        </a:rPr>
                        <a:t>DIVISION</a:t>
                      </a:r>
                    </a:p>
                    <a:p>
                      <a:pPr algn="ctr" defTabSz="814388" fontAlgn="auto">
                        <a:lnSpc>
                          <a:spcPts val="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800" b="1" kern="0" spc="30" dirty="0">
                          <a:solidFill>
                            <a:srgbClr val="013573"/>
                          </a:solidFill>
                          <a:latin typeface="Calibri"/>
                          <a:cs typeface="Arial" charset="0"/>
                        </a:rPr>
                        <a:t>(HBC)</a:t>
                      </a:r>
                      <a:r>
                        <a:rPr lang="en-US" sz="700" b="1" kern="0" dirty="0">
                          <a:solidFill>
                            <a:prstClr val="black">
                              <a:lumMod val="50000"/>
                            </a:prstClr>
                          </a:solidFill>
                          <a:latin typeface="Calibri"/>
                          <a:cs typeface="Arial" charset="0"/>
                        </a:rPr>
                        <a:t/>
                      </a:r>
                      <a:br>
                        <a:rPr lang="en-US" sz="700" b="1" kern="0" dirty="0">
                          <a:solidFill>
                            <a:prstClr val="black">
                              <a:lumMod val="50000"/>
                            </a:prstClr>
                          </a:solidFill>
                          <a:latin typeface="Calibri"/>
                          <a:cs typeface="Arial" charset="0"/>
                        </a:rPr>
                      </a:br>
                      <a:r>
                        <a:rPr lang="en-US" sz="700" b="1" kern="0" dirty="0">
                          <a:solidFill>
                            <a:prstClr val="black">
                              <a:lumMod val="50000"/>
                            </a:prstClr>
                          </a:solidFill>
                          <a:latin typeface="Calibri"/>
                          <a:cs typeface="Arial" charset="0"/>
                        </a:rPr>
                        <a:t/>
                      </a:r>
                      <a:br>
                        <a:rPr lang="en-US" sz="700" b="1" kern="0" dirty="0">
                          <a:solidFill>
                            <a:prstClr val="black">
                              <a:lumMod val="50000"/>
                            </a:prstClr>
                          </a:solidFill>
                          <a:latin typeface="Calibri"/>
                          <a:cs typeface="Arial" charset="0"/>
                        </a:rPr>
                      </a:br>
                      <a:r>
                        <a:rPr lang="en-US" sz="700" b="1" kern="0" dirty="0">
                          <a:solidFill>
                            <a:prstClr val="black">
                              <a:lumMod val="50000"/>
                            </a:prstClr>
                          </a:solidFill>
                          <a:latin typeface="Calibri"/>
                          <a:cs typeface="Arial" charset="0"/>
                        </a:rPr>
                        <a:t>MR. STACY </a:t>
                      </a:r>
                      <a:r>
                        <a:rPr lang="en-US" sz="700" b="1" kern="0" dirty="0" err="1">
                          <a:solidFill>
                            <a:prstClr val="black">
                              <a:lumMod val="50000"/>
                            </a:prstClr>
                          </a:solidFill>
                          <a:latin typeface="Calibri"/>
                          <a:cs typeface="Arial" charset="0"/>
                        </a:rPr>
                        <a:t>FURCINI</a:t>
                      </a:r>
                      <a:endParaRPr lang="en-US" sz="700" b="1" kern="0" dirty="0">
                        <a:solidFill>
                          <a:prstClr val="black">
                            <a:lumMod val="50000"/>
                          </a:prstClr>
                        </a:solidFill>
                        <a:latin typeface="Calibri"/>
                        <a:cs typeface="Arial" charset="0"/>
                      </a:endParaRPr>
                    </a:p>
                  </p:txBody>
                </p:sp>
                <p:pic>
                  <p:nvPicPr>
                    <p:cNvPr id="342" name="Picture 341" descr="Mr  Furcini thmbnail.jpg"/>
                    <p:cNvPicPr>
                      <a:picLocks/>
                    </p:cNvPicPr>
                    <p:nvPr/>
                  </p:nvPicPr>
                  <p:blipFill>
                    <a:blip r:embed="rId17" cstate="print"/>
                    <a:stretch>
                      <a:fillRect/>
                    </a:stretch>
                  </p:blipFill>
                  <p:spPr>
                    <a:xfrm>
                      <a:off x="3048001" y="5168370"/>
                      <a:ext cx="457200" cy="548640"/>
                    </a:xfrm>
                    <a:prstGeom prst="rect">
                      <a:avLst/>
                    </a:prstGeom>
                    <a:ln w="19050">
                      <a:solidFill>
                        <a:sysClr val="windowText" lastClr="000000"/>
                      </a:solidFill>
                    </a:ln>
                  </p:spPr>
                </p:pic>
              </p:grpSp>
              <p:pic>
                <p:nvPicPr>
                  <p:cNvPr id="339" name="Picture 46" descr="GS15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 rot="21467012">
                    <a:off x="3619991" y="4974783"/>
                    <a:ext cx="249935" cy="1999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grpSp>
              <p:nvGrpSpPr>
                <p:cNvPr id="333" name="Group 332"/>
                <p:cNvGrpSpPr/>
                <p:nvPr/>
              </p:nvGrpSpPr>
              <p:grpSpPr>
                <a:xfrm>
                  <a:off x="4245964" y="4977419"/>
                  <a:ext cx="215444" cy="740664"/>
                  <a:chOff x="4245964" y="4977419"/>
                  <a:chExt cx="215444" cy="740664"/>
                </a:xfrm>
              </p:grpSpPr>
              <p:sp>
                <p:nvSpPr>
                  <p:cNvPr id="336" name="Rectangle 335"/>
                  <p:cNvSpPr/>
                  <p:nvPr/>
                </p:nvSpPr>
                <p:spPr>
                  <a:xfrm>
                    <a:off x="4277486" y="4977419"/>
                    <a:ext cx="152400" cy="740664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25400" cap="flat" cmpd="sng" algn="ctr">
                    <a:noFill/>
                    <a:prstDash val="soli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37" name="TextBox 336"/>
                  <p:cNvSpPr txBox="1"/>
                  <p:nvPr/>
                </p:nvSpPr>
                <p:spPr>
                  <a:xfrm rot="16200000">
                    <a:off x="4098648" y="5245017"/>
                    <a:ext cx="510076" cy="2154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800" kern="0" dirty="0">
                        <a:solidFill>
                          <a:prstClr val="white"/>
                        </a:solidFill>
                        <a:latin typeface="Calibri"/>
                      </a:rPr>
                      <a:t>OFFUTT</a:t>
                    </a:r>
                  </a:p>
                </p:txBody>
              </p:sp>
            </p:grpSp>
          </p:grpSp>
          <p:grpSp>
            <p:nvGrpSpPr>
              <p:cNvPr id="258" name="Group 257"/>
              <p:cNvGrpSpPr/>
              <p:nvPr/>
            </p:nvGrpSpPr>
            <p:grpSpPr>
              <a:xfrm>
                <a:off x="762000" y="3962400"/>
                <a:ext cx="1783814" cy="740664"/>
                <a:chOff x="8590815" y="2041119"/>
                <a:chExt cx="1783814" cy="740664"/>
              </a:xfrm>
            </p:grpSpPr>
            <p:grpSp>
              <p:nvGrpSpPr>
                <p:cNvPr id="325" name="Group 324"/>
                <p:cNvGrpSpPr/>
                <p:nvPr/>
              </p:nvGrpSpPr>
              <p:grpSpPr>
                <a:xfrm>
                  <a:off x="8590815" y="2048571"/>
                  <a:ext cx="1612355" cy="709296"/>
                  <a:chOff x="2986748" y="3153474"/>
                  <a:chExt cx="1612355" cy="709296"/>
                </a:xfrm>
              </p:grpSpPr>
              <p:sp>
                <p:nvSpPr>
                  <p:cNvPr id="329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2986748" y="3153474"/>
                    <a:ext cx="1600200" cy="685800"/>
                  </a:xfrm>
                  <a:prstGeom prst="rect">
                    <a:avLst/>
                  </a:prstGeom>
                  <a:solidFill>
                    <a:srgbClr val="BFBFBF"/>
                  </a:solidFill>
                  <a:ln w="12700" algn="ctr">
                    <a:solidFill>
                      <a:srgbClr val="EEECE1">
                        <a:lumMod val="10000"/>
                      </a:srgbClr>
                    </a:solidFill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ysClr val="windowText" lastClr="000000"/>
                    </a:outerShdw>
                  </a:effectLst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wrap="none" lIns="91433" tIns="45717" rIns="91433" bIns="45717" anchor="ctr"/>
                  <a:lstStyle/>
                  <a:p>
                    <a:pPr fontAlgn="auto">
                      <a:lnSpc>
                        <a:spcPts val="6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900" kern="0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30" name="Rectangle 22"/>
                  <p:cNvSpPr>
                    <a:spLocks noChangeArrowheads="1"/>
                  </p:cNvSpPr>
                  <p:nvPr/>
                </p:nvSpPr>
                <p:spPr bwMode="auto">
                  <a:xfrm>
                    <a:off x="3489441" y="3326092"/>
                    <a:ext cx="1109662" cy="53667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 lIns="87306" tIns="42859" rIns="87306" bIns="42859">
                    <a:spAutoFit/>
                  </a:bodyPr>
                  <a:lstStyle/>
                  <a:p>
                    <a:pPr algn="ctr" defTabSz="814388" fontAlgn="auto">
                      <a:lnSpc>
                        <a:spcPts val="7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800" b="1" kern="0" spc="30" dirty="0">
                        <a:solidFill>
                          <a:srgbClr val="013573"/>
                        </a:solidFill>
                        <a:latin typeface="Calibri"/>
                        <a:cs typeface="Arial" charset="0"/>
                      </a:rPr>
                      <a:t>C2ISR</a:t>
                    </a:r>
                  </a:p>
                  <a:p>
                    <a:pPr algn="ctr" defTabSz="814388" fontAlgn="auto">
                      <a:lnSpc>
                        <a:spcPts val="7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800" b="1" kern="0" spc="30" dirty="0">
                        <a:solidFill>
                          <a:srgbClr val="013573"/>
                        </a:solidFill>
                        <a:latin typeface="Calibri"/>
                        <a:cs typeface="Arial" charset="0"/>
                      </a:rPr>
                      <a:t>DIVISION</a:t>
                    </a:r>
                  </a:p>
                  <a:p>
                    <a:pPr algn="ctr" defTabSz="814388" fontAlgn="auto">
                      <a:lnSpc>
                        <a:spcPts val="7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800" b="1" kern="0" spc="30" dirty="0">
                        <a:solidFill>
                          <a:srgbClr val="013573"/>
                        </a:solidFill>
                        <a:latin typeface="Calibri"/>
                        <a:cs typeface="Arial" charset="0"/>
                      </a:rPr>
                      <a:t>(HBG)  </a:t>
                    </a:r>
                    <a:r>
                      <a:rPr lang="en-US" sz="700" b="1" kern="0" dirty="0">
                        <a:solidFill>
                          <a:prstClr val="black">
                            <a:lumMod val="50000"/>
                          </a:prstClr>
                        </a:solidFill>
                        <a:latin typeface="Calibri"/>
                        <a:cs typeface="Arial" charset="0"/>
                      </a:rPr>
                      <a:t/>
                    </a:r>
                    <a:br>
                      <a:rPr lang="en-US" sz="700" b="1" kern="0" dirty="0">
                        <a:solidFill>
                          <a:prstClr val="black">
                            <a:lumMod val="50000"/>
                          </a:prstClr>
                        </a:solidFill>
                        <a:latin typeface="Calibri"/>
                        <a:cs typeface="Arial" charset="0"/>
                      </a:rPr>
                    </a:br>
                    <a:r>
                      <a:rPr lang="en-US" sz="700" b="1" kern="0" dirty="0">
                        <a:solidFill>
                          <a:prstClr val="black">
                            <a:lumMod val="50000"/>
                          </a:prstClr>
                        </a:solidFill>
                        <a:latin typeface="Calibri"/>
                        <a:cs typeface="Arial" charset="0"/>
                      </a:rPr>
                      <a:t/>
                    </a:r>
                    <a:br>
                      <a:rPr lang="en-US" sz="700" b="1" kern="0" dirty="0">
                        <a:solidFill>
                          <a:prstClr val="black">
                            <a:lumMod val="50000"/>
                          </a:prstClr>
                        </a:solidFill>
                        <a:latin typeface="Calibri"/>
                        <a:cs typeface="Arial" charset="0"/>
                      </a:rPr>
                    </a:br>
                    <a:r>
                      <a:rPr lang="en-US" sz="700" b="1" kern="0" dirty="0">
                        <a:solidFill>
                          <a:prstClr val="black">
                            <a:lumMod val="50000"/>
                          </a:prstClr>
                        </a:solidFill>
                        <a:latin typeface="Calibri"/>
                        <a:cs typeface="Arial" charset="0"/>
                      </a:rPr>
                      <a:t>COL RAYMOND WIER III</a:t>
                    </a:r>
                  </a:p>
                </p:txBody>
              </p:sp>
              <p:pic>
                <p:nvPicPr>
                  <p:cNvPr id="331" name="Picture 330"/>
                  <p:cNvPicPr>
                    <a:picLocks/>
                  </p:cNvPicPr>
                  <p:nvPr/>
                </p:nvPicPr>
                <p:blipFill rotWithShape="1">
                  <a:blip r:embed="rId1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5058" t="3905" r="10269" b="19288"/>
                  <a:stretch/>
                </p:blipFill>
                <p:spPr>
                  <a:xfrm>
                    <a:off x="3081358" y="3256555"/>
                    <a:ext cx="457200" cy="548640"/>
                  </a:xfrm>
                  <a:prstGeom prst="rect">
                    <a:avLst/>
                  </a:prstGeom>
                  <a:ln w="19050">
                    <a:solidFill>
                      <a:sysClr val="windowText" lastClr="000000"/>
                    </a:solidFill>
                  </a:ln>
                </p:spPr>
              </p:pic>
            </p:grpSp>
            <p:grpSp>
              <p:nvGrpSpPr>
                <p:cNvPr id="326" name="Group 325"/>
                <p:cNvGrpSpPr/>
                <p:nvPr/>
              </p:nvGrpSpPr>
              <p:grpSpPr>
                <a:xfrm>
                  <a:off x="10159185" y="2041119"/>
                  <a:ext cx="215444" cy="740664"/>
                  <a:chOff x="8367011" y="3019909"/>
                  <a:chExt cx="215444" cy="740664"/>
                </a:xfrm>
              </p:grpSpPr>
              <p:sp>
                <p:nvSpPr>
                  <p:cNvPr id="327" name="Rectangle 326"/>
                  <p:cNvSpPr/>
                  <p:nvPr/>
                </p:nvSpPr>
                <p:spPr>
                  <a:xfrm>
                    <a:off x="8399818" y="3019909"/>
                    <a:ext cx="152400" cy="740664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25400" cap="flat" cmpd="sng" algn="ctr">
                    <a:noFill/>
                    <a:prstDash val="soli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28" name="TextBox 327"/>
                  <p:cNvSpPr txBox="1"/>
                  <p:nvPr/>
                </p:nvSpPr>
                <p:spPr>
                  <a:xfrm rot="16200000">
                    <a:off x="8223702" y="3281845"/>
                    <a:ext cx="502061" cy="2154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800" kern="0" dirty="0">
                        <a:solidFill>
                          <a:prstClr val="white"/>
                        </a:solidFill>
                        <a:latin typeface="Calibri"/>
                      </a:rPr>
                      <a:t>ROBINS</a:t>
                    </a:r>
                  </a:p>
                </p:txBody>
              </p:sp>
            </p:grpSp>
          </p:grpSp>
          <p:grpSp>
            <p:nvGrpSpPr>
              <p:cNvPr id="259" name="Group 258"/>
              <p:cNvGrpSpPr/>
              <p:nvPr/>
            </p:nvGrpSpPr>
            <p:grpSpPr>
              <a:xfrm>
                <a:off x="2673580" y="4900877"/>
                <a:ext cx="1790547" cy="740664"/>
                <a:chOff x="8367314" y="4809158"/>
                <a:chExt cx="1790547" cy="740664"/>
              </a:xfrm>
            </p:grpSpPr>
            <p:grpSp>
              <p:nvGrpSpPr>
                <p:cNvPr id="317" name="Group 316"/>
                <p:cNvGrpSpPr/>
                <p:nvPr/>
              </p:nvGrpSpPr>
              <p:grpSpPr>
                <a:xfrm>
                  <a:off x="8367314" y="4809158"/>
                  <a:ext cx="1600200" cy="704403"/>
                  <a:chOff x="7120410" y="3148749"/>
                  <a:chExt cx="1600200" cy="704403"/>
                </a:xfrm>
              </p:grpSpPr>
              <p:sp>
                <p:nvSpPr>
                  <p:cNvPr id="321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7120410" y="3148749"/>
                    <a:ext cx="1600200" cy="685800"/>
                  </a:xfrm>
                  <a:prstGeom prst="rect">
                    <a:avLst/>
                  </a:prstGeom>
                  <a:solidFill>
                    <a:srgbClr val="BFBFBF"/>
                  </a:solidFill>
                  <a:ln w="12700" algn="ctr">
                    <a:solidFill>
                      <a:srgbClr val="EEECE1">
                        <a:lumMod val="10000"/>
                      </a:srgbClr>
                    </a:solidFill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ysClr val="windowText" lastClr="000000"/>
                    </a:outerShdw>
                  </a:effectLst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wrap="none" lIns="91433" tIns="45717" rIns="91433" bIns="45717" anchor="ctr"/>
                  <a:lstStyle/>
                  <a:p>
                    <a:pPr fontAlgn="auto">
                      <a:lnSpc>
                        <a:spcPts val="6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900" kern="0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22" name="Rectangle 22"/>
                  <p:cNvSpPr>
                    <a:spLocks noChangeArrowheads="1"/>
                  </p:cNvSpPr>
                  <p:nvPr/>
                </p:nvSpPr>
                <p:spPr bwMode="auto">
                  <a:xfrm>
                    <a:off x="7680104" y="3330580"/>
                    <a:ext cx="1038225" cy="52257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 lIns="87306" tIns="42859" rIns="87306" bIns="42859">
                    <a:spAutoFit/>
                  </a:bodyPr>
                  <a:lstStyle/>
                  <a:p>
                    <a:pPr algn="ctr" defTabSz="814388" fontAlgn="auto">
                      <a:lnSpc>
                        <a:spcPts val="7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800" b="1" kern="0" spc="30" dirty="0" err="1">
                        <a:solidFill>
                          <a:srgbClr val="013573"/>
                        </a:solidFill>
                        <a:latin typeface="Calibri"/>
                        <a:cs typeface="Arial" charset="0"/>
                      </a:rPr>
                      <a:t>AWACS</a:t>
                    </a:r>
                    <a:endParaRPr lang="en-US" sz="800" b="1" kern="0" spc="30" dirty="0">
                      <a:solidFill>
                        <a:srgbClr val="013573"/>
                      </a:solidFill>
                      <a:latin typeface="Calibri"/>
                      <a:cs typeface="Arial" charset="0"/>
                    </a:endParaRPr>
                  </a:p>
                  <a:p>
                    <a:pPr algn="ctr" defTabSz="814388" fontAlgn="auto">
                      <a:lnSpc>
                        <a:spcPts val="7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800" b="1" kern="0" spc="30" dirty="0">
                        <a:solidFill>
                          <a:srgbClr val="013573"/>
                        </a:solidFill>
                        <a:latin typeface="Calibri"/>
                        <a:cs typeface="Arial" charset="0"/>
                      </a:rPr>
                      <a:t>DIVISION</a:t>
                    </a:r>
                  </a:p>
                  <a:p>
                    <a:pPr algn="ctr" defTabSz="814388" fontAlgn="auto">
                      <a:lnSpc>
                        <a:spcPts val="7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800" b="1" kern="0" spc="30" dirty="0">
                        <a:solidFill>
                          <a:srgbClr val="013573"/>
                        </a:solidFill>
                        <a:latin typeface="Calibri"/>
                        <a:cs typeface="Arial" charset="0"/>
                      </a:rPr>
                      <a:t>(</a:t>
                    </a:r>
                    <a:r>
                      <a:rPr lang="en-US" sz="800" b="1" kern="0" spc="30" dirty="0" err="1">
                        <a:solidFill>
                          <a:srgbClr val="013573"/>
                        </a:solidFill>
                        <a:latin typeface="Calibri"/>
                        <a:cs typeface="Arial" charset="0"/>
                      </a:rPr>
                      <a:t>HBS</a:t>
                    </a:r>
                    <a:r>
                      <a:rPr lang="en-US" sz="800" b="1" kern="0" spc="30" dirty="0">
                        <a:solidFill>
                          <a:srgbClr val="013573"/>
                        </a:solidFill>
                        <a:latin typeface="Calibri"/>
                        <a:cs typeface="Arial" charset="0"/>
                      </a:rPr>
                      <a:t>)</a:t>
                    </a:r>
                    <a:r>
                      <a:rPr lang="en-US" sz="700" b="1" kern="0" spc="30" dirty="0">
                        <a:solidFill>
                          <a:prstClr val="black">
                            <a:lumMod val="50000"/>
                          </a:prstClr>
                        </a:solidFill>
                        <a:latin typeface="Calibri"/>
                        <a:cs typeface="Arial" charset="0"/>
                      </a:rPr>
                      <a:t/>
                    </a:r>
                    <a:br>
                      <a:rPr lang="en-US" sz="700" b="1" kern="0" spc="30" dirty="0">
                        <a:solidFill>
                          <a:prstClr val="black">
                            <a:lumMod val="50000"/>
                          </a:prstClr>
                        </a:solidFill>
                        <a:latin typeface="Calibri"/>
                        <a:cs typeface="Arial" charset="0"/>
                      </a:rPr>
                    </a:br>
                    <a:endParaRPr lang="en-US" sz="700" b="1" kern="0" spc="30" dirty="0">
                      <a:solidFill>
                        <a:prstClr val="black">
                          <a:lumMod val="50000"/>
                        </a:prstClr>
                      </a:solidFill>
                      <a:latin typeface="Calibri"/>
                      <a:cs typeface="Arial" charset="0"/>
                    </a:endParaRPr>
                  </a:p>
                  <a:p>
                    <a:pPr algn="ctr" defTabSz="814388" fontAlgn="auto">
                      <a:lnSpc>
                        <a:spcPts val="6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700" b="1" kern="0" dirty="0">
                        <a:solidFill>
                          <a:prstClr val="black">
                            <a:lumMod val="50000"/>
                          </a:prstClr>
                        </a:solidFill>
                        <a:latin typeface="Calibri"/>
                        <a:cs typeface="Arial" charset="0"/>
                      </a:rPr>
                      <a:t>MR. THOMAS RAMSEY</a:t>
                    </a:r>
                    <a:endParaRPr lang="en-US" sz="1600" kern="0" dirty="0">
                      <a:solidFill>
                        <a:prstClr val="black"/>
                      </a:solidFill>
                      <a:latin typeface="Calibri"/>
                      <a:cs typeface="Arial" charset="0"/>
                    </a:endParaRPr>
                  </a:p>
                </p:txBody>
              </p:sp>
              <p:pic>
                <p:nvPicPr>
                  <p:cNvPr id="323" name="Picture 46" descr="GS15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 rot="21467012">
                    <a:off x="8071555" y="3153038"/>
                    <a:ext cx="272513" cy="21801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324" name="Picture 323" descr="Ramsey-thmbnail.jpg"/>
                  <p:cNvPicPr>
                    <a:picLocks/>
                  </p:cNvPicPr>
                  <p:nvPr/>
                </p:nvPicPr>
                <p:blipFill>
                  <a:blip r:embed="rId19" cstate="print"/>
                  <a:stretch>
                    <a:fillRect/>
                  </a:stretch>
                </p:blipFill>
                <p:spPr>
                  <a:xfrm>
                    <a:off x="7195455" y="3222172"/>
                    <a:ext cx="457200" cy="548640"/>
                  </a:xfrm>
                  <a:prstGeom prst="rect">
                    <a:avLst/>
                  </a:prstGeom>
                  <a:ln w="19050">
                    <a:solidFill>
                      <a:sysClr val="windowText" lastClr="000000"/>
                    </a:solidFill>
                  </a:ln>
                </p:spPr>
              </p:pic>
            </p:grpSp>
            <p:grpSp>
              <p:nvGrpSpPr>
                <p:cNvPr id="318" name="Group 317"/>
                <p:cNvGrpSpPr/>
                <p:nvPr/>
              </p:nvGrpSpPr>
              <p:grpSpPr>
                <a:xfrm>
                  <a:off x="9942417" y="4809158"/>
                  <a:ext cx="215444" cy="740664"/>
                  <a:chOff x="6510540" y="3978760"/>
                  <a:chExt cx="215444" cy="740664"/>
                </a:xfrm>
              </p:grpSpPr>
              <p:sp>
                <p:nvSpPr>
                  <p:cNvPr id="319" name="Rectangle 318"/>
                  <p:cNvSpPr/>
                  <p:nvPr/>
                </p:nvSpPr>
                <p:spPr>
                  <a:xfrm>
                    <a:off x="6542062" y="3978760"/>
                    <a:ext cx="152400" cy="740664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25400" cap="flat" cmpd="sng" algn="ctr">
                    <a:noFill/>
                    <a:prstDash val="soli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20" name="TextBox 319"/>
                  <p:cNvSpPr txBox="1"/>
                  <p:nvPr/>
                </p:nvSpPr>
                <p:spPr>
                  <a:xfrm rot="16200000">
                    <a:off x="6376048" y="4241371"/>
                    <a:ext cx="484428" cy="2154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800" kern="0" dirty="0">
                        <a:solidFill>
                          <a:prstClr val="white"/>
                        </a:solidFill>
                        <a:latin typeface="Calibri"/>
                      </a:rPr>
                      <a:t>TINKER</a:t>
                    </a:r>
                  </a:p>
                </p:txBody>
              </p:sp>
            </p:grpSp>
          </p:grpSp>
          <p:cxnSp>
            <p:nvCxnSpPr>
              <p:cNvPr id="260" name="Straight Connector 259"/>
              <p:cNvCxnSpPr/>
              <p:nvPr/>
            </p:nvCxnSpPr>
            <p:spPr>
              <a:xfrm>
                <a:off x="2317929" y="2196219"/>
                <a:ext cx="668371" cy="0"/>
              </a:xfrm>
              <a:prstGeom prst="line">
                <a:avLst/>
              </a:prstGeom>
              <a:noFill/>
              <a:ln w="19050" cap="flat" cmpd="sng" algn="ctr">
                <a:solidFill>
                  <a:schemeClr val="bg1"/>
                </a:solidFill>
                <a:prstDash val="solid"/>
              </a:ln>
              <a:effectLst/>
            </p:spPr>
          </p:cxnSp>
          <p:cxnSp>
            <p:nvCxnSpPr>
              <p:cNvPr id="261" name="Straight Connector 260"/>
              <p:cNvCxnSpPr/>
              <p:nvPr/>
            </p:nvCxnSpPr>
            <p:spPr>
              <a:xfrm>
                <a:off x="2985380" y="1808826"/>
                <a:ext cx="0" cy="388007"/>
              </a:xfrm>
              <a:prstGeom prst="line">
                <a:avLst/>
              </a:prstGeom>
              <a:noFill/>
              <a:ln w="19050" cap="flat" cmpd="sng" algn="ctr">
                <a:solidFill>
                  <a:schemeClr val="bg1"/>
                </a:solidFill>
                <a:prstDash val="solid"/>
              </a:ln>
              <a:effectLst/>
            </p:spPr>
          </p:cxnSp>
          <p:grpSp>
            <p:nvGrpSpPr>
              <p:cNvPr id="262" name="Group 261"/>
              <p:cNvGrpSpPr/>
              <p:nvPr/>
            </p:nvGrpSpPr>
            <p:grpSpPr>
              <a:xfrm>
                <a:off x="1249986" y="2000924"/>
                <a:ext cx="1752746" cy="685800"/>
                <a:chOff x="1066800" y="3145909"/>
                <a:chExt cx="1752746" cy="685800"/>
              </a:xfrm>
            </p:grpSpPr>
            <p:sp>
              <p:nvSpPr>
                <p:cNvPr id="314" name="Rectangle 27"/>
                <p:cNvSpPr>
                  <a:spLocks noChangeArrowheads="1"/>
                </p:cNvSpPr>
                <p:nvPr/>
              </p:nvSpPr>
              <p:spPr bwMode="auto">
                <a:xfrm>
                  <a:off x="1066800" y="3145909"/>
                  <a:ext cx="1600200" cy="685800"/>
                </a:xfrm>
                <a:prstGeom prst="rect">
                  <a:avLst/>
                </a:prstGeom>
                <a:solidFill>
                  <a:srgbClr val="BFBFBF"/>
                </a:solidFill>
                <a:ln w="12700" algn="ctr">
                  <a:solidFill>
                    <a:srgbClr val="EEECE1">
                      <a:lumMod val="10000"/>
                    </a:srgbClr>
                  </a:solidFill>
                  <a:miter lim="800000"/>
                  <a:headEnd/>
                  <a:tailEnd/>
                </a:ln>
                <a:effectLst>
                  <a:outerShdw dist="53882" dir="2700000" algn="ctr" rotWithShape="0">
                    <a:sysClr val="windowText" lastClr="000000"/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wrap="none" lIns="91433" tIns="45717" rIns="91433" bIns="45717" anchor="ctr"/>
                <a:lstStyle/>
                <a:p>
                  <a:pPr fontAlgn="auto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900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15" name="Rectangle 22"/>
                <p:cNvSpPr>
                  <a:spLocks noChangeArrowheads="1"/>
                </p:cNvSpPr>
                <p:nvPr/>
              </p:nvSpPr>
              <p:spPr bwMode="auto">
                <a:xfrm>
                  <a:off x="1459753" y="3302237"/>
                  <a:ext cx="1359793" cy="5097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87306" tIns="42859" rIns="87306" bIns="42859">
                  <a:spAutoFit/>
                </a:bodyPr>
                <a:lstStyle/>
                <a:p>
                  <a:pPr algn="ctr" defTabSz="814388" fontAlgn="auto">
                    <a:lnSpc>
                      <a:spcPts val="7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800" b="1" kern="0" spc="30" dirty="0">
                      <a:solidFill>
                        <a:srgbClr val="013573"/>
                      </a:solidFill>
                      <a:latin typeface="Calibri"/>
                      <a:cs typeface="Arial" charset="0"/>
                    </a:rPr>
                    <a:t>SENIOR </a:t>
                  </a:r>
                </a:p>
                <a:p>
                  <a:pPr algn="ctr" defTabSz="814388" fontAlgn="auto">
                    <a:lnSpc>
                      <a:spcPts val="7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800" b="1" kern="0" spc="30" dirty="0">
                      <a:solidFill>
                        <a:srgbClr val="013573"/>
                      </a:solidFill>
                      <a:latin typeface="Calibri"/>
                      <a:cs typeface="Arial" charset="0"/>
                    </a:rPr>
                    <a:t>INDIVIDUALIZED </a:t>
                  </a:r>
                  <a:br>
                    <a:rPr lang="en-US" sz="800" b="1" kern="0" spc="30" dirty="0">
                      <a:solidFill>
                        <a:srgbClr val="013573"/>
                      </a:solidFill>
                      <a:latin typeface="Calibri"/>
                      <a:cs typeface="Arial" charset="0"/>
                    </a:rPr>
                  </a:br>
                  <a:r>
                    <a:rPr lang="en-US" sz="800" b="1" kern="0" spc="30" dirty="0">
                      <a:solidFill>
                        <a:srgbClr val="013573"/>
                      </a:solidFill>
                      <a:latin typeface="Calibri"/>
                      <a:cs typeface="Arial" charset="0"/>
                    </a:rPr>
                    <a:t>MOBILITY AUGMENTEE</a:t>
                  </a:r>
                </a:p>
                <a:p>
                  <a:pPr algn="ctr" defTabSz="814388" fontAlgn="auto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500" b="1" kern="0" dirty="0">
                    <a:solidFill>
                      <a:prstClr val="black">
                        <a:lumMod val="50000"/>
                      </a:prstClr>
                    </a:solidFill>
                    <a:latin typeface="Calibri"/>
                    <a:cs typeface="Arial" charset="0"/>
                  </a:endParaRPr>
                </a:p>
                <a:p>
                  <a:pPr algn="ctr" defTabSz="814388" fontAlgn="auto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700" b="1" kern="0" dirty="0">
                      <a:solidFill>
                        <a:prstClr val="black">
                          <a:lumMod val="50000"/>
                        </a:prstClr>
                      </a:solidFill>
                      <a:latin typeface="Calibri"/>
                      <a:cs typeface="Arial" charset="0"/>
                    </a:rPr>
                    <a:t>COL MICHAEL AMIRAULT</a:t>
                  </a:r>
                </a:p>
              </p:txBody>
            </p:sp>
            <p:pic>
              <p:nvPicPr>
                <p:cNvPr id="316" name="Picture 15" descr="Colonel copy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017487" y="3197014"/>
                  <a:ext cx="293373" cy="1422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cxnSp>
            <p:nvCxnSpPr>
              <p:cNvPr id="263" name="Straight Connector 262"/>
              <p:cNvCxnSpPr/>
              <p:nvPr/>
            </p:nvCxnSpPr>
            <p:spPr>
              <a:xfrm>
                <a:off x="6088188" y="2191839"/>
                <a:ext cx="668371" cy="0"/>
              </a:xfrm>
              <a:prstGeom prst="line">
                <a:avLst/>
              </a:prstGeom>
              <a:noFill/>
              <a:ln w="19050" cap="flat" cmpd="sng" algn="ctr">
                <a:solidFill>
                  <a:schemeClr val="bg1"/>
                </a:solidFill>
                <a:prstDash val="solid"/>
              </a:ln>
              <a:effectLst/>
            </p:spPr>
          </p:cxnSp>
          <p:cxnSp>
            <p:nvCxnSpPr>
              <p:cNvPr id="264" name="Straight Connector 263"/>
              <p:cNvCxnSpPr/>
              <p:nvPr/>
            </p:nvCxnSpPr>
            <p:spPr>
              <a:xfrm>
                <a:off x="6091474" y="1811448"/>
                <a:ext cx="0" cy="388007"/>
              </a:xfrm>
              <a:prstGeom prst="line">
                <a:avLst/>
              </a:prstGeom>
              <a:noFill/>
              <a:ln w="19050" cap="flat" cmpd="sng" algn="ctr">
                <a:solidFill>
                  <a:schemeClr val="bg1"/>
                </a:solidFill>
                <a:prstDash val="solid"/>
              </a:ln>
              <a:effectLst/>
            </p:spPr>
          </p:cxnSp>
          <p:pic>
            <p:nvPicPr>
              <p:cNvPr id="265" name="Picture 264"/>
              <p:cNvPicPr>
                <a:picLocks/>
              </p:cNvPicPr>
              <p:nvPr/>
            </p:nvPicPr>
            <p:blipFill rotWithShape="1"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891" t="3960" r="12821" b="22738"/>
              <a:stretch/>
            </p:blipFill>
            <p:spPr bwMode="auto">
              <a:xfrm>
                <a:off x="1319534" y="2077583"/>
                <a:ext cx="457200" cy="548640"/>
              </a:xfrm>
              <a:prstGeom prst="rect">
                <a:avLst/>
              </a:prstGeom>
              <a:noFill/>
              <a:ln w="19050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</p:pic>
          <p:grpSp>
            <p:nvGrpSpPr>
              <p:cNvPr id="266" name="Group 265"/>
              <p:cNvGrpSpPr/>
              <p:nvPr/>
            </p:nvGrpSpPr>
            <p:grpSpPr>
              <a:xfrm>
                <a:off x="6178378" y="1996397"/>
                <a:ext cx="1600200" cy="685800"/>
                <a:chOff x="1066800" y="3145909"/>
                <a:chExt cx="1600200" cy="685800"/>
              </a:xfrm>
            </p:grpSpPr>
            <p:sp>
              <p:nvSpPr>
                <p:cNvPr id="311" name="Rectangle 27"/>
                <p:cNvSpPr>
                  <a:spLocks noChangeArrowheads="1"/>
                </p:cNvSpPr>
                <p:nvPr/>
              </p:nvSpPr>
              <p:spPr bwMode="auto">
                <a:xfrm>
                  <a:off x="1066800" y="3145909"/>
                  <a:ext cx="1600200" cy="685800"/>
                </a:xfrm>
                <a:prstGeom prst="rect">
                  <a:avLst/>
                </a:prstGeom>
                <a:solidFill>
                  <a:srgbClr val="BFBFBF"/>
                </a:solidFill>
                <a:ln w="12700" algn="ctr">
                  <a:solidFill>
                    <a:srgbClr val="EEECE1">
                      <a:lumMod val="10000"/>
                    </a:srgbClr>
                  </a:solidFill>
                  <a:miter lim="800000"/>
                  <a:headEnd/>
                  <a:tailEnd/>
                </a:ln>
                <a:effectLst>
                  <a:outerShdw dist="53882" dir="2700000" algn="ctr" rotWithShape="0">
                    <a:sysClr val="windowText" lastClr="000000"/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wrap="none" lIns="91433" tIns="45717" rIns="91433" bIns="45717" anchor="ctr"/>
                <a:lstStyle/>
                <a:p>
                  <a:pPr fontAlgn="auto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900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pic>
              <p:nvPicPr>
                <p:cNvPr id="313" name="Picture 15"/>
                <p:cNvPicPr>
                  <a:picLocks noChangeAspect="1" noChangeArrowheads="1"/>
                </p:cNvPicPr>
                <p:nvPr/>
              </p:nvPicPr>
              <p:blipFill>
                <a:blip r:embed="rId2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2049729" y="3185758"/>
                  <a:ext cx="136289" cy="2104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68" name="Group 267"/>
              <p:cNvGrpSpPr/>
              <p:nvPr/>
            </p:nvGrpSpPr>
            <p:grpSpPr>
              <a:xfrm>
                <a:off x="2673580" y="3027361"/>
                <a:ext cx="1630148" cy="704035"/>
                <a:chOff x="2673580" y="3027361"/>
                <a:chExt cx="1630148" cy="704035"/>
              </a:xfrm>
            </p:grpSpPr>
            <p:sp>
              <p:nvSpPr>
                <p:cNvPr id="308" name="Rectangle 27"/>
                <p:cNvSpPr>
                  <a:spLocks noChangeArrowheads="1"/>
                </p:cNvSpPr>
                <p:nvPr/>
              </p:nvSpPr>
              <p:spPr bwMode="auto">
                <a:xfrm>
                  <a:off x="2673580" y="3027361"/>
                  <a:ext cx="1600200" cy="685800"/>
                </a:xfrm>
                <a:prstGeom prst="rect">
                  <a:avLst/>
                </a:prstGeom>
                <a:solidFill>
                  <a:srgbClr val="BFBFBF"/>
                </a:solidFill>
                <a:ln w="12700" algn="ctr">
                  <a:solidFill>
                    <a:srgbClr val="EEECE1">
                      <a:lumMod val="10000"/>
                    </a:srgbClr>
                  </a:solidFill>
                  <a:miter lim="800000"/>
                  <a:headEnd/>
                  <a:tailEnd/>
                </a:ln>
                <a:effectLst>
                  <a:outerShdw dist="53882" dir="2700000" algn="ctr" rotWithShape="0">
                    <a:sysClr val="windowText" lastClr="000000"/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wrap="none" lIns="91433" tIns="45717" rIns="91433" bIns="45717" anchor="ctr"/>
                <a:lstStyle/>
                <a:p>
                  <a:pPr fontAlgn="auto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900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09" name="Rectangle 22"/>
                <p:cNvSpPr>
                  <a:spLocks noChangeArrowheads="1"/>
                </p:cNvSpPr>
                <p:nvPr/>
              </p:nvSpPr>
              <p:spPr bwMode="auto">
                <a:xfrm>
                  <a:off x="3132149" y="3196000"/>
                  <a:ext cx="1171579" cy="5353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87306" tIns="42859" rIns="87306" bIns="42859">
                  <a:spAutoFit/>
                </a:bodyPr>
                <a:lstStyle/>
                <a:p>
                  <a:pPr algn="ctr" defTabSz="814388" fontAlgn="auto">
                    <a:lnSpc>
                      <a:spcPts val="7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800" b="1" kern="0" spc="30" dirty="0">
                      <a:solidFill>
                        <a:srgbClr val="013573"/>
                      </a:solidFill>
                      <a:latin typeface="Calibri"/>
                      <a:cs typeface="Arial" charset="0"/>
                    </a:rPr>
                    <a:t>OPERATIONS C2</a:t>
                  </a:r>
                </a:p>
                <a:p>
                  <a:pPr algn="ctr" defTabSz="814388" fontAlgn="auto">
                    <a:lnSpc>
                      <a:spcPts val="7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800" b="1" kern="0" spc="30" dirty="0">
                      <a:solidFill>
                        <a:srgbClr val="013573"/>
                      </a:solidFill>
                      <a:latin typeface="Calibri"/>
                      <a:cs typeface="Arial" charset="0"/>
                    </a:rPr>
                    <a:t>DIVISION</a:t>
                  </a:r>
                </a:p>
                <a:p>
                  <a:pPr algn="ctr" defTabSz="814388" fontAlgn="auto">
                    <a:lnSpc>
                      <a:spcPts val="7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800" b="1" kern="0" spc="30" dirty="0">
                      <a:solidFill>
                        <a:srgbClr val="013573"/>
                      </a:solidFill>
                      <a:latin typeface="Calibri"/>
                      <a:cs typeface="Arial" charset="0"/>
                    </a:rPr>
                    <a:t>(HBB)</a:t>
                  </a:r>
                  <a:r>
                    <a:rPr lang="en-US" sz="700" b="1" kern="0" spc="30" dirty="0">
                      <a:solidFill>
                        <a:prstClr val="black">
                          <a:lumMod val="50000"/>
                        </a:prstClr>
                      </a:solidFill>
                      <a:latin typeface="Calibri"/>
                      <a:cs typeface="Arial" charset="0"/>
                    </a:rPr>
                    <a:t/>
                  </a:r>
                  <a:br>
                    <a:rPr lang="en-US" sz="700" b="1" kern="0" spc="30" dirty="0">
                      <a:solidFill>
                        <a:prstClr val="black">
                          <a:lumMod val="50000"/>
                        </a:prstClr>
                      </a:solidFill>
                      <a:latin typeface="Calibri"/>
                      <a:cs typeface="Arial" charset="0"/>
                    </a:rPr>
                  </a:br>
                  <a:r>
                    <a:rPr lang="en-US" sz="700" b="1" kern="0" dirty="0">
                      <a:solidFill>
                        <a:prstClr val="black">
                          <a:lumMod val="50000"/>
                        </a:prstClr>
                      </a:solidFill>
                      <a:latin typeface="Calibri"/>
                      <a:cs typeface="Arial" charset="0"/>
                    </a:rPr>
                    <a:t/>
                  </a:r>
                  <a:br>
                    <a:rPr lang="en-US" sz="700" b="1" kern="0" dirty="0">
                      <a:solidFill>
                        <a:prstClr val="black">
                          <a:lumMod val="50000"/>
                        </a:prstClr>
                      </a:solidFill>
                      <a:latin typeface="Calibri"/>
                      <a:cs typeface="Arial" charset="0"/>
                    </a:rPr>
                  </a:br>
                  <a:r>
                    <a:rPr lang="en-US" sz="700" b="1" kern="0">
                      <a:solidFill>
                        <a:prstClr val="black">
                          <a:lumMod val="50000"/>
                        </a:prstClr>
                      </a:solidFill>
                      <a:latin typeface="Calibri"/>
                      <a:cs typeface="Arial" charset="0"/>
                    </a:rPr>
                    <a:t>COL DON HILL</a:t>
                  </a:r>
                  <a:endParaRPr lang="en-US" sz="600" b="1" kern="0" dirty="0">
                    <a:solidFill>
                      <a:prstClr val="black"/>
                    </a:solidFill>
                    <a:latin typeface="Calibri"/>
                    <a:cs typeface="Arial" charset="0"/>
                  </a:endParaRPr>
                </a:p>
              </p:txBody>
            </p:sp>
            <p:pic>
              <p:nvPicPr>
                <p:cNvPr id="310" name="Picture 15" descr="Colonel copy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579249" y="3070901"/>
                  <a:ext cx="293373" cy="1422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269" name="Picture 217"/>
              <p:cNvPicPr>
                <a:picLocks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839728" y="1183077"/>
                <a:ext cx="428545" cy="548640"/>
              </a:xfrm>
              <a:prstGeom prst="rect">
                <a:avLst/>
              </a:prstGeom>
              <a:noFill/>
              <a:ln w="19050">
                <a:solidFill>
                  <a:sysClr val="windowText" lastClr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70" name="Group 269"/>
              <p:cNvGrpSpPr/>
              <p:nvPr/>
            </p:nvGrpSpPr>
            <p:grpSpPr>
              <a:xfrm>
                <a:off x="5195861" y="5867400"/>
                <a:ext cx="1205627" cy="695682"/>
                <a:chOff x="7504823" y="5978387"/>
                <a:chExt cx="1205627" cy="695682"/>
              </a:xfrm>
            </p:grpSpPr>
            <p:sp>
              <p:nvSpPr>
                <p:cNvPr id="305" name="Rectangle 27"/>
                <p:cNvSpPr>
                  <a:spLocks noChangeArrowheads="1"/>
                </p:cNvSpPr>
                <p:nvPr/>
              </p:nvSpPr>
              <p:spPr bwMode="auto">
                <a:xfrm>
                  <a:off x="7504823" y="5978387"/>
                  <a:ext cx="1154272" cy="695682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FDFDA2">
                        <a:gamma/>
                        <a:shade val="78824"/>
                        <a:invGamma/>
                      </a:srgbClr>
                    </a:gs>
                    <a:gs pos="50000">
                      <a:srgbClr val="FDFDA2"/>
                    </a:gs>
                    <a:gs pos="100000">
                      <a:srgbClr val="FDFDA2">
                        <a:gamma/>
                        <a:shade val="78824"/>
                        <a:invGamma/>
                      </a:srgbClr>
                    </a:gs>
                  </a:gsLst>
                  <a:lin ang="16200000" scaled="1"/>
                  <a:tileRect/>
                </a:gradFill>
                <a:ln w="12700" algn="ctr">
                  <a:solidFill>
                    <a:srgbClr val="EEECE1">
                      <a:lumMod val="10000"/>
                    </a:srgbClr>
                  </a:solidFill>
                  <a:miter lim="800000"/>
                  <a:headEnd/>
                  <a:tailEnd/>
                </a:ln>
                <a:effectLst>
                  <a:outerShdw dist="53882" dir="2700000" algn="ctr" rotWithShape="0">
                    <a:sysClr val="windowText" lastClr="000000"/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wrap="none" lIns="91433" tIns="45717" rIns="91433" bIns="45717" anchor="ctr"/>
                <a:lstStyle/>
                <a:p>
                  <a:pPr fontAlgn="auto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900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06" name="Rectangle 22"/>
                <p:cNvSpPr>
                  <a:spLocks noChangeArrowheads="1"/>
                </p:cNvSpPr>
                <p:nvPr/>
              </p:nvSpPr>
              <p:spPr bwMode="auto">
                <a:xfrm>
                  <a:off x="7972398" y="6220686"/>
                  <a:ext cx="738052" cy="394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87306" tIns="42859" rIns="87306" bIns="42859">
                  <a:spAutoFit/>
                </a:bodyPr>
                <a:lstStyle/>
                <a:p>
                  <a:pPr algn="ctr" defTabSz="814388" fontAlgn="auto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800" b="1" kern="0" dirty="0">
                      <a:solidFill>
                        <a:prstClr val="black">
                          <a:lumMod val="50000"/>
                        </a:prstClr>
                      </a:solidFill>
                      <a:latin typeface="Calibri"/>
                      <a:cs typeface="Arial" charset="0"/>
                    </a:rPr>
                    <a:t>LG</a:t>
                  </a:r>
                  <a:endParaRPr lang="en-US" sz="700" b="1" kern="0" dirty="0">
                    <a:solidFill>
                      <a:prstClr val="black">
                        <a:lumMod val="50000"/>
                      </a:prstClr>
                    </a:solidFill>
                    <a:latin typeface="Calibri"/>
                    <a:cs typeface="Arial" charset="0"/>
                  </a:endParaRPr>
                </a:p>
                <a:p>
                  <a:pPr algn="ctr" defTabSz="814388" fontAlgn="auto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700" b="1" kern="0" dirty="0">
                    <a:solidFill>
                      <a:prstClr val="black">
                        <a:lumMod val="50000"/>
                      </a:prstClr>
                    </a:solidFill>
                    <a:latin typeface="Calibri"/>
                    <a:cs typeface="Arial" charset="0"/>
                  </a:endParaRPr>
                </a:p>
                <a:p>
                  <a:pPr algn="ctr" defTabSz="814388" fontAlgn="auto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700" b="1" kern="0" dirty="0">
                      <a:solidFill>
                        <a:prstClr val="black">
                          <a:lumMod val="50000"/>
                        </a:prstClr>
                      </a:solidFill>
                      <a:latin typeface="Calibri"/>
                      <a:cs typeface="Arial" charset="0"/>
                    </a:rPr>
                    <a:t>MR. CHRIS</a:t>
                  </a:r>
                </a:p>
                <a:p>
                  <a:pPr algn="ctr" defTabSz="814388" fontAlgn="auto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700" b="1" kern="0" dirty="0">
                      <a:solidFill>
                        <a:prstClr val="black">
                          <a:lumMod val="50000"/>
                        </a:prstClr>
                      </a:solidFill>
                      <a:latin typeface="Calibri"/>
                      <a:cs typeface="Arial" charset="0"/>
                    </a:rPr>
                    <a:t>MC WILLIAMS</a:t>
                  </a:r>
                </a:p>
              </p:txBody>
            </p:sp>
            <p:pic>
              <p:nvPicPr>
                <p:cNvPr id="307" name="Picture 306" descr="McWilliams.jpg"/>
                <p:cNvPicPr>
                  <a:picLocks/>
                </p:cNvPicPr>
                <p:nvPr/>
              </p:nvPicPr>
              <p:blipFill>
                <a:blip r:embed="rId23" cstate="print"/>
                <a:stretch>
                  <a:fillRect/>
                </a:stretch>
              </p:blipFill>
              <p:spPr>
                <a:xfrm>
                  <a:off x="7580514" y="6049231"/>
                  <a:ext cx="457200" cy="548640"/>
                </a:xfrm>
                <a:prstGeom prst="rect">
                  <a:avLst/>
                </a:prstGeom>
                <a:ln w="19050">
                  <a:solidFill>
                    <a:sysClr val="windowText" lastClr="000000"/>
                  </a:solidFill>
                </a:ln>
              </p:spPr>
            </p:pic>
          </p:grpSp>
          <p:grpSp>
            <p:nvGrpSpPr>
              <p:cNvPr id="271" name="Group 270"/>
              <p:cNvGrpSpPr/>
              <p:nvPr/>
            </p:nvGrpSpPr>
            <p:grpSpPr>
              <a:xfrm>
                <a:off x="2713515" y="5867400"/>
                <a:ext cx="1183691" cy="695681"/>
                <a:chOff x="2576616" y="6645205"/>
                <a:chExt cx="1183691" cy="695681"/>
              </a:xfrm>
            </p:grpSpPr>
            <p:sp>
              <p:nvSpPr>
                <p:cNvPr id="302" name="Rectangle 27"/>
                <p:cNvSpPr>
                  <a:spLocks noChangeArrowheads="1"/>
                </p:cNvSpPr>
                <p:nvPr/>
              </p:nvSpPr>
              <p:spPr bwMode="auto">
                <a:xfrm>
                  <a:off x="2576616" y="6645205"/>
                  <a:ext cx="1154272" cy="695681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FDFDA2">
                        <a:gamma/>
                        <a:shade val="78824"/>
                        <a:invGamma/>
                      </a:srgbClr>
                    </a:gs>
                    <a:gs pos="50000">
                      <a:srgbClr val="FDFDA2"/>
                    </a:gs>
                    <a:gs pos="100000">
                      <a:srgbClr val="FDFDA2">
                        <a:gamma/>
                        <a:shade val="78824"/>
                        <a:invGamma/>
                      </a:srgbClr>
                    </a:gs>
                  </a:gsLst>
                  <a:lin ang="16200000" scaled="1"/>
                  <a:tileRect/>
                </a:gradFill>
                <a:ln w="12700" algn="ctr">
                  <a:solidFill>
                    <a:srgbClr val="EEECE1">
                      <a:lumMod val="10000"/>
                    </a:srgbClr>
                  </a:solidFill>
                  <a:miter lim="800000"/>
                  <a:headEnd/>
                  <a:tailEnd/>
                </a:ln>
                <a:effectLst>
                  <a:outerShdw dist="53882" dir="2700000" algn="ctr" rotWithShape="0">
                    <a:sysClr val="windowText" lastClr="000000"/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wrap="none" lIns="91433" tIns="45717" rIns="91433" bIns="45717" anchor="ctr"/>
                <a:lstStyle/>
                <a:p>
                  <a:pPr fontAlgn="auto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900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03" name="Rectangle 22"/>
                <p:cNvSpPr>
                  <a:spLocks noChangeArrowheads="1"/>
                </p:cNvSpPr>
                <p:nvPr/>
              </p:nvSpPr>
              <p:spPr bwMode="auto">
                <a:xfrm>
                  <a:off x="3039616" y="6873322"/>
                  <a:ext cx="720691" cy="394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87306" tIns="42859" rIns="87306" bIns="42859">
                  <a:spAutoFit/>
                </a:bodyPr>
                <a:lstStyle/>
                <a:p>
                  <a:pPr algn="ctr" defTabSz="814388" fontAlgn="auto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800" b="1" kern="0" dirty="0">
                      <a:solidFill>
                        <a:prstClr val="black">
                          <a:lumMod val="50000"/>
                        </a:prstClr>
                      </a:solidFill>
                      <a:latin typeface="Calibri"/>
                      <a:cs typeface="Arial" charset="0"/>
                    </a:rPr>
                    <a:t>HR</a:t>
                  </a:r>
                  <a:endParaRPr lang="en-US" sz="700" b="1" kern="0" dirty="0">
                    <a:solidFill>
                      <a:prstClr val="black">
                        <a:lumMod val="50000"/>
                      </a:prstClr>
                    </a:solidFill>
                    <a:latin typeface="Calibri"/>
                    <a:cs typeface="Arial" charset="0"/>
                  </a:endParaRPr>
                </a:p>
                <a:p>
                  <a:pPr algn="ctr" defTabSz="814388" fontAlgn="auto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700" b="1" kern="0" dirty="0">
                    <a:solidFill>
                      <a:prstClr val="black">
                        <a:lumMod val="50000"/>
                      </a:prstClr>
                    </a:solidFill>
                    <a:latin typeface="Calibri"/>
                    <a:cs typeface="Arial" charset="0"/>
                  </a:endParaRPr>
                </a:p>
                <a:p>
                  <a:pPr algn="ctr" defTabSz="814388" fontAlgn="auto">
                    <a:lnSpc>
                      <a:spcPts val="6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700" b="1" kern="0" dirty="0">
                      <a:solidFill>
                        <a:prstClr val="black">
                          <a:lumMod val="50000"/>
                        </a:prstClr>
                      </a:solidFill>
                      <a:latin typeface="Calibri"/>
                      <a:cs typeface="Arial" charset="0"/>
                    </a:rPr>
                    <a:t>MR. </a:t>
                  </a:r>
                  <a:r>
                    <a:rPr lang="en-US" sz="700" b="1" kern="0" dirty="0" smtClean="0">
                      <a:solidFill>
                        <a:prstClr val="black">
                          <a:lumMod val="50000"/>
                        </a:prstClr>
                      </a:solidFill>
                      <a:latin typeface="Calibri"/>
                      <a:cs typeface="Arial" charset="0"/>
                    </a:rPr>
                    <a:t>ANTHONY  </a:t>
                  </a:r>
                  <a:r>
                    <a:rPr lang="en-US" sz="700" b="1" kern="0" dirty="0">
                      <a:solidFill>
                        <a:prstClr val="black">
                          <a:lumMod val="50000"/>
                        </a:prstClr>
                      </a:solidFill>
                      <a:latin typeface="Calibri"/>
                      <a:cs typeface="Arial" charset="0"/>
                    </a:rPr>
                    <a:t>DUGGAN</a:t>
                  </a:r>
                </a:p>
              </p:txBody>
            </p:sp>
            <p:pic>
              <p:nvPicPr>
                <p:cNvPr id="304" name="Picture 303"/>
                <p:cNvPicPr>
                  <a:picLocks/>
                </p:cNvPicPr>
                <p:nvPr/>
              </p:nvPicPr>
              <p:blipFill rotWithShape="1">
                <a:blip r:embed="rId2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462" t="5841" r="24733" b="39780"/>
                <a:stretch/>
              </p:blipFill>
              <p:spPr>
                <a:xfrm>
                  <a:off x="2659903" y="6710708"/>
                  <a:ext cx="453306" cy="548640"/>
                </a:xfrm>
                <a:prstGeom prst="rect">
                  <a:avLst/>
                </a:prstGeom>
                <a:ln w="19050">
                  <a:solidFill>
                    <a:sysClr val="windowText" lastClr="000000"/>
                  </a:solidFill>
                </a:ln>
              </p:spPr>
            </p:pic>
          </p:grpSp>
          <p:grpSp>
            <p:nvGrpSpPr>
              <p:cNvPr id="272" name="Group 271"/>
              <p:cNvGrpSpPr/>
              <p:nvPr/>
            </p:nvGrpSpPr>
            <p:grpSpPr>
              <a:xfrm>
                <a:off x="3948715" y="5867400"/>
                <a:ext cx="1197648" cy="695682"/>
                <a:chOff x="3948715" y="5856435"/>
                <a:chExt cx="1197648" cy="695682"/>
              </a:xfrm>
            </p:grpSpPr>
            <p:grpSp>
              <p:nvGrpSpPr>
                <p:cNvPr id="298" name="Group 297"/>
                <p:cNvGrpSpPr/>
                <p:nvPr/>
              </p:nvGrpSpPr>
              <p:grpSpPr>
                <a:xfrm>
                  <a:off x="3948715" y="5856435"/>
                  <a:ext cx="1197648" cy="695682"/>
                  <a:chOff x="4132943" y="6003596"/>
                  <a:chExt cx="1197648" cy="695682"/>
                </a:xfrm>
              </p:grpSpPr>
              <p:sp>
                <p:nvSpPr>
                  <p:cNvPr id="300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4132943" y="6003596"/>
                    <a:ext cx="1154272" cy="695682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rgbClr val="FDFDA2">
                          <a:gamma/>
                          <a:shade val="78824"/>
                          <a:invGamma/>
                        </a:srgbClr>
                      </a:gs>
                      <a:gs pos="50000">
                        <a:srgbClr val="FDFDA2"/>
                      </a:gs>
                      <a:gs pos="100000">
                        <a:srgbClr val="FDFDA2">
                          <a:gamma/>
                          <a:shade val="78824"/>
                          <a:invGamma/>
                        </a:srgbClr>
                      </a:gs>
                    </a:gsLst>
                    <a:lin ang="16200000" scaled="1"/>
                    <a:tileRect/>
                  </a:gradFill>
                  <a:ln w="12700" algn="ctr">
                    <a:solidFill>
                      <a:srgbClr val="EEECE1">
                        <a:lumMod val="10000"/>
                      </a:srgbClr>
                    </a:solidFill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ysClr val="windowText" lastClr="000000"/>
                    </a:outerShdw>
                  </a:effectLst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wrap="none" lIns="91433" tIns="45717" rIns="91433" bIns="45717" anchor="ctr"/>
                  <a:lstStyle/>
                  <a:p>
                    <a:pPr fontAlgn="auto">
                      <a:lnSpc>
                        <a:spcPts val="6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900" kern="0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01" name="Rectangle 22"/>
                  <p:cNvSpPr>
                    <a:spLocks noChangeArrowheads="1"/>
                  </p:cNvSpPr>
                  <p:nvPr/>
                </p:nvSpPr>
                <p:spPr bwMode="auto">
                  <a:xfrm>
                    <a:off x="4592539" y="6245895"/>
                    <a:ext cx="738052" cy="3943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 lIns="87306" tIns="42859" rIns="87306" bIns="42859">
                    <a:spAutoFit/>
                  </a:bodyPr>
                  <a:lstStyle/>
                  <a:p>
                    <a:pPr algn="ctr" defTabSz="814388" fontAlgn="auto">
                      <a:lnSpc>
                        <a:spcPts val="6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800" b="1" kern="0" dirty="0">
                        <a:solidFill>
                          <a:prstClr val="black">
                            <a:lumMod val="50000"/>
                          </a:prstClr>
                        </a:solidFill>
                        <a:latin typeface="Calibri"/>
                        <a:cs typeface="Arial" charset="0"/>
                      </a:rPr>
                      <a:t>IP</a:t>
                    </a:r>
                    <a:endParaRPr lang="en-US" sz="700" b="1" kern="0" dirty="0">
                      <a:solidFill>
                        <a:prstClr val="black">
                          <a:lumMod val="50000"/>
                        </a:prstClr>
                      </a:solidFill>
                      <a:latin typeface="Calibri"/>
                      <a:cs typeface="Arial" charset="0"/>
                    </a:endParaRPr>
                  </a:p>
                  <a:p>
                    <a:pPr algn="ctr" defTabSz="814388" fontAlgn="auto">
                      <a:lnSpc>
                        <a:spcPts val="6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700" b="1" kern="0" dirty="0">
                      <a:solidFill>
                        <a:prstClr val="black">
                          <a:lumMod val="50000"/>
                        </a:prstClr>
                      </a:solidFill>
                      <a:latin typeface="Calibri"/>
                      <a:cs typeface="Arial" charset="0"/>
                    </a:endParaRPr>
                  </a:p>
                  <a:p>
                    <a:pPr algn="ctr" defTabSz="814388" fontAlgn="auto">
                      <a:lnSpc>
                        <a:spcPts val="6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700" b="1" kern="0" dirty="0">
                        <a:solidFill>
                          <a:prstClr val="black">
                            <a:lumMod val="50000"/>
                          </a:prstClr>
                        </a:solidFill>
                        <a:latin typeface="Calibri"/>
                        <a:cs typeface="Arial" charset="0"/>
                      </a:rPr>
                      <a:t>MR JEFF JEGHERS</a:t>
                    </a:r>
                  </a:p>
                </p:txBody>
              </p:sp>
            </p:grpSp>
            <p:pic>
              <p:nvPicPr>
                <p:cNvPr id="299" name="Picture 2" descr="C:\Users\LibertA\AppData\Local\Microsoft\Windows\Temporary Internet Files\Content.Outlook\MPM1IQ8S\JEGHERSJ1.bmp"/>
                <p:cNvPicPr>
                  <a:picLocks noChangeArrowheads="1"/>
                </p:cNvPicPr>
                <p:nvPr/>
              </p:nvPicPr>
              <p:blipFill>
                <a:blip r:embed="rId2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61522" y="5956516"/>
                  <a:ext cx="457200" cy="548640"/>
                </a:xfrm>
                <a:prstGeom prst="rect">
                  <a:avLst/>
                </a:prstGeom>
                <a:noFill/>
                <a:ln w="19050">
                  <a:solidFill>
                    <a:sysClr val="windowText" lastClr="000000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273" name="Picture 15" descr="Colonel copy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669205" y="2150579"/>
                <a:ext cx="293373" cy="142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74" name="Group 273"/>
              <p:cNvGrpSpPr/>
              <p:nvPr/>
            </p:nvGrpSpPr>
            <p:grpSpPr>
              <a:xfrm>
                <a:off x="6280150" y="1117187"/>
                <a:ext cx="1899738" cy="704606"/>
                <a:chOff x="6280150" y="1117187"/>
                <a:chExt cx="1899738" cy="704606"/>
              </a:xfrm>
            </p:grpSpPr>
            <p:grpSp>
              <p:nvGrpSpPr>
                <p:cNvPr id="275" name="Group 158"/>
                <p:cNvGrpSpPr/>
                <p:nvPr/>
              </p:nvGrpSpPr>
              <p:grpSpPr>
                <a:xfrm>
                  <a:off x="6280150" y="1117187"/>
                  <a:ext cx="1899738" cy="704606"/>
                  <a:chOff x="6509274" y="1283748"/>
                  <a:chExt cx="2354093" cy="873125"/>
                </a:xfrm>
              </p:grpSpPr>
              <p:sp>
                <p:nvSpPr>
                  <p:cNvPr id="296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6542442" y="1283748"/>
                    <a:ext cx="2320925" cy="873125"/>
                  </a:xfrm>
                  <a:prstGeom prst="rect">
                    <a:avLst/>
                  </a:prstGeom>
                  <a:solidFill>
                    <a:srgbClr val="4F81BD">
                      <a:lumMod val="60000"/>
                      <a:lumOff val="40000"/>
                    </a:srgbClr>
                  </a:solidFill>
                  <a:ln w="12700" algn="ctr">
                    <a:solidFill>
                      <a:srgbClr val="EEECE1">
                        <a:lumMod val="10000"/>
                      </a:srgbClr>
                    </a:solidFill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ysClr val="windowText" lastClr="000000"/>
                    </a:outerShdw>
                  </a:effectLst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wrap="none" lIns="91433" tIns="45717" rIns="91433" bIns="45717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800" kern="0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97" name="Text Box 3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509274" y="1645656"/>
                    <a:ext cx="1751011" cy="476734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1000" b="1" kern="0" dirty="0" err="1">
                        <a:solidFill>
                          <a:srgbClr val="000000"/>
                        </a:solidFill>
                        <a:latin typeface="Calibri"/>
                        <a:cs typeface="Arial" charset="0"/>
                      </a:rPr>
                      <a:t>AFLCMC</a:t>
                    </a:r>
                    <a:r>
                      <a:rPr lang="en-US" sz="1000" b="1" kern="0" dirty="0">
                        <a:solidFill>
                          <a:srgbClr val="000000"/>
                        </a:solidFill>
                        <a:latin typeface="Calibri"/>
                        <a:cs typeface="Arial" charset="0"/>
                      </a:rPr>
                      <a:t> COMMANDER</a:t>
                    </a:r>
                  </a:p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900" b="1" kern="0" dirty="0">
                        <a:solidFill>
                          <a:srgbClr val="000000"/>
                        </a:solidFill>
                        <a:latin typeface="Calibri"/>
                        <a:cs typeface="Arial" charset="0"/>
                      </a:rPr>
                      <a:t>LT GEN JOHN THOMPSON</a:t>
                    </a:r>
                  </a:p>
                </p:txBody>
              </p:sp>
            </p:grpSp>
            <p:grpSp>
              <p:nvGrpSpPr>
                <p:cNvPr id="276" name="Group 35"/>
                <p:cNvGrpSpPr>
                  <a:grpSpLocks/>
                </p:cNvGrpSpPr>
                <p:nvPr/>
              </p:nvGrpSpPr>
              <p:grpSpPr bwMode="auto">
                <a:xfrm>
                  <a:off x="6637583" y="1193282"/>
                  <a:ext cx="646955" cy="212151"/>
                  <a:chOff x="4356" y="408"/>
                  <a:chExt cx="625" cy="184"/>
                </a:xfrm>
              </p:grpSpPr>
              <p:sp>
                <p:nvSpPr>
                  <p:cNvPr id="278" name="Freeform 36"/>
                  <p:cNvSpPr>
                    <a:spLocks/>
                  </p:cNvSpPr>
                  <p:nvPr/>
                </p:nvSpPr>
                <p:spPr bwMode="auto">
                  <a:xfrm>
                    <a:off x="4356" y="477"/>
                    <a:ext cx="103" cy="114"/>
                  </a:xfrm>
                  <a:custGeom>
                    <a:avLst/>
                    <a:gdLst>
                      <a:gd name="T0" fmla="*/ 0 w 1326"/>
                      <a:gd name="T1" fmla="*/ 0 h 1375"/>
                      <a:gd name="T2" fmla="*/ 0 w 1326"/>
                      <a:gd name="T3" fmla="*/ 0 h 1375"/>
                      <a:gd name="T4" fmla="*/ 0 w 1326"/>
                      <a:gd name="T5" fmla="*/ 0 h 1375"/>
                      <a:gd name="T6" fmla="*/ 0 w 1326"/>
                      <a:gd name="T7" fmla="*/ 0 h 1375"/>
                      <a:gd name="T8" fmla="*/ 0 w 1326"/>
                      <a:gd name="T9" fmla="*/ 0 h 137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326"/>
                      <a:gd name="T16" fmla="*/ 0 h 1375"/>
                      <a:gd name="T17" fmla="*/ 1326 w 1326"/>
                      <a:gd name="T18" fmla="*/ 1375 h 137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326" h="1375">
                        <a:moveTo>
                          <a:pt x="0" y="0"/>
                        </a:moveTo>
                        <a:lnTo>
                          <a:pt x="1326" y="389"/>
                        </a:lnTo>
                        <a:lnTo>
                          <a:pt x="387" y="1375"/>
                        </a:lnTo>
                        <a:lnTo>
                          <a:pt x="773" y="54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DDDDDD"/>
                      </a:gs>
                      <a:gs pos="100000">
                        <a:srgbClr val="B5B5B5"/>
                      </a:gs>
                    </a:gsLst>
                    <a:path path="rect">
                      <a:fillToRect t="100000" r="100000"/>
                    </a:path>
                  </a:gradFill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400" kern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79" name="Freeform 37"/>
                  <p:cNvSpPr>
                    <a:spLocks/>
                  </p:cNvSpPr>
                  <p:nvPr/>
                </p:nvSpPr>
                <p:spPr bwMode="auto">
                  <a:xfrm>
                    <a:off x="4459" y="477"/>
                    <a:ext cx="103" cy="114"/>
                  </a:xfrm>
                  <a:custGeom>
                    <a:avLst/>
                    <a:gdLst>
                      <a:gd name="T0" fmla="*/ 0 w 1327"/>
                      <a:gd name="T1" fmla="*/ 0 h 1375"/>
                      <a:gd name="T2" fmla="*/ 0 w 1327"/>
                      <a:gd name="T3" fmla="*/ 0 h 1375"/>
                      <a:gd name="T4" fmla="*/ 0 w 1327"/>
                      <a:gd name="T5" fmla="*/ 0 h 1375"/>
                      <a:gd name="T6" fmla="*/ 0 w 1327"/>
                      <a:gd name="T7" fmla="*/ 0 h 1375"/>
                      <a:gd name="T8" fmla="*/ 0 w 1327"/>
                      <a:gd name="T9" fmla="*/ 0 h 137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327"/>
                      <a:gd name="T16" fmla="*/ 0 h 1375"/>
                      <a:gd name="T17" fmla="*/ 1327 w 1327"/>
                      <a:gd name="T18" fmla="*/ 1375 h 137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327" h="1375">
                        <a:moveTo>
                          <a:pt x="1327" y="0"/>
                        </a:moveTo>
                        <a:lnTo>
                          <a:pt x="0" y="389"/>
                        </a:lnTo>
                        <a:lnTo>
                          <a:pt x="940" y="1375"/>
                        </a:lnTo>
                        <a:lnTo>
                          <a:pt x="609" y="547"/>
                        </a:lnTo>
                        <a:lnTo>
                          <a:pt x="1327" y="0"/>
                        </a:lnTo>
                        <a:close/>
                      </a:path>
                    </a:pathLst>
                  </a:custGeom>
                  <a:solidFill>
                    <a:srgbClr val="DDDDDD"/>
                  </a:solidFill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400" kern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80" name="Freeform 38"/>
                  <p:cNvSpPr>
                    <a:spLocks/>
                  </p:cNvSpPr>
                  <p:nvPr/>
                </p:nvSpPr>
                <p:spPr bwMode="auto">
                  <a:xfrm>
                    <a:off x="4356" y="408"/>
                    <a:ext cx="103" cy="102"/>
                  </a:xfrm>
                  <a:custGeom>
                    <a:avLst/>
                    <a:gdLst>
                      <a:gd name="T0" fmla="*/ 0 w 1326"/>
                      <a:gd name="T1" fmla="*/ 0 h 1217"/>
                      <a:gd name="T2" fmla="*/ 0 w 1326"/>
                      <a:gd name="T3" fmla="*/ 0 h 1217"/>
                      <a:gd name="T4" fmla="*/ 0 w 1326"/>
                      <a:gd name="T5" fmla="*/ 0 h 1217"/>
                      <a:gd name="T6" fmla="*/ 0 w 1326"/>
                      <a:gd name="T7" fmla="*/ 0 h 1217"/>
                      <a:gd name="T8" fmla="*/ 0 w 1326"/>
                      <a:gd name="T9" fmla="*/ 0 h 12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326"/>
                      <a:gd name="T16" fmla="*/ 0 h 1217"/>
                      <a:gd name="T17" fmla="*/ 1326 w 1326"/>
                      <a:gd name="T18" fmla="*/ 1217 h 12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326" h="1217">
                        <a:moveTo>
                          <a:pt x="0" y="828"/>
                        </a:moveTo>
                        <a:lnTo>
                          <a:pt x="1326" y="1217"/>
                        </a:lnTo>
                        <a:lnTo>
                          <a:pt x="1326" y="0"/>
                        </a:lnTo>
                        <a:lnTo>
                          <a:pt x="940" y="828"/>
                        </a:lnTo>
                        <a:lnTo>
                          <a:pt x="0" y="828"/>
                        </a:lnTo>
                        <a:close/>
                      </a:path>
                    </a:pathLst>
                  </a:custGeom>
                  <a:solidFill>
                    <a:srgbClr val="DDDDDD"/>
                  </a:solidFill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400" kern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81" name="Freeform 39"/>
                  <p:cNvSpPr>
                    <a:spLocks/>
                  </p:cNvSpPr>
                  <p:nvPr/>
                </p:nvSpPr>
                <p:spPr bwMode="auto">
                  <a:xfrm>
                    <a:off x="4459" y="408"/>
                    <a:ext cx="103" cy="102"/>
                  </a:xfrm>
                  <a:custGeom>
                    <a:avLst/>
                    <a:gdLst>
                      <a:gd name="T0" fmla="*/ 0 w 1327"/>
                      <a:gd name="T1" fmla="*/ 0 h 1217"/>
                      <a:gd name="T2" fmla="*/ 0 w 1327"/>
                      <a:gd name="T3" fmla="*/ 0 h 1217"/>
                      <a:gd name="T4" fmla="*/ 0 w 1327"/>
                      <a:gd name="T5" fmla="*/ 0 h 1217"/>
                      <a:gd name="T6" fmla="*/ 0 w 1327"/>
                      <a:gd name="T7" fmla="*/ 0 h 1217"/>
                      <a:gd name="T8" fmla="*/ 0 w 1327"/>
                      <a:gd name="T9" fmla="*/ 0 h 12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327"/>
                      <a:gd name="T16" fmla="*/ 0 h 1217"/>
                      <a:gd name="T17" fmla="*/ 1327 w 1327"/>
                      <a:gd name="T18" fmla="*/ 1217 h 12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327" h="1217">
                        <a:moveTo>
                          <a:pt x="1327" y="828"/>
                        </a:moveTo>
                        <a:lnTo>
                          <a:pt x="0" y="1217"/>
                        </a:lnTo>
                        <a:lnTo>
                          <a:pt x="0" y="0"/>
                        </a:lnTo>
                        <a:lnTo>
                          <a:pt x="387" y="828"/>
                        </a:lnTo>
                        <a:lnTo>
                          <a:pt x="1327" y="82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69696"/>
                      </a:gs>
                      <a:gs pos="100000">
                        <a:srgbClr val="454545"/>
                      </a:gs>
                    </a:gsLst>
                    <a:path path="rect">
                      <a:fillToRect t="100000" r="100000"/>
                    </a:path>
                  </a:gradFill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400" kern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82" name="Freeform 40"/>
                  <p:cNvSpPr>
                    <a:spLocks/>
                  </p:cNvSpPr>
                  <p:nvPr/>
                </p:nvSpPr>
                <p:spPr bwMode="auto">
                  <a:xfrm>
                    <a:off x="4386" y="510"/>
                    <a:ext cx="73" cy="82"/>
                  </a:xfrm>
                  <a:custGeom>
                    <a:avLst/>
                    <a:gdLst>
                      <a:gd name="T0" fmla="*/ 0 w 939"/>
                      <a:gd name="T1" fmla="*/ 0 h 986"/>
                      <a:gd name="T2" fmla="*/ 0 w 939"/>
                      <a:gd name="T3" fmla="*/ 0 h 986"/>
                      <a:gd name="T4" fmla="*/ 0 w 939"/>
                      <a:gd name="T5" fmla="*/ 0 h 986"/>
                      <a:gd name="T6" fmla="*/ 0 w 939"/>
                      <a:gd name="T7" fmla="*/ 0 h 98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939"/>
                      <a:gd name="T13" fmla="*/ 0 h 986"/>
                      <a:gd name="T14" fmla="*/ 939 w 939"/>
                      <a:gd name="T15" fmla="*/ 986 h 98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939" h="986">
                        <a:moveTo>
                          <a:pt x="939" y="0"/>
                        </a:moveTo>
                        <a:lnTo>
                          <a:pt x="0" y="986"/>
                        </a:lnTo>
                        <a:lnTo>
                          <a:pt x="939" y="498"/>
                        </a:lnTo>
                        <a:lnTo>
                          <a:pt x="939" y="0"/>
                        </a:lnTo>
                        <a:close/>
                      </a:path>
                    </a:pathLst>
                  </a:custGeom>
                  <a:solidFill>
                    <a:srgbClr val="969696"/>
                  </a:solidFill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400" kern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83" name="Freeform 41"/>
                  <p:cNvSpPr>
                    <a:spLocks/>
                  </p:cNvSpPr>
                  <p:nvPr/>
                </p:nvSpPr>
                <p:spPr bwMode="auto">
                  <a:xfrm>
                    <a:off x="4459" y="510"/>
                    <a:ext cx="73" cy="82"/>
                  </a:xfrm>
                  <a:custGeom>
                    <a:avLst/>
                    <a:gdLst>
                      <a:gd name="T0" fmla="*/ 0 w 940"/>
                      <a:gd name="T1" fmla="*/ 0 h 986"/>
                      <a:gd name="T2" fmla="*/ 0 w 940"/>
                      <a:gd name="T3" fmla="*/ 0 h 986"/>
                      <a:gd name="T4" fmla="*/ 0 w 940"/>
                      <a:gd name="T5" fmla="*/ 0 h 986"/>
                      <a:gd name="T6" fmla="*/ 0 w 940"/>
                      <a:gd name="T7" fmla="*/ 0 h 98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940"/>
                      <a:gd name="T13" fmla="*/ 0 h 986"/>
                      <a:gd name="T14" fmla="*/ 940 w 940"/>
                      <a:gd name="T15" fmla="*/ 986 h 98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940" h="986">
                        <a:moveTo>
                          <a:pt x="0" y="0"/>
                        </a:moveTo>
                        <a:lnTo>
                          <a:pt x="940" y="986"/>
                        </a:lnTo>
                        <a:lnTo>
                          <a:pt x="0" y="49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969696"/>
                  </a:solidFill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400" kern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84" name="Freeform 42"/>
                  <p:cNvSpPr>
                    <a:spLocks/>
                  </p:cNvSpPr>
                  <p:nvPr/>
                </p:nvSpPr>
                <p:spPr bwMode="auto">
                  <a:xfrm>
                    <a:off x="4566" y="477"/>
                    <a:ext cx="103" cy="114"/>
                  </a:xfrm>
                  <a:custGeom>
                    <a:avLst/>
                    <a:gdLst>
                      <a:gd name="T0" fmla="*/ 0 w 1326"/>
                      <a:gd name="T1" fmla="*/ 0 h 1375"/>
                      <a:gd name="T2" fmla="*/ 0 w 1326"/>
                      <a:gd name="T3" fmla="*/ 0 h 1375"/>
                      <a:gd name="T4" fmla="*/ 0 w 1326"/>
                      <a:gd name="T5" fmla="*/ 0 h 1375"/>
                      <a:gd name="T6" fmla="*/ 0 w 1326"/>
                      <a:gd name="T7" fmla="*/ 0 h 1375"/>
                      <a:gd name="T8" fmla="*/ 0 w 1326"/>
                      <a:gd name="T9" fmla="*/ 0 h 137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326"/>
                      <a:gd name="T16" fmla="*/ 0 h 1375"/>
                      <a:gd name="T17" fmla="*/ 1326 w 1326"/>
                      <a:gd name="T18" fmla="*/ 1375 h 137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326" h="1375">
                        <a:moveTo>
                          <a:pt x="0" y="0"/>
                        </a:moveTo>
                        <a:lnTo>
                          <a:pt x="1326" y="389"/>
                        </a:lnTo>
                        <a:lnTo>
                          <a:pt x="387" y="1375"/>
                        </a:lnTo>
                        <a:lnTo>
                          <a:pt x="773" y="54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DDDDDD"/>
                      </a:gs>
                      <a:gs pos="100000">
                        <a:srgbClr val="B5B5B5"/>
                      </a:gs>
                    </a:gsLst>
                    <a:path path="rect">
                      <a:fillToRect t="100000" r="100000"/>
                    </a:path>
                  </a:gradFill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400" kern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85" name="Freeform 43"/>
                  <p:cNvSpPr>
                    <a:spLocks/>
                  </p:cNvSpPr>
                  <p:nvPr/>
                </p:nvSpPr>
                <p:spPr bwMode="auto">
                  <a:xfrm>
                    <a:off x="4669" y="477"/>
                    <a:ext cx="104" cy="114"/>
                  </a:xfrm>
                  <a:custGeom>
                    <a:avLst/>
                    <a:gdLst>
                      <a:gd name="T0" fmla="*/ 0 w 1327"/>
                      <a:gd name="T1" fmla="*/ 0 h 1375"/>
                      <a:gd name="T2" fmla="*/ 0 w 1327"/>
                      <a:gd name="T3" fmla="*/ 0 h 1375"/>
                      <a:gd name="T4" fmla="*/ 0 w 1327"/>
                      <a:gd name="T5" fmla="*/ 0 h 1375"/>
                      <a:gd name="T6" fmla="*/ 0 w 1327"/>
                      <a:gd name="T7" fmla="*/ 0 h 1375"/>
                      <a:gd name="T8" fmla="*/ 0 w 1327"/>
                      <a:gd name="T9" fmla="*/ 0 h 137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327"/>
                      <a:gd name="T16" fmla="*/ 0 h 1375"/>
                      <a:gd name="T17" fmla="*/ 1327 w 1327"/>
                      <a:gd name="T18" fmla="*/ 1375 h 137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327" h="1375">
                        <a:moveTo>
                          <a:pt x="1327" y="0"/>
                        </a:moveTo>
                        <a:lnTo>
                          <a:pt x="0" y="389"/>
                        </a:lnTo>
                        <a:lnTo>
                          <a:pt x="940" y="1375"/>
                        </a:lnTo>
                        <a:lnTo>
                          <a:pt x="609" y="547"/>
                        </a:lnTo>
                        <a:lnTo>
                          <a:pt x="1327" y="0"/>
                        </a:lnTo>
                        <a:close/>
                      </a:path>
                    </a:pathLst>
                  </a:custGeom>
                  <a:solidFill>
                    <a:srgbClr val="DDDDDD"/>
                  </a:solidFill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400" kern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86" name="Freeform 44"/>
                  <p:cNvSpPr>
                    <a:spLocks/>
                  </p:cNvSpPr>
                  <p:nvPr/>
                </p:nvSpPr>
                <p:spPr bwMode="auto">
                  <a:xfrm>
                    <a:off x="4566" y="408"/>
                    <a:ext cx="103" cy="102"/>
                  </a:xfrm>
                  <a:custGeom>
                    <a:avLst/>
                    <a:gdLst>
                      <a:gd name="T0" fmla="*/ 0 w 1326"/>
                      <a:gd name="T1" fmla="*/ 0 h 1217"/>
                      <a:gd name="T2" fmla="*/ 0 w 1326"/>
                      <a:gd name="T3" fmla="*/ 0 h 1217"/>
                      <a:gd name="T4" fmla="*/ 0 w 1326"/>
                      <a:gd name="T5" fmla="*/ 0 h 1217"/>
                      <a:gd name="T6" fmla="*/ 0 w 1326"/>
                      <a:gd name="T7" fmla="*/ 0 h 1217"/>
                      <a:gd name="T8" fmla="*/ 0 w 1326"/>
                      <a:gd name="T9" fmla="*/ 0 h 12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326"/>
                      <a:gd name="T16" fmla="*/ 0 h 1217"/>
                      <a:gd name="T17" fmla="*/ 1326 w 1326"/>
                      <a:gd name="T18" fmla="*/ 1217 h 12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326" h="1217">
                        <a:moveTo>
                          <a:pt x="0" y="828"/>
                        </a:moveTo>
                        <a:lnTo>
                          <a:pt x="1326" y="1217"/>
                        </a:lnTo>
                        <a:lnTo>
                          <a:pt x="1326" y="0"/>
                        </a:lnTo>
                        <a:lnTo>
                          <a:pt x="940" y="828"/>
                        </a:lnTo>
                        <a:lnTo>
                          <a:pt x="0" y="828"/>
                        </a:lnTo>
                        <a:close/>
                      </a:path>
                    </a:pathLst>
                  </a:custGeom>
                  <a:solidFill>
                    <a:srgbClr val="DDDDDD"/>
                  </a:solidFill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400" kern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87" name="Freeform 45"/>
                  <p:cNvSpPr>
                    <a:spLocks/>
                  </p:cNvSpPr>
                  <p:nvPr/>
                </p:nvSpPr>
                <p:spPr bwMode="auto">
                  <a:xfrm>
                    <a:off x="4669" y="408"/>
                    <a:ext cx="104" cy="102"/>
                  </a:xfrm>
                  <a:custGeom>
                    <a:avLst/>
                    <a:gdLst>
                      <a:gd name="T0" fmla="*/ 0 w 1327"/>
                      <a:gd name="T1" fmla="*/ 0 h 1217"/>
                      <a:gd name="T2" fmla="*/ 0 w 1327"/>
                      <a:gd name="T3" fmla="*/ 0 h 1217"/>
                      <a:gd name="T4" fmla="*/ 0 w 1327"/>
                      <a:gd name="T5" fmla="*/ 0 h 1217"/>
                      <a:gd name="T6" fmla="*/ 0 w 1327"/>
                      <a:gd name="T7" fmla="*/ 0 h 1217"/>
                      <a:gd name="T8" fmla="*/ 0 w 1327"/>
                      <a:gd name="T9" fmla="*/ 0 h 12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327"/>
                      <a:gd name="T16" fmla="*/ 0 h 1217"/>
                      <a:gd name="T17" fmla="*/ 1327 w 1327"/>
                      <a:gd name="T18" fmla="*/ 1217 h 12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327" h="1217">
                        <a:moveTo>
                          <a:pt x="1327" y="828"/>
                        </a:moveTo>
                        <a:lnTo>
                          <a:pt x="0" y="1217"/>
                        </a:lnTo>
                        <a:lnTo>
                          <a:pt x="0" y="0"/>
                        </a:lnTo>
                        <a:lnTo>
                          <a:pt x="387" y="828"/>
                        </a:lnTo>
                        <a:lnTo>
                          <a:pt x="1327" y="82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69696"/>
                      </a:gs>
                      <a:gs pos="100000">
                        <a:srgbClr val="454545"/>
                      </a:gs>
                    </a:gsLst>
                    <a:path path="rect">
                      <a:fillToRect t="100000" r="100000"/>
                    </a:path>
                  </a:gradFill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400" kern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88" name="Freeform 46"/>
                  <p:cNvSpPr>
                    <a:spLocks/>
                  </p:cNvSpPr>
                  <p:nvPr/>
                </p:nvSpPr>
                <p:spPr bwMode="auto">
                  <a:xfrm>
                    <a:off x="4596" y="509"/>
                    <a:ext cx="73" cy="82"/>
                  </a:xfrm>
                  <a:custGeom>
                    <a:avLst/>
                    <a:gdLst>
                      <a:gd name="T0" fmla="*/ 0 w 939"/>
                      <a:gd name="T1" fmla="*/ 0 h 986"/>
                      <a:gd name="T2" fmla="*/ 0 w 939"/>
                      <a:gd name="T3" fmla="*/ 0 h 986"/>
                      <a:gd name="T4" fmla="*/ 0 w 939"/>
                      <a:gd name="T5" fmla="*/ 0 h 986"/>
                      <a:gd name="T6" fmla="*/ 0 w 939"/>
                      <a:gd name="T7" fmla="*/ 0 h 98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939"/>
                      <a:gd name="T13" fmla="*/ 0 h 986"/>
                      <a:gd name="T14" fmla="*/ 939 w 939"/>
                      <a:gd name="T15" fmla="*/ 986 h 98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939" h="986">
                        <a:moveTo>
                          <a:pt x="939" y="0"/>
                        </a:moveTo>
                        <a:lnTo>
                          <a:pt x="0" y="986"/>
                        </a:lnTo>
                        <a:lnTo>
                          <a:pt x="939" y="498"/>
                        </a:lnTo>
                        <a:lnTo>
                          <a:pt x="939" y="0"/>
                        </a:lnTo>
                        <a:close/>
                      </a:path>
                    </a:pathLst>
                  </a:custGeom>
                  <a:solidFill>
                    <a:srgbClr val="969696"/>
                  </a:solidFill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400" kern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89" name="Freeform 47"/>
                  <p:cNvSpPr>
                    <a:spLocks/>
                  </p:cNvSpPr>
                  <p:nvPr/>
                </p:nvSpPr>
                <p:spPr bwMode="auto">
                  <a:xfrm>
                    <a:off x="4669" y="509"/>
                    <a:ext cx="74" cy="82"/>
                  </a:xfrm>
                  <a:custGeom>
                    <a:avLst/>
                    <a:gdLst>
                      <a:gd name="T0" fmla="*/ 0 w 940"/>
                      <a:gd name="T1" fmla="*/ 0 h 986"/>
                      <a:gd name="T2" fmla="*/ 0 w 940"/>
                      <a:gd name="T3" fmla="*/ 0 h 986"/>
                      <a:gd name="T4" fmla="*/ 0 w 940"/>
                      <a:gd name="T5" fmla="*/ 0 h 986"/>
                      <a:gd name="T6" fmla="*/ 0 w 940"/>
                      <a:gd name="T7" fmla="*/ 0 h 98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940"/>
                      <a:gd name="T13" fmla="*/ 0 h 986"/>
                      <a:gd name="T14" fmla="*/ 940 w 940"/>
                      <a:gd name="T15" fmla="*/ 986 h 98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940" h="986">
                        <a:moveTo>
                          <a:pt x="0" y="0"/>
                        </a:moveTo>
                        <a:lnTo>
                          <a:pt x="940" y="986"/>
                        </a:lnTo>
                        <a:lnTo>
                          <a:pt x="0" y="49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969696"/>
                  </a:solidFill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400" kern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90" name="Freeform 48"/>
                  <p:cNvSpPr>
                    <a:spLocks/>
                  </p:cNvSpPr>
                  <p:nvPr/>
                </p:nvSpPr>
                <p:spPr bwMode="auto">
                  <a:xfrm>
                    <a:off x="4777" y="477"/>
                    <a:ext cx="103" cy="114"/>
                  </a:xfrm>
                  <a:custGeom>
                    <a:avLst/>
                    <a:gdLst>
                      <a:gd name="T0" fmla="*/ 0 w 1326"/>
                      <a:gd name="T1" fmla="*/ 0 h 1375"/>
                      <a:gd name="T2" fmla="*/ 0 w 1326"/>
                      <a:gd name="T3" fmla="*/ 0 h 1375"/>
                      <a:gd name="T4" fmla="*/ 0 w 1326"/>
                      <a:gd name="T5" fmla="*/ 0 h 1375"/>
                      <a:gd name="T6" fmla="*/ 0 w 1326"/>
                      <a:gd name="T7" fmla="*/ 0 h 1375"/>
                      <a:gd name="T8" fmla="*/ 0 w 1326"/>
                      <a:gd name="T9" fmla="*/ 0 h 137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326"/>
                      <a:gd name="T16" fmla="*/ 0 h 1375"/>
                      <a:gd name="T17" fmla="*/ 1326 w 1326"/>
                      <a:gd name="T18" fmla="*/ 1375 h 137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326" h="1375">
                        <a:moveTo>
                          <a:pt x="0" y="0"/>
                        </a:moveTo>
                        <a:lnTo>
                          <a:pt x="1326" y="389"/>
                        </a:lnTo>
                        <a:lnTo>
                          <a:pt x="387" y="1375"/>
                        </a:lnTo>
                        <a:lnTo>
                          <a:pt x="773" y="54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DDDDDD"/>
                      </a:gs>
                      <a:gs pos="100000">
                        <a:srgbClr val="B5B5B5"/>
                      </a:gs>
                    </a:gsLst>
                    <a:path path="rect">
                      <a:fillToRect t="100000" r="100000"/>
                    </a:path>
                  </a:gradFill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400" kern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91" name="Freeform 49"/>
                  <p:cNvSpPr>
                    <a:spLocks/>
                  </p:cNvSpPr>
                  <p:nvPr/>
                </p:nvSpPr>
                <p:spPr bwMode="auto">
                  <a:xfrm>
                    <a:off x="4878" y="477"/>
                    <a:ext cx="103" cy="114"/>
                  </a:xfrm>
                  <a:custGeom>
                    <a:avLst/>
                    <a:gdLst>
                      <a:gd name="T0" fmla="*/ 0 w 1327"/>
                      <a:gd name="T1" fmla="*/ 0 h 1375"/>
                      <a:gd name="T2" fmla="*/ 0 w 1327"/>
                      <a:gd name="T3" fmla="*/ 0 h 1375"/>
                      <a:gd name="T4" fmla="*/ 0 w 1327"/>
                      <a:gd name="T5" fmla="*/ 0 h 1375"/>
                      <a:gd name="T6" fmla="*/ 0 w 1327"/>
                      <a:gd name="T7" fmla="*/ 0 h 1375"/>
                      <a:gd name="T8" fmla="*/ 0 w 1327"/>
                      <a:gd name="T9" fmla="*/ 0 h 137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327"/>
                      <a:gd name="T16" fmla="*/ 0 h 1375"/>
                      <a:gd name="T17" fmla="*/ 1327 w 1327"/>
                      <a:gd name="T18" fmla="*/ 1375 h 137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327" h="1375">
                        <a:moveTo>
                          <a:pt x="1327" y="0"/>
                        </a:moveTo>
                        <a:lnTo>
                          <a:pt x="0" y="389"/>
                        </a:lnTo>
                        <a:lnTo>
                          <a:pt x="940" y="1375"/>
                        </a:lnTo>
                        <a:lnTo>
                          <a:pt x="609" y="547"/>
                        </a:lnTo>
                        <a:lnTo>
                          <a:pt x="1327" y="0"/>
                        </a:lnTo>
                        <a:close/>
                      </a:path>
                    </a:pathLst>
                  </a:custGeom>
                  <a:solidFill>
                    <a:srgbClr val="DDDDDD"/>
                  </a:solidFill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400" kern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92" name="Freeform 50"/>
                  <p:cNvSpPr>
                    <a:spLocks/>
                  </p:cNvSpPr>
                  <p:nvPr/>
                </p:nvSpPr>
                <p:spPr bwMode="auto">
                  <a:xfrm>
                    <a:off x="4775" y="408"/>
                    <a:ext cx="103" cy="101"/>
                  </a:xfrm>
                  <a:custGeom>
                    <a:avLst/>
                    <a:gdLst>
                      <a:gd name="T0" fmla="*/ 0 w 1326"/>
                      <a:gd name="T1" fmla="*/ 0 h 1217"/>
                      <a:gd name="T2" fmla="*/ 0 w 1326"/>
                      <a:gd name="T3" fmla="*/ 0 h 1217"/>
                      <a:gd name="T4" fmla="*/ 0 w 1326"/>
                      <a:gd name="T5" fmla="*/ 0 h 1217"/>
                      <a:gd name="T6" fmla="*/ 0 w 1326"/>
                      <a:gd name="T7" fmla="*/ 0 h 1217"/>
                      <a:gd name="T8" fmla="*/ 0 w 1326"/>
                      <a:gd name="T9" fmla="*/ 0 h 12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326"/>
                      <a:gd name="T16" fmla="*/ 0 h 1217"/>
                      <a:gd name="T17" fmla="*/ 1326 w 1326"/>
                      <a:gd name="T18" fmla="*/ 1217 h 12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326" h="1217">
                        <a:moveTo>
                          <a:pt x="0" y="828"/>
                        </a:moveTo>
                        <a:lnTo>
                          <a:pt x="1326" y="1217"/>
                        </a:lnTo>
                        <a:lnTo>
                          <a:pt x="1326" y="0"/>
                        </a:lnTo>
                        <a:lnTo>
                          <a:pt x="940" y="828"/>
                        </a:lnTo>
                        <a:lnTo>
                          <a:pt x="0" y="828"/>
                        </a:lnTo>
                        <a:close/>
                      </a:path>
                    </a:pathLst>
                  </a:custGeom>
                  <a:solidFill>
                    <a:srgbClr val="DDDDDD"/>
                  </a:solidFill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400" kern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93" name="Freeform 51"/>
                  <p:cNvSpPr>
                    <a:spLocks/>
                  </p:cNvSpPr>
                  <p:nvPr/>
                </p:nvSpPr>
                <p:spPr bwMode="auto">
                  <a:xfrm>
                    <a:off x="4878" y="408"/>
                    <a:ext cx="103" cy="101"/>
                  </a:xfrm>
                  <a:custGeom>
                    <a:avLst/>
                    <a:gdLst>
                      <a:gd name="T0" fmla="*/ 0 w 1327"/>
                      <a:gd name="T1" fmla="*/ 0 h 1217"/>
                      <a:gd name="T2" fmla="*/ 0 w 1327"/>
                      <a:gd name="T3" fmla="*/ 0 h 1217"/>
                      <a:gd name="T4" fmla="*/ 0 w 1327"/>
                      <a:gd name="T5" fmla="*/ 0 h 1217"/>
                      <a:gd name="T6" fmla="*/ 0 w 1327"/>
                      <a:gd name="T7" fmla="*/ 0 h 1217"/>
                      <a:gd name="T8" fmla="*/ 0 w 1327"/>
                      <a:gd name="T9" fmla="*/ 0 h 12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327"/>
                      <a:gd name="T16" fmla="*/ 0 h 1217"/>
                      <a:gd name="T17" fmla="*/ 1327 w 1327"/>
                      <a:gd name="T18" fmla="*/ 1217 h 12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327" h="1217">
                        <a:moveTo>
                          <a:pt x="1327" y="828"/>
                        </a:moveTo>
                        <a:lnTo>
                          <a:pt x="0" y="1217"/>
                        </a:lnTo>
                        <a:lnTo>
                          <a:pt x="0" y="0"/>
                        </a:lnTo>
                        <a:lnTo>
                          <a:pt x="387" y="828"/>
                        </a:lnTo>
                        <a:lnTo>
                          <a:pt x="1327" y="82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69696"/>
                      </a:gs>
                      <a:gs pos="100000">
                        <a:srgbClr val="454545"/>
                      </a:gs>
                    </a:gsLst>
                    <a:path path="rect">
                      <a:fillToRect t="100000" r="100000"/>
                    </a:path>
                  </a:gradFill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400" kern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94" name="Freeform 52"/>
                  <p:cNvSpPr>
                    <a:spLocks/>
                  </p:cNvSpPr>
                  <p:nvPr/>
                </p:nvSpPr>
                <p:spPr bwMode="auto">
                  <a:xfrm>
                    <a:off x="4805" y="509"/>
                    <a:ext cx="73" cy="82"/>
                  </a:xfrm>
                  <a:custGeom>
                    <a:avLst/>
                    <a:gdLst>
                      <a:gd name="T0" fmla="*/ 0 w 939"/>
                      <a:gd name="T1" fmla="*/ 0 h 986"/>
                      <a:gd name="T2" fmla="*/ 0 w 939"/>
                      <a:gd name="T3" fmla="*/ 0 h 986"/>
                      <a:gd name="T4" fmla="*/ 0 w 939"/>
                      <a:gd name="T5" fmla="*/ 0 h 986"/>
                      <a:gd name="T6" fmla="*/ 0 w 939"/>
                      <a:gd name="T7" fmla="*/ 0 h 98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939"/>
                      <a:gd name="T13" fmla="*/ 0 h 986"/>
                      <a:gd name="T14" fmla="*/ 939 w 939"/>
                      <a:gd name="T15" fmla="*/ 986 h 98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939" h="986">
                        <a:moveTo>
                          <a:pt x="939" y="0"/>
                        </a:moveTo>
                        <a:lnTo>
                          <a:pt x="0" y="986"/>
                        </a:lnTo>
                        <a:lnTo>
                          <a:pt x="939" y="498"/>
                        </a:lnTo>
                        <a:lnTo>
                          <a:pt x="939" y="0"/>
                        </a:lnTo>
                        <a:close/>
                      </a:path>
                    </a:pathLst>
                  </a:custGeom>
                  <a:solidFill>
                    <a:srgbClr val="969696"/>
                  </a:solidFill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400" kern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95" name="Freeform 53"/>
                  <p:cNvSpPr>
                    <a:spLocks/>
                  </p:cNvSpPr>
                  <p:nvPr/>
                </p:nvSpPr>
                <p:spPr bwMode="auto">
                  <a:xfrm>
                    <a:off x="4878" y="509"/>
                    <a:ext cx="73" cy="82"/>
                  </a:xfrm>
                  <a:custGeom>
                    <a:avLst/>
                    <a:gdLst>
                      <a:gd name="T0" fmla="*/ 0 w 940"/>
                      <a:gd name="T1" fmla="*/ 0 h 986"/>
                      <a:gd name="T2" fmla="*/ 0 w 940"/>
                      <a:gd name="T3" fmla="*/ 0 h 986"/>
                      <a:gd name="T4" fmla="*/ 0 w 940"/>
                      <a:gd name="T5" fmla="*/ 0 h 986"/>
                      <a:gd name="T6" fmla="*/ 0 w 940"/>
                      <a:gd name="T7" fmla="*/ 0 h 98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940"/>
                      <a:gd name="T13" fmla="*/ 0 h 986"/>
                      <a:gd name="T14" fmla="*/ 940 w 940"/>
                      <a:gd name="T15" fmla="*/ 986 h 98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940" h="986">
                        <a:moveTo>
                          <a:pt x="0" y="0"/>
                        </a:moveTo>
                        <a:lnTo>
                          <a:pt x="940" y="986"/>
                        </a:lnTo>
                        <a:lnTo>
                          <a:pt x="0" y="49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969696"/>
                  </a:solidFill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400" kern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pic>
              <p:nvPicPr>
                <p:cNvPr id="277" name="Picture 2" descr="C:\Users\ChandlerC\Desktop\Thompson_John Maj Gen.jpg"/>
                <p:cNvPicPr>
                  <a:picLocks noChangeArrowheads="1"/>
                </p:cNvPicPr>
                <p:nvPr/>
              </p:nvPicPr>
              <p:blipFill>
                <a:blip r:embed="rId2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79395" y="1200368"/>
                  <a:ext cx="457200" cy="54864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pic>
          <p:nvPicPr>
            <p:cNvPr id="221" name="Picture 15" descr="Colonel copy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23205" y="4023516"/>
              <a:ext cx="301811" cy="142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22" name="Group 221"/>
            <p:cNvGrpSpPr/>
            <p:nvPr/>
          </p:nvGrpSpPr>
          <p:grpSpPr>
            <a:xfrm>
              <a:off x="6988262" y="4897953"/>
              <a:ext cx="1835119" cy="740664"/>
              <a:chOff x="6798641" y="3979887"/>
              <a:chExt cx="1783813" cy="740664"/>
            </a:xfrm>
          </p:grpSpPr>
          <p:grpSp>
            <p:nvGrpSpPr>
              <p:cNvPr id="223" name="Group 222"/>
              <p:cNvGrpSpPr/>
              <p:nvPr/>
            </p:nvGrpSpPr>
            <p:grpSpPr>
              <a:xfrm>
                <a:off x="6798641" y="3989977"/>
                <a:ext cx="1728091" cy="690665"/>
                <a:chOff x="6798641" y="4066177"/>
                <a:chExt cx="1728091" cy="690665"/>
              </a:xfrm>
            </p:grpSpPr>
            <p:grpSp>
              <p:nvGrpSpPr>
                <p:cNvPr id="227" name="Group 226"/>
                <p:cNvGrpSpPr/>
                <p:nvPr/>
              </p:nvGrpSpPr>
              <p:grpSpPr>
                <a:xfrm>
                  <a:off x="6798641" y="4066177"/>
                  <a:ext cx="1728091" cy="690665"/>
                  <a:chOff x="2986748" y="4088530"/>
                  <a:chExt cx="1728091" cy="690665"/>
                </a:xfrm>
              </p:grpSpPr>
              <p:sp>
                <p:nvSpPr>
                  <p:cNvPr id="229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2986748" y="4088530"/>
                    <a:ext cx="1600200" cy="685800"/>
                  </a:xfrm>
                  <a:prstGeom prst="rect">
                    <a:avLst/>
                  </a:prstGeom>
                  <a:solidFill>
                    <a:srgbClr val="BFBFBF"/>
                  </a:solidFill>
                  <a:ln w="12700" algn="ctr">
                    <a:solidFill>
                      <a:srgbClr val="EEECE1">
                        <a:lumMod val="10000"/>
                      </a:srgbClr>
                    </a:solidFill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ysClr val="windowText" lastClr="000000"/>
                    </a:outerShdw>
                  </a:effectLst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wrap="none" lIns="91433" tIns="45717" rIns="91433" bIns="45717" anchor="ctr"/>
                  <a:lstStyle/>
                  <a:p>
                    <a:pPr fontAlgn="auto">
                      <a:lnSpc>
                        <a:spcPts val="6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900" kern="0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30" name="Rectangle 22"/>
                  <p:cNvSpPr>
                    <a:spLocks noChangeArrowheads="1"/>
                  </p:cNvSpPr>
                  <p:nvPr/>
                </p:nvSpPr>
                <p:spPr bwMode="auto">
                  <a:xfrm>
                    <a:off x="3382232" y="4243799"/>
                    <a:ext cx="1332607" cy="53539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 lIns="87306" tIns="42859" rIns="87306" bIns="42859">
                    <a:spAutoFit/>
                  </a:bodyPr>
                  <a:lstStyle/>
                  <a:p>
                    <a:pPr algn="ctr" defTabSz="814388" fontAlgn="auto">
                      <a:lnSpc>
                        <a:spcPts val="7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800" b="1" kern="0" spc="30" dirty="0">
                        <a:solidFill>
                          <a:srgbClr val="013573"/>
                        </a:solidFill>
                        <a:latin typeface="Calibri"/>
                        <a:cs typeface="Arial" charset="0"/>
                      </a:rPr>
                      <a:t>AEROSPACE </a:t>
                    </a:r>
                  </a:p>
                  <a:p>
                    <a:pPr algn="ctr" defTabSz="814388" fontAlgn="auto">
                      <a:lnSpc>
                        <a:spcPts val="7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800" b="1" kern="0" spc="30" dirty="0">
                        <a:solidFill>
                          <a:srgbClr val="013573"/>
                        </a:solidFill>
                        <a:latin typeface="Calibri"/>
                        <a:cs typeface="Arial" charset="0"/>
                      </a:rPr>
                      <a:t>DOMINANCE ENABLER</a:t>
                    </a:r>
                  </a:p>
                  <a:p>
                    <a:pPr algn="ctr" defTabSz="814388" fontAlgn="auto">
                      <a:lnSpc>
                        <a:spcPts val="7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800" b="1" kern="0" spc="30" dirty="0">
                        <a:solidFill>
                          <a:srgbClr val="013573"/>
                        </a:solidFill>
                        <a:latin typeface="Calibri"/>
                        <a:cs typeface="Arial" charset="0"/>
                      </a:rPr>
                      <a:t>DIVISION (HBZ) </a:t>
                    </a:r>
                    <a:r>
                      <a:rPr lang="en-US" sz="700" b="1" kern="0" spc="30" dirty="0">
                        <a:solidFill>
                          <a:prstClr val="black">
                            <a:lumMod val="50000"/>
                          </a:prstClr>
                        </a:solidFill>
                        <a:latin typeface="Calibri"/>
                        <a:cs typeface="Arial" charset="0"/>
                      </a:rPr>
                      <a:t/>
                    </a:r>
                    <a:br>
                      <a:rPr lang="en-US" sz="700" b="1" kern="0" spc="30" dirty="0">
                        <a:solidFill>
                          <a:prstClr val="black">
                            <a:lumMod val="50000"/>
                          </a:prstClr>
                        </a:solidFill>
                        <a:latin typeface="Calibri"/>
                        <a:cs typeface="Arial" charset="0"/>
                      </a:rPr>
                    </a:br>
                    <a:r>
                      <a:rPr lang="en-US" sz="700" b="1" kern="0" spc="30" dirty="0">
                        <a:solidFill>
                          <a:prstClr val="black">
                            <a:lumMod val="50000"/>
                          </a:prstClr>
                        </a:solidFill>
                        <a:latin typeface="Calibri"/>
                        <a:cs typeface="Arial" charset="0"/>
                      </a:rPr>
                      <a:t/>
                    </a:r>
                    <a:br>
                      <a:rPr lang="en-US" sz="700" b="1" kern="0" spc="30" dirty="0">
                        <a:solidFill>
                          <a:prstClr val="black">
                            <a:lumMod val="50000"/>
                          </a:prstClr>
                        </a:solidFill>
                        <a:latin typeface="Calibri"/>
                        <a:cs typeface="Arial" charset="0"/>
                      </a:rPr>
                    </a:br>
                    <a:r>
                      <a:rPr lang="en-US" sz="700" b="1" kern="0" dirty="0">
                        <a:solidFill>
                          <a:prstClr val="black">
                            <a:lumMod val="50000"/>
                          </a:prstClr>
                        </a:solidFill>
                        <a:latin typeface="Calibri"/>
                        <a:cs typeface="Arial" charset="0"/>
                      </a:rPr>
                      <a:t>COL MICHAEL HOLL</a:t>
                    </a:r>
                  </a:p>
                </p:txBody>
              </p:sp>
              <p:pic>
                <p:nvPicPr>
                  <p:cNvPr id="231" name="Picture 15" descr="Colonel copy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3906783" y="4132070"/>
                    <a:ext cx="293373" cy="14220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pic>
              <p:nvPicPr>
                <p:cNvPr id="228" name="Picture 227"/>
                <p:cNvPicPr>
                  <a:picLocks/>
                </p:cNvPicPr>
                <p:nvPr/>
              </p:nvPicPr>
              <p:blipFill rotWithShape="1">
                <a:blip r:embed="rId2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596" r="14141" b="18063"/>
                <a:stretch/>
              </p:blipFill>
              <p:spPr>
                <a:xfrm>
                  <a:off x="6882060" y="4130185"/>
                  <a:ext cx="457200" cy="548640"/>
                </a:xfrm>
                <a:prstGeom prst="rect">
                  <a:avLst/>
                </a:prstGeom>
                <a:ln w="19050">
                  <a:solidFill>
                    <a:sysClr val="windowText" lastClr="000000"/>
                  </a:solidFill>
                </a:ln>
              </p:spPr>
            </p:pic>
          </p:grpSp>
          <p:grpSp>
            <p:nvGrpSpPr>
              <p:cNvPr id="224" name="Group 223"/>
              <p:cNvGrpSpPr/>
              <p:nvPr/>
            </p:nvGrpSpPr>
            <p:grpSpPr>
              <a:xfrm>
                <a:off x="8367010" y="3979887"/>
                <a:ext cx="215444" cy="740664"/>
                <a:chOff x="8367010" y="3979887"/>
                <a:chExt cx="215444" cy="740664"/>
              </a:xfrm>
            </p:grpSpPr>
            <p:sp>
              <p:nvSpPr>
                <p:cNvPr id="225" name="Rectangle 224"/>
                <p:cNvSpPr/>
                <p:nvPr/>
              </p:nvSpPr>
              <p:spPr>
                <a:xfrm>
                  <a:off x="8395831" y="3979887"/>
                  <a:ext cx="152400" cy="740664"/>
                </a:xfrm>
                <a:prstGeom prst="rect">
                  <a:avLst/>
                </a:prstGeom>
                <a:solidFill>
                  <a:sysClr val="windowText" lastClr="000000"/>
                </a:solidFill>
                <a:ln w="25400" cap="flat" cmpd="sng" algn="ctr">
                  <a:noFill/>
                  <a:prstDash val="solid"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226" name="TextBox 225"/>
                <p:cNvSpPr txBox="1"/>
                <p:nvPr/>
              </p:nvSpPr>
              <p:spPr>
                <a:xfrm rot="16200000">
                  <a:off x="8294234" y="4243174"/>
                  <a:ext cx="360996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800" kern="0" dirty="0">
                      <a:solidFill>
                        <a:prstClr val="white"/>
                      </a:solidFill>
                      <a:latin typeface="Calibri"/>
                    </a:rPr>
                    <a:t>HILL</a:t>
                  </a:r>
                </a:p>
              </p:txBody>
            </p:sp>
          </p:grpSp>
        </p:grpSp>
      </p:grpSp>
      <p:pic>
        <p:nvPicPr>
          <p:cNvPr id="426" name="Picture 425"/>
          <p:cNvPicPr>
            <a:picLocks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3" t="5510" r="14655" b="22080"/>
          <a:stretch/>
        </p:blipFill>
        <p:spPr>
          <a:xfrm>
            <a:off x="2760250" y="3098520"/>
            <a:ext cx="457200" cy="548640"/>
          </a:xfrm>
          <a:prstGeom prst="rect">
            <a:avLst/>
          </a:prstGeom>
          <a:ln w="19050">
            <a:solidFill>
              <a:sysClr val="windowText" lastClr="000000"/>
            </a:solidFill>
          </a:ln>
        </p:spPr>
      </p:pic>
      <p:pic>
        <p:nvPicPr>
          <p:cNvPr id="427" name="Picture 426"/>
          <p:cNvPicPr>
            <a:picLocks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4" t="2887" r="15105" b="24506"/>
          <a:stretch/>
        </p:blipFill>
        <p:spPr>
          <a:xfrm>
            <a:off x="7008860" y="3113835"/>
            <a:ext cx="457200" cy="548640"/>
          </a:xfrm>
          <a:prstGeom prst="rect">
            <a:avLst/>
          </a:prstGeom>
          <a:ln w="19050">
            <a:solidFill>
              <a:sysClr val="windowText" lastClr="000000"/>
            </a:solidFill>
          </a:ln>
        </p:spPr>
      </p:pic>
      <p:pic>
        <p:nvPicPr>
          <p:cNvPr id="214" name="Picture 213"/>
          <p:cNvPicPr>
            <a:picLocks/>
          </p:cNvPicPr>
          <p:nvPr/>
        </p:nvPicPr>
        <p:blipFill rotWithShape="1"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2" t="711" r="11211" b="22793"/>
          <a:stretch/>
        </p:blipFill>
        <p:spPr>
          <a:xfrm>
            <a:off x="3746955" y="1392544"/>
            <a:ext cx="466344" cy="54864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cxnSp>
        <p:nvCxnSpPr>
          <p:cNvPr id="215" name="Straight Connector 214"/>
          <p:cNvCxnSpPr/>
          <p:nvPr/>
        </p:nvCxnSpPr>
        <p:spPr>
          <a:xfrm>
            <a:off x="6196309" y="2202536"/>
            <a:ext cx="687595" cy="0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olid"/>
          </a:ln>
          <a:effectLst/>
        </p:spPr>
      </p:cxnSp>
      <p:grpSp>
        <p:nvGrpSpPr>
          <p:cNvPr id="217" name="Group 216"/>
          <p:cNvGrpSpPr/>
          <p:nvPr/>
        </p:nvGrpSpPr>
        <p:grpSpPr>
          <a:xfrm>
            <a:off x="6289093" y="2007094"/>
            <a:ext cx="1753720" cy="712454"/>
            <a:chOff x="1066800" y="3145909"/>
            <a:chExt cx="1704690" cy="712454"/>
          </a:xfrm>
        </p:grpSpPr>
        <p:sp>
          <p:nvSpPr>
            <p:cNvPr id="252" name="Rectangle 27"/>
            <p:cNvSpPr>
              <a:spLocks noChangeArrowheads="1"/>
            </p:cNvSpPr>
            <p:nvPr/>
          </p:nvSpPr>
          <p:spPr bwMode="auto">
            <a:xfrm>
              <a:off x="1066800" y="3145909"/>
              <a:ext cx="1600200" cy="685800"/>
            </a:xfrm>
            <a:prstGeom prst="rect">
              <a:avLst/>
            </a:prstGeom>
            <a:solidFill>
              <a:srgbClr val="BFBFBF"/>
            </a:solidFill>
            <a:ln w="12700" algn="ctr">
              <a:solidFill>
                <a:sysClr val="windowText" lastClr="000000"/>
              </a:solidFill>
              <a:miter lim="800000"/>
              <a:headEnd/>
              <a:tailEnd/>
            </a:ln>
            <a:effectLst>
              <a:outerShdw dist="53882" dir="2700000" algn="ctr" rotWithShape="0">
                <a:sysClr val="windowText" lastClr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1433" tIns="45717" rIns="91433" bIns="45717" anchor="ctr"/>
            <a:lstStyle/>
            <a:p>
              <a:pPr fontAlgn="auto">
                <a:lnSpc>
                  <a:spcPts val="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8" name="Rectangle 22"/>
            <p:cNvSpPr>
              <a:spLocks noChangeArrowheads="1"/>
            </p:cNvSpPr>
            <p:nvPr/>
          </p:nvSpPr>
          <p:spPr bwMode="auto">
            <a:xfrm>
              <a:off x="1464256" y="3348615"/>
              <a:ext cx="1307234" cy="509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87306" tIns="42859" rIns="87306" bIns="42859">
              <a:spAutoFit/>
            </a:bodyPr>
            <a:lstStyle/>
            <a:p>
              <a:pPr algn="ctr" defTabSz="814388" fontAlgn="auto">
                <a:lnSpc>
                  <a:spcPts val="7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b="1" kern="0" spc="30" dirty="0" smtClean="0">
                  <a:solidFill>
                    <a:srgbClr val="013573"/>
                  </a:solidFill>
                  <a:latin typeface="Calibri"/>
                  <a:cs typeface="Arial" charset="0"/>
                </a:rPr>
                <a:t>SENIOR ENLISTED</a:t>
              </a:r>
            </a:p>
            <a:p>
              <a:pPr algn="ctr" defTabSz="814388" fontAlgn="auto">
                <a:lnSpc>
                  <a:spcPts val="7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b="1" kern="0" spc="30" dirty="0" smtClean="0">
                  <a:solidFill>
                    <a:srgbClr val="013573"/>
                  </a:solidFill>
                  <a:latin typeface="Calibri"/>
                  <a:cs typeface="Arial" charset="0"/>
                </a:rPr>
                <a:t>ADVISOR</a:t>
              </a:r>
            </a:p>
            <a:p>
              <a:pPr algn="ctr" defTabSz="814388" fontAlgn="auto">
                <a:lnSpc>
                  <a:spcPts val="7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b="1" kern="0" spc="30" dirty="0" smtClean="0">
                  <a:solidFill>
                    <a:srgbClr val="013573"/>
                  </a:solidFill>
                  <a:latin typeface="Calibri"/>
                  <a:cs typeface="Arial" charset="0"/>
                </a:rPr>
                <a:t>(ACTING)</a:t>
              </a:r>
            </a:p>
            <a:p>
              <a:pPr algn="ctr" defTabSz="814388" fontAlgn="auto">
                <a:lnSpc>
                  <a:spcPts val="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00" b="1" kern="0" dirty="0" smtClean="0">
                <a:solidFill>
                  <a:prstClr val="black">
                    <a:lumMod val="50000"/>
                  </a:prstClr>
                </a:solidFill>
                <a:latin typeface="Calibri"/>
                <a:cs typeface="Arial" charset="0"/>
              </a:endParaRPr>
            </a:p>
            <a:p>
              <a:pPr algn="ctr" defTabSz="814388" fontAlgn="auto">
                <a:lnSpc>
                  <a:spcPts val="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b="1" kern="0" dirty="0">
                  <a:solidFill>
                    <a:prstClr val="black">
                      <a:lumMod val="50000"/>
                    </a:prstClr>
                  </a:solidFill>
                  <a:latin typeface="Calibri"/>
                  <a:cs typeface="Arial" charset="0"/>
                </a:rPr>
                <a:t>S</a:t>
              </a:r>
              <a:r>
                <a:rPr lang="en-US" sz="700" b="1" kern="0" dirty="0" smtClean="0">
                  <a:solidFill>
                    <a:prstClr val="black">
                      <a:lumMod val="50000"/>
                    </a:prstClr>
                  </a:solidFill>
                  <a:latin typeface="Calibri"/>
                  <a:cs typeface="Arial" charset="0"/>
                </a:rPr>
                <a:t>MSGT WESLEY KEVILLE</a:t>
              </a:r>
              <a:endParaRPr lang="en-US" sz="700" kern="0" dirty="0" smtClean="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429" name="Picture 15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49729" y="3185758"/>
              <a:ext cx="136289" cy="2104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30" name="Picture 2">
            <a:hlinkClick r:id="rId31"/>
          </p:cNvPr>
          <p:cNvPicPr>
            <a:picLocks noChangeArrowheads="1"/>
          </p:cNvPicPr>
          <p:nvPr/>
        </p:nvPicPr>
        <p:blipFill rotWithShape="1"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8" t="5643" r="12936" b="23011"/>
          <a:stretch/>
        </p:blipFill>
        <p:spPr bwMode="auto">
          <a:xfrm>
            <a:off x="6396678" y="2123005"/>
            <a:ext cx="466344" cy="548640"/>
          </a:xfrm>
          <a:prstGeom prst="rect">
            <a:avLst/>
          </a:prstGeom>
          <a:noFill/>
          <a:ln w="19050">
            <a:solidFill>
              <a:sysClr val="windowText" lastClr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7" name="Text Box 33"/>
          <p:cNvSpPr txBox="1">
            <a:spLocks noChangeArrowheads="1"/>
          </p:cNvSpPr>
          <p:nvPr/>
        </p:nvSpPr>
        <p:spPr bwMode="auto">
          <a:xfrm>
            <a:off x="1187279" y="1371598"/>
            <a:ext cx="1553578" cy="58400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lnSpc>
                <a:spcPct val="85000"/>
              </a:lnSpc>
              <a:spcAft>
                <a:spcPts val="0"/>
              </a:spcAft>
              <a:defRPr/>
            </a:pPr>
            <a:r>
              <a:rPr lang="en-US" altLang="en-US" sz="900" b="1" kern="0" dirty="0" smtClean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SAF/AQ</a:t>
            </a:r>
          </a:p>
          <a:p>
            <a:pPr algn="ctr" fontAlgn="auto">
              <a:lnSpc>
                <a:spcPct val="85000"/>
              </a:lnSpc>
              <a:spcAft>
                <a:spcPts val="0"/>
              </a:spcAft>
              <a:defRPr/>
            </a:pPr>
            <a:r>
              <a:rPr lang="en-US" altLang="en-US" sz="900" b="1" kern="0" dirty="0" smtClean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MS. DARLENE COSTELLO</a:t>
            </a:r>
          </a:p>
          <a:p>
            <a:pPr algn="ctr" fontAlgn="auto">
              <a:lnSpc>
                <a:spcPct val="85000"/>
              </a:lnSpc>
              <a:spcAft>
                <a:spcPts val="0"/>
              </a:spcAft>
              <a:defRPr/>
            </a:pPr>
            <a:r>
              <a:rPr lang="en-US" altLang="en-US" sz="900" b="1" kern="0" dirty="0" smtClean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(ACTING)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 kern="0" dirty="0">
              <a:solidFill>
                <a:srgbClr val="000000"/>
              </a:solidFill>
              <a:latin typeface="Arial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581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AFPEO/BM Top </a:t>
            </a:r>
            <a:r>
              <a:rPr lang="en-US" sz="2800" b="1" dirty="0" smtClean="0"/>
              <a:t>Issues</a:t>
            </a:r>
            <a:endParaRPr lang="en-US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7122" y="197550"/>
            <a:ext cx="1732553" cy="895443"/>
          </a:xfrm>
          <a:prstGeom prst="rect">
            <a:avLst/>
          </a:prstGeom>
          <a:ln>
            <a:noFill/>
          </a:ln>
          <a:effectLst>
            <a:glow rad="25400">
              <a:srgbClr val="99CCFF"/>
            </a:glow>
          </a:effectLst>
        </p:spPr>
      </p:pic>
      <p:sp>
        <p:nvSpPr>
          <p:cNvPr id="6" name="Slide Number Placeholder 1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C5BFD3-1318-4F0F-91F1-0F6D88CFBD37}" type="slidenum">
              <a:rPr lang="en-US" altLang="en-US" smtClean="0">
                <a:solidFill>
                  <a:srgbClr val="FFFFFF"/>
                </a:solidFill>
              </a:rPr>
              <a:pPr eaLnBrk="1" hangingPunct="1"/>
              <a:t>4</a:t>
            </a:fld>
            <a:endParaRPr lang="en-US" altLang="en-US" dirty="0" smtClean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2968" y="1219200"/>
            <a:ext cx="725043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FFFFFF"/>
                </a:solidFill>
                <a:latin typeface="Arial"/>
              </a:rPr>
              <a:t>   JSTARS Recap Radar Risk Reduction ADM</a:t>
            </a:r>
          </a:p>
          <a:p>
            <a:pPr marL="285750" indent="-285750" fontAlgn="auto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FFFFFF"/>
                </a:solidFill>
                <a:latin typeface="Arial"/>
              </a:rPr>
              <a:t>   AOC </a:t>
            </a:r>
            <a:r>
              <a:rPr lang="en-US" b="1" dirty="0">
                <a:solidFill>
                  <a:srgbClr val="FFFFFF"/>
                </a:solidFill>
                <a:latin typeface="Arial"/>
              </a:rPr>
              <a:t>10.2 </a:t>
            </a:r>
            <a:r>
              <a:rPr lang="en-US" b="1" dirty="0" smtClean="0">
                <a:solidFill>
                  <a:srgbClr val="FFFFFF"/>
                </a:solidFill>
                <a:latin typeface="Arial"/>
              </a:rPr>
              <a:t>MAIS critical change</a:t>
            </a:r>
          </a:p>
          <a:p>
            <a:pPr marL="285750" indent="-285750" fontAlgn="auto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b="1" dirty="0" smtClean="0">
                <a:solidFill>
                  <a:srgbClr val="FFFFFF"/>
                </a:solidFill>
                <a:latin typeface="Arial"/>
              </a:rPr>
              <a:t>  SM-9 contractor performance </a:t>
            </a:r>
          </a:p>
          <a:p>
            <a:pPr marL="285750" indent="-285750" fontAlgn="auto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b="1" dirty="0" smtClean="0">
                <a:solidFill>
                  <a:srgbClr val="FFFFFF"/>
                </a:solidFill>
                <a:latin typeface="Arial"/>
              </a:rPr>
              <a:t>  3DELRR source selection</a:t>
            </a:r>
          </a:p>
          <a:p>
            <a:pPr marL="182880" indent="-457200" fontAlgn="auto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FFFFFF"/>
                </a:solidFill>
                <a:latin typeface="Arial"/>
              </a:rPr>
              <a:t>E-8C service life and AA </a:t>
            </a:r>
          </a:p>
          <a:p>
            <a:pPr marL="182880" indent="-457200" fontAlgn="auto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FFFFFF"/>
                </a:solidFill>
                <a:latin typeface="Arial"/>
              </a:rPr>
              <a:t>Qatar </a:t>
            </a:r>
            <a:r>
              <a:rPr lang="en-US" b="1" dirty="0">
                <a:solidFill>
                  <a:srgbClr val="FFFFFF"/>
                </a:solidFill>
                <a:latin typeface="Arial"/>
              </a:rPr>
              <a:t>IAMD executive </a:t>
            </a:r>
            <a:r>
              <a:rPr lang="en-US" b="1" dirty="0" smtClean="0">
                <a:solidFill>
                  <a:srgbClr val="FFFFFF"/>
                </a:solidFill>
                <a:latin typeface="Arial"/>
              </a:rPr>
              <a:t>agent &amp; SAPM</a:t>
            </a:r>
          </a:p>
          <a:p>
            <a:pPr marL="182880" indent="-457200" fontAlgn="auto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FFFFFF"/>
                </a:solidFill>
                <a:latin typeface="Arial"/>
              </a:rPr>
              <a:t>BMEWS/PP/UEWR </a:t>
            </a:r>
            <a:r>
              <a:rPr lang="en-US" b="1" dirty="0" smtClean="0">
                <a:solidFill>
                  <a:srgbClr val="FFFFFF"/>
                </a:solidFill>
                <a:latin typeface="Arial"/>
              </a:rPr>
              <a:t>requirements/test</a:t>
            </a:r>
          </a:p>
          <a:p>
            <a:pPr marL="182880" indent="-457200" fontAlgn="auto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FFFFFF"/>
                </a:solidFill>
                <a:latin typeface="Arial"/>
              </a:rPr>
              <a:t>AOC LTM&amp;S RFP release</a:t>
            </a:r>
          </a:p>
          <a:p>
            <a:pPr marL="182880" indent="-457200" fontAlgn="auto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FFFFFF"/>
                </a:solidFill>
                <a:latin typeface="Arial"/>
              </a:rPr>
              <a:t>Taiwan SRP </a:t>
            </a:r>
            <a:r>
              <a:rPr lang="en-US" b="1" dirty="0" err="1" smtClean="0">
                <a:solidFill>
                  <a:srgbClr val="FFFFFF"/>
                </a:solidFill>
                <a:latin typeface="Arial"/>
              </a:rPr>
              <a:t>FoS</a:t>
            </a:r>
            <a:r>
              <a:rPr lang="en-US" b="1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latin typeface="Arial"/>
              </a:rPr>
              <a:t>Ao</a:t>
            </a:r>
            <a:r>
              <a:rPr lang="en-US" b="1" dirty="0" smtClean="0">
                <a:solidFill>
                  <a:srgbClr val="FFFFFF"/>
                </a:solidFill>
                <a:latin typeface="Arial"/>
              </a:rPr>
              <a:t> requirements</a:t>
            </a:r>
          </a:p>
          <a:p>
            <a:pPr marL="182880" indent="-457200" fontAlgn="auto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FFFFFF"/>
                </a:solidFill>
                <a:latin typeface="Arial"/>
              </a:rPr>
              <a:t>Cobra Dane  &amp; PARCS supportability </a:t>
            </a:r>
          </a:p>
          <a:p>
            <a:pPr marL="182880" indent="-457200" fontAlgn="auto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FFFFFF"/>
                </a:solidFill>
                <a:latin typeface="Arial"/>
              </a:rPr>
              <a:t>309</a:t>
            </a:r>
            <a:r>
              <a:rPr lang="en-US" b="1" baseline="30000" dirty="0" smtClean="0">
                <a:solidFill>
                  <a:srgbClr val="FFFFFF"/>
                </a:solidFill>
                <a:latin typeface="Arial"/>
              </a:rPr>
              <a:t>th</a:t>
            </a:r>
            <a:r>
              <a:rPr lang="en-US" b="1" dirty="0" smtClean="0">
                <a:solidFill>
                  <a:srgbClr val="FFFFFF"/>
                </a:solidFill>
                <a:latin typeface="Arial"/>
              </a:rPr>
              <a:t> performance on TBMCS FL, PRC2, BCS-F, MPS</a:t>
            </a:r>
          </a:p>
          <a:p>
            <a:pPr marL="182880" indent="-457200" fontAlgn="auto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FFFFFF"/>
                </a:solidFill>
                <a:latin typeface="Arial"/>
              </a:rPr>
              <a:t>MAFPS fix plan prior to AMC A&amp;SR</a:t>
            </a:r>
          </a:p>
          <a:p>
            <a:pPr marL="182880" indent="-457200" fontAlgn="auto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FFFFFF"/>
                </a:solidFill>
                <a:latin typeface="Arial"/>
              </a:rPr>
              <a:t>AF-DCGS MAC ID/IQ strategy and OTA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619623" y="3733800"/>
            <a:ext cx="7572375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16906376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39" name="Rectangle 1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3600" dirty="0" smtClean="0"/>
              <a:t>BM Potential Opportunity</a:t>
            </a:r>
            <a:br>
              <a:rPr lang="en-US" sz="3600" dirty="0" smtClean="0"/>
            </a:br>
            <a:r>
              <a:rPr lang="en-US" sz="2400" i="1" dirty="0" smtClean="0">
                <a:solidFill>
                  <a:srgbClr val="FF0000"/>
                </a:solidFill>
              </a:rPr>
              <a:t>FMQ-19 Automatic Meteorological Station (AMS)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05840" name="Line 16"/>
          <p:cNvSpPr>
            <a:spLocks noChangeShapeType="1"/>
          </p:cNvSpPr>
          <p:nvPr/>
        </p:nvSpPr>
        <p:spPr bwMode="auto">
          <a:xfrm flipH="1">
            <a:off x="4564063" y="1118218"/>
            <a:ext cx="0" cy="530352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5841" name="Line 17"/>
          <p:cNvSpPr>
            <a:spLocks noChangeShapeType="1"/>
          </p:cNvSpPr>
          <p:nvPr/>
        </p:nvSpPr>
        <p:spPr bwMode="auto">
          <a:xfrm flipV="1">
            <a:off x="-7937" y="3794909"/>
            <a:ext cx="9144000" cy="127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6708" name="Text Box 884"/>
          <p:cNvSpPr txBox="1">
            <a:spLocks noChangeArrowheads="1"/>
          </p:cNvSpPr>
          <p:nvPr/>
        </p:nvSpPr>
        <p:spPr bwMode="auto">
          <a:xfrm>
            <a:off x="4584700" y="1118219"/>
            <a:ext cx="3617978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2000" b="1" u="sng" dirty="0" smtClean="0">
                <a:solidFill>
                  <a:srgbClr val="00FF00"/>
                </a:solidFill>
                <a:latin typeface="Arial" pitchFamily="34" charset="0"/>
              </a:rPr>
              <a:t>Small Business Opportunity</a:t>
            </a:r>
            <a:endParaRPr lang="en-US" sz="2000" b="1" u="sng" dirty="0">
              <a:solidFill>
                <a:srgbClr val="00FF00"/>
              </a:solidFill>
              <a:latin typeface="Arial" pitchFamily="34" charset="0"/>
            </a:endParaRPr>
          </a:p>
        </p:txBody>
      </p:sp>
      <p:sp>
        <p:nvSpPr>
          <p:cNvPr id="206709" name="Text Box 885"/>
          <p:cNvSpPr txBox="1">
            <a:spLocks noChangeArrowheads="1"/>
          </p:cNvSpPr>
          <p:nvPr/>
        </p:nvSpPr>
        <p:spPr bwMode="auto">
          <a:xfrm>
            <a:off x="232902" y="3795922"/>
            <a:ext cx="132728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2000" b="1" u="sng" dirty="0" smtClean="0">
                <a:solidFill>
                  <a:srgbClr val="3399FF"/>
                </a:solidFill>
                <a:latin typeface="Arial" pitchFamily="34" charset="0"/>
              </a:rPr>
              <a:t>Schedule</a:t>
            </a:r>
            <a:endParaRPr lang="en-US" sz="2000" b="1" u="sng" dirty="0">
              <a:solidFill>
                <a:srgbClr val="3399FF"/>
              </a:solidFill>
              <a:latin typeface="Arial" pitchFamily="34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232901" y="4171091"/>
            <a:ext cx="43311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2" indent="-285750">
              <a:buFont typeface="Arial" panose="020B0604020202020204" pitchFamily="34" charset="0"/>
              <a:buChar char="•"/>
              <a:tabLst>
                <a:tab pos="115888" algn="l"/>
              </a:tabLst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</a:rPr>
              <a:t>Industry Day: </a:t>
            </a:r>
            <a:r>
              <a:rPr lang="en-US" sz="1600" dirty="0" smtClean="0">
                <a:solidFill>
                  <a:srgbClr val="FFFFFF"/>
                </a:solidFill>
                <a:latin typeface="Arial" pitchFamily="34" charset="0"/>
              </a:rPr>
              <a:t>16 March 2016</a:t>
            </a:r>
            <a:endParaRPr lang="en-US" sz="1600" dirty="0">
              <a:solidFill>
                <a:srgbClr val="FFFFFF"/>
              </a:solidFill>
              <a:latin typeface="Arial" pitchFamily="34" charset="0"/>
            </a:endParaRPr>
          </a:p>
          <a:p>
            <a:pPr marL="285750" lvl="2" indent="-285750">
              <a:buFont typeface="Arial" panose="020B0604020202020204" pitchFamily="34" charset="0"/>
              <a:buChar char="•"/>
              <a:tabLst>
                <a:tab pos="115888" algn="l"/>
              </a:tabLst>
            </a:pPr>
            <a:r>
              <a:rPr lang="en-US" sz="1600" dirty="0" smtClean="0">
                <a:solidFill>
                  <a:srgbClr val="FFFFFF"/>
                </a:solidFill>
                <a:latin typeface="Arial" pitchFamily="34" charset="0"/>
              </a:rPr>
              <a:t>Draft RFP Releases: Sep 2016 / Dec 2016</a:t>
            </a:r>
            <a:endParaRPr lang="en-US" sz="1600" dirty="0">
              <a:solidFill>
                <a:srgbClr val="FFFFFF"/>
              </a:solidFill>
              <a:latin typeface="Arial" pitchFamily="34" charset="0"/>
            </a:endParaRPr>
          </a:p>
          <a:p>
            <a:pPr marL="285750" lvl="2" indent="-285750">
              <a:buFont typeface="Arial" panose="020B0604020202020204" pitchFamily="34" charset="0"/>
              <a:buChar char="•"/>
              <a:tabLst>
                <a:tab pos="115888" algn="l"/>
              </a:tabLst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</a:rPr>
              <a:t>RFP Release: </a:t>
            </a:r>
            <a:r>
              <a:rPr lang="en-US" sz="1600" dirty="0" smtClean="0">
                <a:solidFill>
                  <a:srgbClr val="FFFFFF"/>
                </a:solidFill>
                <a:latin typeface="Arial" pitchFamily="34" charset="0"/>
              </a:rPr>
              <a:t>February 2017</a:t>
            </a:r>
            <a:endParaRPr lang="en-US" sz="1600" dirty="0">
              <a:solidFill>
                <a:srgbClr val="FFFFFF"/>
              </a:solidFill>
              <a:latin typeface="Arial" pitchFamily="34" charset="0"/>
            </a:endParaRPr>
          </a:p>
          <a:p>
            <a:pPr marL="285750" lvl="2" indent="-285750">
              <a:buFont typeface="Arial" panose="020B0604020202020204" pitchFamily="34" charset="0"/>
              <a:buChar char="•"/>
              <a:tabLst>
                <a:tab pos="115888" algn="l"/>
              </a:tabLst>
            </a:pPr>
            <a:r>
              <a:rPr lang="en-US" sz="1600" dirty="0" smtClean="0">
                <a:solidFill>
                  <a:srgbClr val="FFFFFF"/>
                </a:solidFill>
                <a:latin typeface="Arial" pitchFamily="34" charset="0"/>
              </a:rPr>
              <a:t>Contract Award:  August 2017</a:t>
            </a:r>
          </a:p>
          <a:p>
            <a:pPr marL="339725" lvl="2" indent="-339725">
              <a:buFont typeface="Arial" panose="020B0604020202020204" pitchFamily="34" charset="0"/>
              <a:buChar char="•"/>
              <a:tabLst>
                <a:tab pos="115888" algn="l"/>
              </a:tabLst>
            </a:pPr>
            <a:r>
              <a:rPr lang="en-US" sz="1600" dirty="0" smtClean="0">
                <a:solidFill>
                  <a:srgbClr val="FFFFFF"/>
                </a:solidFill>
                <a:latin typeface="Arial" pitchFamily="34" charset="0"/>
              </a:rPr>
              <a:t>Period of Performance: Sep 2017 – Sep 2022</a:t>
            </a:r>
            <a:endParaRPr lang="en-US" sz="1600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4584699" y="1518971"/>
            <a:ext cx="4551363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3" indent="-225425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FFFFFF"/>
                </a:solidFill>
                <a:latin typeface="Arial" pitchFamily="34" charset="0"/>
              </a:rPr>
              <a:t>Contractor Logistics Support for over 100 fixed automated meteorological stations. </a:t>
            </a:r>
          </a:p>
          <a:p>
            <a:pPr marL="457200" lvl="3" indent="-225425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FFFFFF"/>
                </a:solidFill>
                <a:latin typeface="Arial" pitchFamily="34" charset="0"/>
                <a:cs typeface="Arial" panose="020B0604020202020204" pitchFamily="34" charset="0"/>
              </a:rPr>
              <a:t>System consists of </a:t>
            </a:r>
            <a:r>
              <a:rPr lang="en-US" sz="1400" dirty="0">
                <a:solidFill>
                  <a:srgbClr val="FFFFFF"/>
                </a:solidFill>
                <a:latin typeface="Arial" pitchFamily="34" charset="0"/>
                <a:cs typeface="Arial" panose="020B0604020202020204" pitchFamily="34" charset="0"/>
              </a:rPr>
              <a:t>m</a:t>
            </a:r>
            <a:r>
              <a:rPr lang="en-US" sz="1400" dirty="0" smtClean="0">
                <a:solidFill>
                  <a:srgbClr val="FFFFFF"/>
                </a:solidFill>
                <a:latin typeface="Arial" pitchFamily="34" charset="0"/>
                <a:cs typeface="Arial" panose="020B0604020202020204" pitchFamily="34" charset="0"/>
              </a:rPr>
              <a:t>odular </a:t>
            </a:r>
            <a:r>
              <a:rPr lang="en-US" sz="1400" dirty="0">
                <a:solidFill>
                  <a:srgbClr val="FFFFFF"/>
                </a:solidFill>
                <a:latin typeface="Arial" pitchFamily="34" charset="0"/>
                <a:cs typeface="Arial" panose="020B0604020202020204" pitchFamily="34" charset="0"/>
              </a:rPr>
              <a:t>/ scalable sensors, which measure surface pressure, wind speed/direction, temp. dew point, relative humidity, liquid </a:t>
            </a:r>
            <a:r>
              <a:rPr lang="en-US" sz="1400" dirty="0" smtClean="0">
                <a:solidFill>
                  <a:srgbClr val="FFFFFF"/>
                </a:solidFill>
                <a:latin typeface="Arial" pitchFamily="34" charset="0"/>
                <a:cs typeface="Arial" panose="020B0604020202020204" pitchFamily="34" charset="0"/>
              </a:rPr>
              <a:t>precipitation, </a:t>
            </a:r>
            <a:r>
              <a:rPr lang="en-US" sz="1400" dirty="0">
                <a:solidFill>
                  <a:srgbClr val="FFFFFF"/>
                </a:solidFill>
                <a:latin typeface="Arial" pitchFamily="34" charset="0"/>
                <a:cs typeface="Arial" panose="020B0604020202020204" pitchFamily="34" charset="0"/>
              </a:rPr>
              <a:t>accumulation &amp; identification, ice accretion, cloud heights, vertical visibility, surface visibility, present weather, precipitation, and lightning </a:t>
            </a:r>
            <a:r>
              <a:rPr lang="en-US" sz="1400" dirty="0" smtClean="0">
                <a:solidFill>
                  <a:srgbClr val="FFFFFF"/>
                </a:solidFill>
                <a:latin typeface="Arial" pitchFamily="34" charset="0"/>
                <a:cs typeface="Arial" panose="020B0604020202020204" pitchFamily="34" charset="0"/>
              </a:rPr>
              <a:t>detection</a:t>
            </a:r>
            <a:endParaRPr lang="en-US" sz="1400" dirty="0">
              <a:solidFill>
                <a:srgbClr val="FFFFFF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885"/>
          <p:cNvSpPr txBox="1">
            <a:spLocks noChangeArrowheads="1"/>
          </p:cNvSpPr>
          <p:nvPr/>
        </p:nvSpPr>
        <p:spPr bwMode="auto">
          <a:xfrm>
            <a:off x="4584700" y="3784428"/>
            <a:ext cx="272029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2000" b="1" u="sng" dirty="0" smtClean="0">
                <a:solidFill>
                  <a:srgbClr val="3399FF"/>
                </a:solidFill>
                <a:latin typeface="Arial" pitchFamily="34" charset="0"/>
              </a:rPr>
              <a:t>Contract Information</a:t>
            </a:r>
            <a:endParaRPr lang="en-US" sz="2000" b="1" u="sng" dirty="0">
              <a:solidFill>
                <a:srgbClr val="3399FF"/>
              </a:solidFill>
              <a:latin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52832" y="4191411"/>
            <a:ext cx="441509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lvl="1" indent="-233363"/>
            <a:r>
              <a:rPr lang="en-US" sz="1600" b="1" dirty="0" smtClean="0">
                <a:solidFill>
                  <a:srgbClr val="FFFFFF"/>
                </a:solidFill>
                <a:latin typeface="Arial" pitchFamily="34" charset="0"/>
              </a:rPr>
              <a:t>Anticipated Contract Strategy:  </a:t>
            </a:r>
          </a:p>
          <a:p>
            <a:pPr marL="457200" lvl="3" indent="-223838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FFFFFF"/>
                </a:solidFill>
                <a:latin typeface="Arial" pitchFamily="34" charset="0"/>
              </a:rPr>
              <a:t>~$25M contract value</a:t>
            </a:r>
          </a:p>
          <a:p>
            <a:pPr marL="457200" lvl="3" indent="-223838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FFFFFF"/>
                </a:solidFill>
                <a:latin typeface="Arial" pitchFamily="34" charset="0"/>
              </a:rPr>
              <a:t>Small Business Set Aside (TBD)</a:t>
            </a:r>
          </a:p>
          <a:p>
            <a:pPr marL="233362" lvl="3"/>
            <a:endParaRPr lang="en-US" sz="1400" dirty="0" smtClean="0">
              <a:solidFill>
                <a:srgbClr val="FFFFFF"/>
              </a:solidFill>
              <a:latin typeface="Arial" pitchFamily="34" charset="0"/>
            </a:endParaRPr>
          </a:p>
          <a:p>
            <a:pPr marL="233363" lvl="1" indent="-233363"/>
            <a:r>
              <a:rPr lang="en-US" sz="1600" b="1" dirty="0">
                <a:solidFill>
                  <a:srgbClr val="FFFFFF"/>
                </a:solidFill>
                <a:latin typeface="Arial" pitchFamily="34" charset="0"/>
              </a:rPr>
              <a:t>Anticipated Contract Type:  </a:t>
            </a:r>
          </a:p>
          <a:p>
            <a:pPr marL="457200" lvl="3" indent="-223838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FFFFFF"/>
                </a:solidFill>
                <a:latin typeface="Arial" pitchFamily="34" charset="0"/>
              </a:rPr>
              <a:t>FFP</a:t>
            </a:r>
            <a:r>
              <a:rPr lang="en-US" sz="1600" dirty="0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en-US" sz="1600" dirty="0" smtClean="0">
                <a:solidFill>
                  <a:srgbClr val="FFFFFF"/>
                </a:solidFill>
                <a:latin typeface="Arial" pitchFamily="34" charset="0"/>
              </a:rPr>
              <a:t>with cost reimbursable CLINs</a:t>
            </a:r>
          </a:p>
          <a:p>
            <a:pPr marL="233362" lvl="3"/>
            <a:endParaRPr lang="en-US" sz="1400" dirty="0" smtClean="0">
              <a:solidFill>
                <a:srgbClr val="FFFFFF"/>
              </a:solidFill>
              <a:latin typeface="Arial" pitchFamily="34" charset="0"/>
            </a:endParaRPr>
          </a:p>
          <a:p>
            <a:pPr marL="233363" lvl="1" indent="-233363"/>
            <a:r>
              <a:rPr lang="en-US" sz="1600" b="1" dirty="0" smtClean="0">
                <a:solidFill>
                  <a:srgbClr val="FFFFFF"/>
                </a:solidFill>
                <a:latin typeface="Arial" pitchFamily="34" charset="0"/>
              </a:rPr>
              <a:t>POC:</a:t>
            </a:r>
            <a:r>
              <a:rPr lang="en-US" sz="1600" dirty="0" smtClean="0">
                <a:solidFill>
                  <a:srgbClr val="FFFFFF"/>
                </a:solidFill>
                <a:latin typeface="Arial" pitchFamily="34" charset="0"/>
              </a:rPr>
              <a:t>  Lt BJ Stratemeyer, (781) 225-5386</a:t>
            </a:r>
            <a:endParaRPr lang="en-US" sz="1600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10930" y="1949858"/>
            <a:ext cx="184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8655" y="1191491"/>
            <a:ext cx="4045527" cy="2535382"/>
          </a:xfrm>
          <a:prstGeom prst="rect">
            <a:avLst/>
          </a:prstGeom>
        </p:spPr>
      </p:pic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84365" y="6370638"/>
            <a:ext cx="1905000" cy="457200"/>
          </a:xfrm>
        </p:spPr>
        <p:txBody>
          <a:bodyPr/>
          <a:lstStyle/>
          <a:p>
            <a:endParaRPr lang="en-US" sz="1000" dirty="0" smtClean="0">
              <a:solidFill>
                <a:srgbClr val="FFFFFF"/>
              </a:solidFill>
              <a:cs typeface="Arial" panose="020B0604020202020204" pitchFamily="34" charset="0"/>
            </a:endParaRPr>
          </a:p>
          <a:p>
            <a:fld id="{64584DB0-591D-454A-80FC-6DB4E1943FFB}" type="slidenum">
              <a:rPr lang="en-US" sz="1000" smtClean="0">
                <a:solidFill>
                  <a:srgbClr val="FFFFFF"/>
                </a:solidFill>
                <a:cs typeface="Arial" panose="020B0604020202020204" pitchFamily="34" charset="0"/>
              </a:rPr>
              <a:pPr/>
              <a:t>5</a:t>
            </a:fld>
            <a:endParaRPr lang="en-US" sz="1000" dirty="0" smtClean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96964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19.jpeg"/>
          <p:cNvPicPr/>
          <p:nvPr/>
        </p:nvPicPr>
        <p:blipFill rotWithShape="1">
          <a:blip r:embed="rId3" cstate="print"/>
          <a:srcRect l="13418" t="6569" r="12165" b="6090"/>
          <a:stretch/>
        </p:blipFill>
        <p:spPr>
          <a:xfrm rot="5400000">
            <a:off x="2765769" y="730407"/>
            <a:ext cx="1048021" cy="2076121"/>
          </a:xfrm>
          <a:prstGeom prst="rect">
            <a:avLst/>
          </a:prstGeom>
        </p:spPr>
      </p:pic>
      <p:sp>
        <p:nvSpPr>
          <p:cNvPr id="205839" name="Rectangle 15"/>
          <p:cNvSpPr>
            <a:spLocks noGrp="1" noChangeArrowheads="1"/>
          </p:cNvSpPr>
          <p:nvPr>
            <p:ph type="title" idx="4294967295"/>
          </p:nvPr>
        </p:nvSpPr>
        <p:spPr>
          <a:xfrm>
            <a:off x="232901" y="175595"/>
            <a:ext cx="9144000" cy="1143000"/>
          </a:xfrm>
        </p:spPr>
        <p:txBody>
          <a:bodyPr/>
          <a:lstStyle/>
          <a:p>
            <a:r>
              <a:rPr lang="en-US" sz="3600" dirty="0" smtClean="0"/>
              <a:t>BM Potential Opportunity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5841" name="Line 17"/>
          <p:cNvSpPr>
            <a:spLocks noChangeShapeType="1"/>
          </p:cNvSpPr>
          <p:nvPr/>
        </p:nvSpPr>
        <p:spPr bwMode="auto">
          <a:xfrm flipV="1">
            <a:off x="-7937" y="3794909"/>
            <a:ext cx="9144000" cy="127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6708" name="Text Box 884"/>
          <p:cNvSpPr txBox="1">
            <a:spLocks noChangeArrowheads="1"/>
          </p:cNvSpPr>
          <p:nvPr/>
        </p:nvSpPr>
        <p:spPr bwMode="auto">
          <a:xfrm>
            <a:off x="4584700" y="1044077"/>
            <a:ext cx="2864567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2000" b="1" u="sng" dirty="0" smtClean="0">
                <a:solidFill>
                  <a:srgbClr val="3399FF"/>
                </a:solidFill>
                <a:latin typeface="Arial" pitchFamily="34" charset="0"/>
              </a:rPr>
              <a:t>Business Opportunity</a:t>
            </a:r>
            <a:endParaRPr lang="en-US" sz="2000" b="1" u="sng" dirty="0">
              <a:solidFill>
                <a:srgbClr val="3399FF"/>
              </a:solidFill>
              <a:latin typeface="Arial" pitchFamily="34" charset="0"/>
            </a:endParaRPr>
          </a:p>
        </p:txBody>
      </p:sp>
      <p:sp>
        <p:nvSpPr>
          <p:cNvPr id="206709" name="Text Box 885"/>
          <p:cNvSpPr txBox="1">
            <a:spLocks noChangeArrowheads="1"/>
          </p:cNvSpPr>
          <p:nvPr/>
        </p:nvSpPr>
        <p:spPr bwMode="auto">
          <a:xfrm>
            <a:off x="232902" y="3795922"/>
            <a:ext cx="2504083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2000" b="1" u="sng" dirty="0" smtClean="0">
                <a:solidFill>
                  <a:srgbClr val="3399FF"/>
                </a:solidFill>
                <a:latin typeface="Arial" pitchFamily="34" charset="0"/>
              </a:rPr>
              <a:t>Tentative Schedule</a:t>
            </a:r>
            <a:endParaRPr lang="en-US" sz="2000" b="1" u="sng" dirty="0">
              <a:solidFill>
                <a:srgbClr val="3399FF"/>
              </a:solidFill>
              <a:latin typeface="Arial" pitchFamily="34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232901" y="4107293"/>
            <a:ext cx="42701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2" indent="-285750">
              <a:buFont typeface="Arial" panose="020B0604020202020204" pitchFamily="34" charset="0"/>
              <a:buChar char="•"/>
              <a:tabLst>
                <a:tab pos="115888" algn="l"/>
              </a:tabLst>
            </a:pPr>
            <a:r>
              <a:rPr lang="en-US" sz="1600" dirty="0" smtClean="0">
                <a:solidFill>
                  <a:srgbClr val="FFFFFF"/>
                </a:solidFill>
                <a:latin typeface="Arial" pitchFamily="34" charset="0"/>
              </a:rPr>
              <a:t>Virtual Industry Day</a:t>
            </a:r>
            <a:r>
              <a:rPr lang="en-US" sz="1600" dirty="0">
                <a:solidFill>
                  <a:srgbClr val="FFFFFF"/>
                </a:solidFill>
                <a:latin typeface="Arial" pitchFamily="34" charset="0"/>
              </a:rPr>
              <a:t>: </a:t>
            </a:r>
            <a:r>
              <a:rPr lang="en-US" sz="1600" dirty="0" smtClean="0">
                <a:solidFill>
                  <a:srgbClr val="FFFFFF"/>
                </a:solidFill>
                <a:latin typeface="Arial" pitchFamily="34" charset="0"/>
              </a:rPr>
              <a:t>Jul 15</a:t>
            </a:r>
          </a:p>
          <a:p>
            <a:pPr marL="285750" lvl="2" indent="-285750">
              <a:buFont typeface="Arial" panose="020B0604020202020204" pitchFamily="34" charset="0"/>
              <a:buChar char="•"/>
              <a:tabLst>
                <a:tab pos="115888" algn="l"/>
              </a:tabLst>
            </a:pPr>
            <a:r>
              <a:rPr lang="en-US" sz="1600" dirty="0" smtClean="0">
                <a:solidFill>
                  <a:srgbClr val="FFFFFF"/>
                </a:solidFill>
                <a:latin typeface="Arial" pitchFamily="34" charset="0"/>
              </a:rPr>
              <a:t>Draft RFP Release: Jan 16</a:t>
            </a:r>
            <a:endParaRPr lang="en-US" sz="1600" dirty="0">
              <a:solidFill>
                <a:srgbClr val="FFFFFF"/>
              </a:solidFill>
              <a:latin typeface="Arial" pitchFamily="34" charset="0"/>
            </a:endParaRPr>
          </a:p>
          <a:p>
            <a:pPr marL="285750" lvl="2" indent="-285750">
              <a:buFont typeface="Arial" panose="020B0604020202020204" pitchFamily="34" charset="0"/>
              <a:buChar char="•"/>
              <a:tabLst>
                <a:tab pos="115888" algn="l"/>
              </a:tabLst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</a:rPr>
              <a:t>RFP Release</a:t>
            </a:r>
            <a:r>
              <a:rPr lang="en-US" sz="1600">
                <a:solidFill>
                  <a:srgbClr val="FFFFFF"/>
                </a:solidFill>
                <a:latin typeface="Arial" pitchFamily="34" charset="0"/>
              </a:rPr>
              <a:t>: </a:t>
            </a:r>
            <a:r>
              <a:rPr lang="en-US" sz="1600" smtClean="0">
                <a:solidFill>
                  <a:srgbClr val="FFFFFF"/>
                </a:solidFill>
                <a:latin typeface="Arial" pitchFamily="34" charset="0"/>
              </a:rPr>
              <a:t>Apr 16</a:t>
            </a:r>
            <a:endParaRPr lang="en-US" sz="1600" dirty="0">
              <a:solidFill>
                <a:srgbClr val="FFFFFF"/>
              </a:solidFill>
              <a:latin typeface="Arial" pitchFamily="34" charset="0"/>
            </a:endParaRPr>
          </a:p>
          <a:p>
            <a:pPr marL="285750" lvl="2" indent="-285750">
              <a:buFont typeface="Arial" panose="020B0604020202020204" pitchFamily="34" charset="0"/>
              <a:buChar char="•"/>
              <a:tabLst>
                <a:tab pos="115888" algn="l"/>
              </a:tabLst>
            </a:pPr>
            <a:r>
              <a:rPr lang="en-US" sz="1600" dirty="0" smtClean="0">
                <a:solidFill>
                  <a:srgbClr val="FFFFFF"/>
                </a:solidFill>
                <a:latin typeface="Arial" pitchFamily="34" charset="0"/>
              </a:rPr>
              <a:t>Contract Award:  Oct 16</a:t>
            </a:r>
          </a:p>
          <a:p>
            <a:pPr marL="285750" lvl="2" indent="-285750">
              <a:buFont typeface="Arial" panose="020B0604020202020204" pitchFamily="34" charset="0"/>
              <a:buChar char="•"/>
              <a:tabLst>
                <a:tab pos="115888" algn="l"/>
              </a:tabLst>
            </a:pPr>
            <a:r>
              <a:rPr lang="en-US" sz="1600" dirty="0" smtClean="0">
                <a:solidFill>
                  <a:srgbClr val="FFFFFF"/>
                </a:solidFill>
                <a:latin typeface="Arial" pitchFamily="34" charset="0"/>
              </a:rPr>
              <a:t>Period of Performance: Oct 16 – Aug 18 </a:t>
            </a:r>
            <a:endParaRPr lang="en-US" sz="1600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4" name="Text Box 885"/>
          <p:cNvSpPr txBox="1">
            <a:spLocks noChangeArrowheads="1"/>
          </p:cNvSpPr>
          <p:nvPr/>
        </p:nvSpPr>
        <p:spPr bwMode="auto">
          <a:xfrm>
            <a:off x="4584700" y="3784428"/>
            <a:ext cx="272029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2000" b="1" u="sng" dirty="0" smtClean="0">
                <a:solidFill>
                  <a:srgbClr val="3399FF"/>
                </a:solidFill>
                <a:latin typeface="Arial" pitchFamily="34" charset="0"/>
              </a:rPr>
              <a:t>Contract Information</a:t>
            </a:r>
            <a:endParaRPr lang="en-US" sz="2000" b="1" u="sng" dirty="0">
              <a:solidFill>
                <a:srgbClr val="3399FF"/>
              </a:solidFill>
              <a:latin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52832" y="4127613"/>
            <a:ext cx="4415096" cy="2182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lvl="1" indent="-233363"/>
            <a:r>
              <a:rPr lang="en-US" sz="1600" b="1" dirty="0" smtClean="0">
                <a:solidFill>
                  <a:srgbClr val="FFFFFF"/>
                </a:solidFill>
                <a:latin typeface="Arial" pitchFamily="34" charset="0"/>
              </a:rPr>
              <a:t>Anticipated Contract Strategy:  </a:t>
            </a:r>
          </a:p>
          <a:p>
            <a:pPr marL="457200" lvl="3" indent="-223838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FFFFFF"/>
                </a:solidFill>
                <a:latin typeface="Arial" pitchFamily="34" charset="0"/>
              </a:rPr>
              <a:t>~$10–$20 Million contract value</a:t>
            </a:r>
          </a:p>
          <a:p>
            <a:pPr marL="457200" lvl="3" indent="-223838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FFFFFF"/>
                </a:solidFill>
                <a:latin typeface="Arial" pitchFamily="34" charset="0"/>
              </a:rPr>
              <a:t>Full &amp; Open Competition</a:t>
            </a:r>
          </a:p>
          <a:p>
            <a:pPr marL="0" lvl="2" indent="-223838"/>
            <a:r>
              <a:rPr lang="en-US" sz="1600" b="1" dirty="0" smtClean="0">
                <a:solidFill>
                  <a:srgbClr val="FFFFFF"/>
                </a:solidFill>
                <a:latin typeface="Arial" pitchFamily="34" charset="0"/>
              </a:rPr>
              <a:t>Anticipated </a:t>
            </a:r>
            <a:r>
              <a:rPr lang="en-US" sz="1600" b="1" dirty="0">
                <a:solidFill>
                  <a:srgbClr val="FFFFFF"/>
                </a:solidFill>
                <a:latin typeface="Arial" pitchFamily="34" charset="0"/>
              </a:rPr>
              <a:t>Contract Type:  </a:t>
            </a:r>
          </a:p>
          <a:p>
            <a:pPr marL="457200" indent="-2222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FF"/>
                </a:solidFill>
              </a:rPr>
              <a:t>Firm Fixed </a:t>
            </a:r>
            <a:r>
              <a:rPr lang="en-US" sz="1600" dirty="0" smtClean="0">
                <a:solidFill>
                  <a:srgbClr val="FFFFFF"/>
                </a:solidFill>
              </a:rPr>
              <a:t>Price</a:t>
            </a:r>
          </a:p>
          <a:p>
            <a:pPr marL="457200" indent="-2222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FFFF"/>
                </a:solidFill>
                <a:latin typeface="Arial" pitchFamily="34" charset="0"/>
              </a:rPr>
              <a:t>Cost </a:t>
            </a:r>
            <a:r>
              <a:rPr lang="en-US" sz="1600" dirty="0">
                <a:solidFill>
                  <a:srgbClr val="FFFFFF"/>
                </a:solidFill>
                <a:latin typeface="Arial" pitchFamily="34" charset="0"/>
              </a:rPr>
              <a:t>Plus Fixed Fee </a:t>
            </a:r>
            <a:r>
              <a:rPr lang="en-US" sz="1600" dirty="0" smtClean="0">
                <a:solidFill>
                  <a:srgbClr val="FFFFFF"/>
                </a:solidFill>
                <a:latin typeface="Arial" pitchFamily="34" charset="0"/>
              </a:rPr>
              <a:t>for </a:t>
            </a:r>
            <a:r>
              <a:rPr lang="en-US" sz="1600" dirty="0">
                <a:solidFill>
                  <a:srgbClr val="FFFFFF"/>
                </a:solidFill>
                <a:latin typeface="Arial" pitchFamily="34" charset="0"/>
              </a:rPr>
              <a:t>replacement items  </a:t>
            </a:r>
            <a:endParaRPr lang="en-US" sz="1600" dirty="0" smtClean="0">
              <a:solidFill>
                <a:srgbClr val="FFFFFF"/>
              </a:solidFill>
              <a:latin typeface="Arial" pitchFamily="34" charset="0"/>
            </a:endParaRPr>
          </a:p>
          <a:p>
            <a:pPr>
              <a:lnSpc>
                <a:spcPct val="90000"/>
              </a:lnSpc>
            </a:pPr>
            <a:endParaRPr lang="en-US" sz="1400" dirty="0" smtClean="0">
              <a:solidFill>
                <a:srgbClr val="FFFFFF"/>
              </a:solidFill>
              <a:latin typeface="Arial" pitchFamily="34" charset="0"/>
            </a:endParaRPr>
          </a:p>
          <a:p>
            <a:pPr marL="233363" lvl="1" indent="-233363"/>
            <a:r>
              <a:rPr lang="en-US" sz="1600" b="1" dirty="0" smtClean="0">
                <a:solidFill>
                  <a:srgbClr val="FFFFFF"/>
                </a:solidFill>
                <a:latin typeface="Arial" pitchFamily="34" charset="0"/>
              </a:rPr>
              <a:t>POC:</a:t>
            </a:r>
            <a:r>
              <a:rPr lang="en-US" sz="1600" dirty="0" smtClean="0">
                <a:solidFill>
                  <a:srgbClr val="FFFFFF"/>
                </a:solidFill>
                <a:latin typeface="Arial" pitchFamily="34" charset="0"/>
              </a:rPr>
              <a:t>  Mr. Peter Foster, (781)-225-5383</a:t>
            </a:r>
            <a:endParaRPr lang="en-US" sz="1600" dirty="0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25" name="Picture 4" descr="C:\Documents and Settings\1062821\Desktop\Pres Photos\DSCN59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956" y="2292475"/>
            <a:ext cx="2102885" cy="133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84700" y="1404671"/>
            <a:ext cx="434339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</a:rPr>
              <a:t>Conduct site survey </a:t>
            </a:r>
          </a:p>
          <a:p>
            <a:pPr marL="514350" lvl="1" indent="-2286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</a:rPr>
              <a:t>Air Traffic Control Tower (ATCT) equipment at three locations in Iraq </a:t>
            </a:r>
          </a:p>
          <a:p>
            <a:pPr marL="514350" lvl="1" indent="-22860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FFFFFF"/>
                </a:solidFill>
                <a:latin typeface="Arial" pitchFamily="34" charset="0"/>
              </a:rPr>
              <a:t>Adacel</a:t>
            </a:r>
            <a:r>
              <a:rPr lang="en-US" sz="1400" dirty="0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Arial" pitchFamily="34" charset="0"/>
              </a:rPr>
              <a:t>MaxSim</a:t>
            </a:r>
            <a:r>
              <a:rPr lang="en-US" sz="1400" dirty="0">
                <a:solidFill>
                  <a:srgbClr val="FFFFFF"/>
                </a:solidFill>
                <a:latin typeface="Arial" pitchFamily="34" charset="0"/>
              </a:rPr>
              <a:t> Tower Simulator System (TSS) and Raytheon Company </a:t>
            </a:r>
            <a:r>
              <a:rPr lang="en-US" sz="1400" dirty="0" err="1">
                <a:solidFill>
                  <a:srgbClr val="FFFFFF"/>
                </a:solidFill>
                <a:latin typeface="Arial" pitchFamily="34" charset="0"/>
              </a:rPr>
              <a:t>AutoTrak</a:t>
            </a:r>
            <a:r>
              <a:rPr lang="en-US" sz="1400" dirty="0">
                <a:solidFill>
                  <a:srgbClr val="FFFFFF"/>
                </a:solidFill>
                <a:latin typeface="Arial" pitchFamily="34" charset="0"/>
              </a:rPr>
              <a:t> II (AT2) Radar Simulator System (RSS)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</a:rPr>
              <a:t>Repair damaged items and procure/install replacement parts based on site survey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</a:rPr>
              <a:t>Provide 1 year of Contractor Logistic Support and a 2 year warranty on all new equipment</a:t>
            </a:r>
            <a:endParaRPr lang="en-US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07958" y="452941"/>
            <a:ext cx="7316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solidFill>
                  <a:srgbClr val="FF0000"/>
                </a:solidFill>
                <a:latin typeface="Arial" pitchFamily="34" charset="0"/>
              </a:rPr>
              <a:t>Air </a:t>
            </a:r>
            <a:r>
              <a:rPr lang="en-US" sz="1600" b="1" i="1" dirty="0">
                <a:solidFill>
                  <a:srgbClr val="FF0000"/>
                </a:solidFill>
                <a:latin typeface="Arial" pitchFamily="34" charset="0"/>
              </a:rPr>
              <a:t>Traffic Control Tower (ATCT) Equipment and Training Simulator Systems (TSS) Sustainment Program for the </a:t>
            </a:r>
            <a:r>
              <a:rPr lang="en-US" sz="1600" b="1" i="1" dirty="0" smtClean="0">
                <a:solidFill>
                  <a:srgbClr val="FF0000"/>
                </a:solidFill>
                <a:latin typeface="Arial" pitchFamily="34" charset="0"/>
              </a:rPr>
              <a:t>Republic of Iraq </a:t>
            </a:r>
            <a:endParaRPr lang="en-US" sz="1600" b="1" i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26" name="Line 16"/>
          <p:cNvSpPr>
            <a:spLocks noChangeShapeType="1"/>
          </p:cNvSpPr>
          <p:nvPr/>
        </p:nvSpPr>
        <p:spPr bwMode="auto">
          <a:xfrm flipH="1">
            <a:off x="4483952" y="1118219"/>
            <a:ext cx="7626" cy="530352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84365" y="6370638"/>
            <a:ext cx="1905000" cy="457200"/>
          </a:xfrm>
        </p:spPr>
        <p:txBody>
          <a:bodyPr/>
          <a:lstStyle/>
          <a:p>
            <a:endParaRPr lang="en-US" sz="1000" dirty="0" smtClean="0">
              <a:solidFill>
                <a:srgbClr val="FFFFFF"/>
              </a:solidFill>
              <a:cs typeface="Arial" panose="020B0604020202020204" pitchFamily="34" charset="0"/>
            </a:endParaRPr>
          </a:p>
          <a:p>
            <a:fld id="{64584DB0-591D-454A-80FC-6DB4E1943FFB}" type="slidenum">
              <a:rPr lang="en-US" sz="1000" smtClean="0">
                <a:solidFill>
                  <a:srgbClr val="FFFFFF"/>
                </a:solidFill>
                <a:cs typeface="Arial" panose="020B0604020202020204" pitchFamily="34" charset="0"/>
              </a:rPr>
              <a:pPr/>
              <a:t>6</a:t>
            </a:fld>
            <a:endParaRPr lang="en-US" sz="1000" dirty="0" smtClean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14" y="1244457"/>
            <a:ext cx="1898605" cy="234446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4247987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39" name="Rectangle 1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25878"/>
            <a:ext cx="9144000" cy="1143000"/>
          </a:xfrm>
        </p:spPr>
        <p:txBody>
          <a:bodyPr/>
          <a:lstStyle/>
          <a:p>
            <a:r>
              <a:rPr lang="en-US" sz="3600" dirty="0" smtClean="0"/>
              <a:t>BM Potential Opportunity</a:t>
            </a:r>
            <a:br>
              <a:rPr lang="en-US" sz="3600" dirty="0" smtClean="0"/>
            </a:br>
            <a:r>
              <a:rPr lang="en-US" sz="2400" i="1" dirty="0" smtClean="0">
                <a:solidFill>
                  <a:srgbClr val="FF0000"/>
                </a:solidFill>
              </a:rPr>
              <a:t>Air Operations Center Weapon System (AOC WS)</a:t>
            </a:r>
            <a:br>
              <a:rPr lang="en-US" sz="2400" i="1" dirty="0" smtClean="0">
                <a:solidFill>
                  <a:srgbClr val="FF0000"/>
                </a:solidFill>
              </a:rPr>
            </a:br>
            <a:r>
              <a:rPr lang="en-US" sz="2000" i="1" dirty="0" smtClean="0">
                <a:solidFill>
                  <a:srgbClr val="FF0000"/>
                </a:solidFill>
              </a:rPr>
              <a:t>Long Term Modification and Sustainment Contract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05840" name="Line 16"/>
          <p:cNvSpPr>
            <a:spLocks noChangeShapeType="1"/>
          </p:cNvSpPr>
          <p:nvPr/>
        </p:nvSpPr>
        <p:spPr bwMode="auto">
          <a:xfrm flipH="1">
            <a:off x="4564063" y="1129624"/>
            <a:ext cx="0" cy="530352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5841" name="Line 17"/>
          <p:cNvSpPr>
            <a:spLocks noChangeShapeType="1"/>
          </p:cNvSpPr>
          <p:nvPr/>
        </p:nvSpPr>
        <p:spPr bwMode="auto">
          <a:xfrm flipV="1">
            <a:off x="-7937" y="3794909"/>
            <a:ext cx="9144000" cy="127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6708" name="Text Box 884"/>
          <p:cNvSpPr txBox="1">
            <a:spLocks noChangeArrowheads="1"/>
          </p:cNvSpPr>
          <p:nvPr/>
        </p:nvSpPr>
        <p:spPr bwMode="auto">
          <a:xfrm>
            <a:off x="4584700" y="1118219"/>
            <a:ext cx="2864567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2000" b="1" u="sng" dirty="0" smtClean="0">
                <a:solidFill>
                  <a:srgbClr val="3399FF"/>
                </a:solidFill>
                <a:latin typeface="Arial" pitchFamily="34" charset="0"/>
              </a:rPr>
              <a:t>Business Opportunity</a:t>
            </a:r>
            <a:endParaRPr lang="en-US" sz="2000" b="1" u="sng" dirty="0">
              <a:solidFill>
                <a:srgbClr val="3399FF"/>
              </a:solidFill>
              <a:latin typeface="Arial" pitchFamily="34" charset="0"/>
            </a:endParaRPr>
          </a:p>
        </p:txBody>
      </p:sp>
      <p:sp>
        <p:nvSpPr>
          <p:cNvPr id="206709" name="Text Box 885"/>
          <p:cNvSpPr txBox="1">
            <a:spLocks noChangeArrowheads="1"/>
          </p:cNvSpPr>
          <p:nvPr/>
        </p:nvSpPr>
        <p:spPr bwMode="auto">
          <a:xfrm>
            <a:off x="232902" y="3795922"/>
            <a:ext cx="132728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2000" b="1" u="sng" dirty="0" smtClean="0">
                <a:solidFill>
                  <a:srgbClr val="3399FF"/>
                </a:solidFill>
                <a:latin typeface="Arial" pitchFamily="34" charset="0"/>
              </a:rPr>
              <a:t>Schedule</a:t>
            </a:r>
            <a:endParaRPr lang="en-US" sz="2000" b="1" u="sng" dirty="0">
              <a:solidFill>
                <a:srgbClr val="3399FF"/>
              </a:solidFill>
              <a:latin typeface="Arial" pitchFamily="34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232901" y="4107293"/>
            <a:ext cx="42701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2" indent="-285750">
              <a:buFont typeface="Arial" panose="020B0604020202020204" pitchFamily="34" charset="0"/>
              <a:buChar char="•"/>
              <a:tabLst>
                <a:tab pos="115888" algn="l"/>
              </a:tabLst>
            </a:pPr>
            <a:r>
              <a:rPr lang="en-US" sz="1600" dirty="0" smtClean="0">
                <a:solidFill>
                  <a:srgbClr val="FFFFFF"/>
                </a:solidFill>
                <a:latin typeface="Arial" pitchFamily="34" charset="0"/>
              </a:rPr>
              <a:t>Draft RFP Release: Dec 15</a:t>
            </a:r>
            <a:endParaRPr lang="en-US" sz="1600" dirty="0">
              <a:solidFill>
                <a:srgbClr val="FFFFFF"/>
              </a:solidFill>
              <a:latin typeface="Arial" pitchFamily="34" charset="0"/>
            </a:endParaRPr>
          </a:p>
          <a:p>
            <a:pPr marL="285750" lvl="2" indent="-285750">
              <a:buFont typeface="Arial" panose="020B0604020202020204" pitchFamily="34" charset="0"/>
              <a:buChar char="•"/>
              <a:tabLst>
                <a:tab pos="115888" algn="l"/>
              </a:tabLst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</a:rPr>
              <a:t>RFP Release:  </a:t>
            </a:r>
            <a:r>
              <a:rPr lang="en-US" sz="1600" dirty="0" smtClean="0">
                <a:solidFill>
                  <a:srgbClr val="FFFFFF"/>
                </a:solidFill>
                <a:latin typeface="Arial" pitchFamily="34" charset="0"/>
              </a:rPr>
              <a:t>March 16</a:t>
            </a:r>
            <a:endParaRPr lang="en-US" sz="1600" dirty="0">
              <a:solidFill>
                <a:srgbClr val="FFFFFF"/>
              </a:solidFill>
              <a:latin typeface="Arial" pitchFamily="34" charset="0"/>
            </a:endParaRPr>
          </a:p>
          <a:p>
            <a:pPr marL="285750" lvl="2" indent="-285750">
              <a:buFont typeface="Arial" panose="020B0604020202020204" pitchFamily="34" charset="0"/>
              <a:buChar char="•"/>
              <a:tabLst>
                <a:tab pos="115888" algn="l"/>
              </a:tabLst>
            </a:pPr>
            <a:r>
              <a:rPr lang="en-US" sz="1600" dirty="0" smtClean="0">
                <a:solidFill>
                  <a:srgbClr val="FFFFFF"/>
                </a:solidFill>
                <a:latin typeface="Arial" pitchFamily="34" charset="0"/>
              </a:rPr>
              <a:t>Contract Award:  1QFY17</a:t>
            </a:r>
          </a:p>
          <a:p>
            <a:pPr marL="285750" lvl="2" indent="-285750">
              <a:buFont typeface="Arial" panose="020B0604020202020204" pitchFamily="34" charset="0"/>
              <a:buChar char="•"/>
              <a:tabLst>
                <a:tab pos="115888" algn="l"/>
              </a:tabLst>
            </a:pPr>
            <a:r>
              <a:rPr lang="en-US" sz="1600" dirty="0" smtClean="0">
                <a:solidFill>
                  <a:srgbClr val="FFFFFF"/>
                </a:solidFill>
                <a:latin typeface="Arial" pitchFamily="34" charset="0"/>
              </a:rPr>
              <a:t>Period of Performance:  4 month base plus 7 one year options.</a:t>
            </a:r>
            <a:endParaRPr lang="en-US" sz="1600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4584699" y="1518971"/>
            <a:ext cx="45513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7525" lvl="3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FFFF"/>
                </a:solidFill>
                <a:latin typeface="Arial" pitchFamily="34" charset="0"/>
              </a:rPr>
              <a:t>Procure professional services </a:t>
            </a:r>
            <a:r>
              <a:rPr lang="en-US" sz="1600" dirty="0">
                <a:solidFill>
                  <a:srgbClr val="FFFFFF"/>
                </a:solidFill>
                <a:latin typeface="Arial" pitchFamily="34" charset="0"/>
              </a:rPr>
              <a:t>to </a:t>
            </a:r>
            <a:r>
              <a:rPr lang="en-US" sz="1600" dirty="0" smtClean="0">
                <a:solidFill>
                  <a:srgbClr val="FFFFFF"/>
                </a:solidFill>
                <a:latin typeface="Arial" pitchFamily="34" charset="0"/>
              </a:rPr>
              <a:t>field, </a:t>
            </a:r>
            <a:r>
              <a:rPr lang="en-US" altLang="en-US" sz="1600" dirty="0" smtClean="0">
                <a:solidFill>
                  <a:srgbClr val="FFFFFF"/>
                </a:solidFill>
                <a:latin typeface="Arial" pitchFamily="34" charset="0"/>
              </a:rPr>
              <a:t>sustain</a:t>
            </a:r>
            <a:r>
              <a:rPr lang="en-US" altLang="en-US" sz="1600" dirty="0">
                <a:solidFill>
                  <a:srgbClr val="FFFFFF"/>
                </a:solidFill>
                <a:latin typeface="Arial" pitchFamily="34" charset="0"/>
              </a:rPr>
              <a:t>, </a:t>
            </a:r>
            <a:r>
              <a:rPr lang="en-US" altLang="en-US" sz="1600" dirty="0" smtClean="0">
                <a:solidFill>
                  <a:srgbClr val="FFFFFF"/>
                </a:solidFill>
                <a:latin typeface="Arial" pitchFamily="34" charset="0"/>
              </a:rPr>
              <a:t>and modify the AOC WS</a:t>
            </a:r>
          </a:p>
          <a:p>
            <a:pPr marL="517525" lvl="3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FFFF"/>
                </a:solidFill>
                <a:latin typeface="Arial" pitchFamily="34" charset="0"/>
              </a:rPr>
              <a:t>Procure the fielding COTS material (hardware, software) and subsequent support agreements</a:t>
            </a:r>
          </a:p>
          <a:p>
            <a:pPr marL="517525" lvl="3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FFFF"/>
                </a:solidFill>
                <a:latin typeface="Arial" pitchFamily="34" charset="0"/>
              </a:rPr>
              <a:t>Conduct Capital Equipment Replacement</a:t>
            </a:r>
          </a:p>
        </p:txBody>
      </p:sp>
      <p:sp>
        <p:nvSpPr>
          <p:cNvPr id="14" name="Text Box 885"/>
          <p:cNvSpPr txBox="1">
            <a:spLocks noChangeArrowheads="1"/>
          </p:cNvSpPr>
          <p:nvPr/>
        </p:nvSpPr>
        <p:spPr bwMode="auto">
          <a:xfrm>
            <a:off x="4584700" y="3784428"/>
            <a:ext cx="272029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2000" b="1" u="sng" dirty="0" smtClean="0">
                <a:solidFill>
                  <a:srgbClr val="3399FF"/>
                </a:solidFill>
                <a:latin typeface="Arial" pitchFamily="34" charset="0"/>
              </a:rPr>
              <a:t>Contract Information</a:t>
            </a:r>
            <a:endParaRPr lang="en-US" sz="2000" b="1" u="sng" dirty="0">
              <a:solidFill>
                <a:srgbClr val="3399FF"/>
              </a:solidFill>
              <a:latin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52832" y="4127613"/>
            <a:ext cx="441509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lvl="1" indent="-233363"/>
            <a:r>
              <a:rPr lang="en-US" sz="1600" b="1" dirty="0" smtClean="0">
                <a:solidFill>
                  <a:srgbClr val="FFFFFF"/>
                </a:solidFill>
                <a:latin typeface="Arial" pitchFamily="34" charset="0"/>
              </a:rPr>
              <a:t>Anticipated Contract Strategy:  </a:t>
            </a:r>
          </a:p>
          <a:p>
            <a:pPr marL="457200" lvl="3" indent="-223838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FFFFFF"/>
                </a:solidFill>
                <a:latin typeface="Arial" pitchFamily="34" charset="0"/>
              </a:rPr>
              <a:t>~$601-$668M</a:t>
            </a:r>
          </a:p>
          <a:p>
            <a:pPr marL="457200" lvl="3" indent="-223838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FFFFFF"/>
                </a:solidFill>
                <a:latin typeface="Arial" pitchFamily="34" charset="0"/>
              </a:rPr>
              <a:t>GSA Alliant contract</a:t>
            </a:r>
            <a:endParaRPr lang="en-US" sz="1400" dirty="0" smtClean="0">
              <a:solidFill>
                <a:srgbClr val="FFFFFF"/>
              </a:solidFill>
              <a:latin typeface="Arial" pitchFamily="34" charset="0"/>
            </a:endParaRPr>
          </a:p>
          <a:p>
            <a:pPr marL="233363" lvl="1" indent="-233363"/>
            <a:r>
              <a:rPr lang="en-US" sz="1600" b="1" dirty="0">
                <a:solidFill>
                  <a:srgbClr val="FFFFFF"/>
                </a:solidFill>
                <a:latin typeface="Arial" pitchFamily="34" charset="0"/>
              </a:rPr>
              <a:t>Anticipated Contract Type:  </a:t>
            </a:r>
          </a:p>
          <a:p>
            <a:pPr marL="457200" lvl="3" indent="-223838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FFFFFF"/>
                </a:solidFill>
                <a:latin typeface="Arial" pitchFamily="34" charset="0"/>
              </a:rPr>
              <a:t>CPFF Term LOE</a:t>
            </a:r>
          </a:p>
          <a:p>
            <a:pPr marL="233362" lvl="3"/>
            <a:endParaRPr lang="en-US" sz="1400" dirty="0" smtClean="0">
              <a:solidFill>
                <a:srgbClr val="FFFFFF"/>
              </a:solidFill>
              <a:latin typeface="Arial" pitchFamily="34" charset="0"/>
            </a:endParaRPr>
          </a:p>
          <a:p>
            <a:pPr marL="233363" lvl="1" indent="-233363"/>
            <a:r>
              <a:rPr lang="en-US" sz="1600" b="1" dirty="0" smtClean="0">
                <a:solidFill>
                  <a:srgbClr val="FFFFFF"/>
                </a:solidFill>
                <a:latin typeface="Arial" pitchFamily="34" charset="0"/>
              </a:rPr>
              <a:t>POC:</a:t>
            </a:r>
            <a:r>
              <a:rPr lang="en-US" sz="1600" dirty="0" smtClean="0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it-IT" sz="1600" dirty="0">
                <a:solidFill>
                  <a:srgbClr val="FFFFFF"/>
                </a:solidFill>
                <a:latin typeface="Arial" pitchFamily="34" charset="0"/>
              </a:rPr>
              <a:t>Lt Col Reybitz, (781) 225-9116</a:t>
            </a:r>
            <a:endParaRPr lang="en-US" sz="1600" dirty="0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1395" y="1212761"/>
            <a:ext cx="3689669" cy="246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84365" y="6370638"/>
            <a:ext cx="1905000" cy="457200"/>
          </a:xfrm>
        </p:spPr>
        <p:txBody>
          <a:bodyPr/>
          <a:lstStyle/>
          <a:p>
            <a:endParaRPr lang="en-US" sz="1000" dirty="0" smtClean="0">
              <a:solidFill>
                <a:srgbClr val="FFFFFF"/>
              </a:solidFill>
              <a:cs typeface="Arial" panose="020B0604020202020204" pitchFamily="34" charset="0"/>
            </a:endParaRPr>
          </a:p>
          <a:p>
            <a:fld id="{64584DB0-591D-454A-80FC-6DB4E1943FFB}" type="slidenum">
              <a:rPr lang="en-US" sz="1000" smtClean="0">
                <a:solidFill>
                  <a:srgbClr val="FFFFFF"/>
                </a:solidFill>
                <a:cs typeface="Arial" panose="020B0604020202020204" pitchFamily="34" charset="0"/>
              </a:rPr>
              <a:pPr/>
              <a:t>7</a:t>
            </a:fld>
            <a:endParaRPr lang="en-US" sz="1000" dirty="0" smtClean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07208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39" name="Rectangle 1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3600" dirty="0" smtClean="0"/>
              <a:t>BM Potential Opportunity</a:t>
            </a:r>
            <a:br>
              <a:rPr lang="en-US" sz="3600" dirty="0" smtClean="0"/>
            </a:br>
            <a:r>
              <a:rPr lang="en-US" sz="1600" i="1" dirty="0" smtClean="0">
                <a:solidFill>
                  <a:srgbClr val="FF0000"/>
                </a:solidFill>
              </a:rPr>
              <a:t>Battle Control System – Fixed (BCS-F) Contract Logistics Support (CLS)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05840" name="Line 16"/>
          <p:cNvSpPr>
            <a:spLocks noChangeShapeType="1"/>
          </p:cNvSpPr>
          <p:nvPr/>
        </p:nvSpPr>
        <p:spPr bwMode="auto">
          <a:xfrm flipH="1">
            <a:off x="4571999" y="1129625"/>
            <a:ext cx="7315" cy="534737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5841" name="Line 17"/>
          <p:cNvSpPr>
            <a:spLocks noChangeShapeType="1"/>
          </p:cNvSpPr>
          <p:nvPr/>
        </p:nvSpPr>
        <p:spPr bwMode="auto">
          <a:xfrm flipV="1">
            <a:off x="-7937" y="3794909"/>
            <a:ext cx="9144000" cy="127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6708" name="Text Box 884"/>
          <p:cNvSpPr txBox="1">
            <a:spLocks noChangeArrowheads="1"/>
          </p:cNvSpPr>
          <p:nvPr/>
        </p:nvSpPr>
        <p:spPr bwMode="auto">
          <a:xfrm>
            <a:off x="4584700" y="1118219"/>
            <a:ext cx="2864567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2000" b="1" u="sng" dirty="0" smtClean="0">
                <a:solidFill>
                  <a:srgbClr val="3399FF"/>
                </a:solidFill>
                <a:latin typeface="Arial" pitchFamily="34" charset="0"/>
              </a:rPr>
              <a:t>Business </a:t>
            </a:r>
            <a:r>
              <a:rPr lang="en-US" sz="2000" b="1" u="sng" dirty="0">
                <a:solidFill>
                  <a:srgbClr val="3399FF"/>
                </a:solidFill>
                <a:latin typeface="Arial" pitchFamily="34" charset="0"/>
              </a:rPr>
              <a:t>Opportunity</a:t>
            </a:r>
          </a:p>
        </p:txBody>
      </p:sp>
      <p:sp>
        <p:nvSpPr>
          <p:cNvPr id="206709" name="Text Box 885"/>
          <p:cNvSpPr txBox="1">
            <a:spLocks noChangeArrowheads="1"/>
          </p:cNvSpPr>
          <p:nvPr/>
        </p:nvSpPr>
        <p:spPr bwMode="auto">
          <a:xfrm>
            <a:off x="232902" y="3795922"/>
            <a:ext cx="132728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2000" b="1" u="sng" dirty="0">
                <a:solidFill>
                  <a:srgbClr val="3399FF"/>
                </a:solidFill>
                <a:latin typeface="Arial" pitchFamily="34" charset="0"/>
              </a:rPr>
              <a:t>Schedule</a:t>
            </a:r>
          </a:p>
        </p:txBody>
      </p:sp>
      <p:sp>
        <p:nvSpPr>
          <p:cNvPr id="88" name="Rectangle 87"/>
          <p:cNvSpPr/>
          <p:nvPr/>
        </p:nvSpPr>
        <p:spPr>
          <a:xfrm>
            <a:off x="103208" y="4315361"/>
            <a:ext cx="45676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2" indent="-285750">
              <a:buFont typeface="Arial" panose="020B0604020202020204" pitchFamily="34" charset="0"/>
              <a:buChar char="•"/>
              <a:tabLst>
                <a:tab pos="115888" algn="l"/>
              </a:tabLst>
            </a:pPr>
            <a:r>
              <a:rPr lang="en-US" sz="1600" dirty="0" smtClean="0">
                <a:solidFill>
                  <a:srgbClr val="FFFFFF"/>
                </a:solidFill>
                <a:latin typeface="Arial" pitchFamily="34" charset="0"/>
              </a:rPr>
              <a:t>Draft </a:t>
            </a:r>
            <a:r>
              <a:rPr lang="en-US" sz="1600" dirty="0">
                <a:solidFill>
                  <a:srgbClr val="FFFFFF"/>
                </a:solidFill>
                <a:latin typeface="Arial" pitchFamily="34" charset="0"/>
              </a:rPr>
              <a:t>RFP Release: </a:t>
            </a:r>
            <a:r>
              <a:rPr lang="en-US" sz="1600" dirty="0" smtClean="0">
                <a:solidFill>
                  <a:srgbClr val="FFFFFF"/>
                </a:solidFill>
                <a:latin typeface="Arial" pitchFamily="34" charset="0"/>
              </a:rPr>
              <a:t>Apr 16</a:t>
            </a:r>
            <a:endParaRPr lang="en-US" sz="1600" dirty="0">
              <a:solidFill>
                <a:srgbClr val="FFFFFF"/>
              </a:solidFill>
              <a:latin typeface="Arial" pitchFamily="34" charset="0"/>
            </a:endParaRPr>
          </a:p>
          <a:p>
            <a:pPr marL="285750" lvl="2" indent="-285750">
              <a:buFont typeface="Arial" panose="020B0604020202020204" pitchFamily="34" charset="0"/>
              <a:buChar char="•"/>
              <a:tabLst>
                <a:tab pos="115888" algn="l"/>
              </a:tabLst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</a:rPr>
              <a:t>RFP Release: </a:t>
            </a:r>
            <a:r>
              <a:rPr lang="en-US" sz="1600" dirty="0" smtClean="0">
                <a:solidFill>
                  <a:srgbClr val="FFFFFF"/>
                </a:solidFill>
                <a:latin typeface="Arial" pitchFamily="34" charset="0"/>
              </a:rPr>
              <a:t>Jun 16</a:t>
            </a:r>
            <a:endParaRPr lang="en-US" sz="1600" dirty="0">
              <a:solidFill>
                <a:srgbClr val="FFFFFF"/>
              </a:solidFill>
              <a:latin typeface="Arial" pitchFamily="34" charset="0"/>
            </a:endParaRPr>
          </a:p>
          <a:p>
            <a:pPr marL="285750" lvl="2" indent="-285750">
              <a:buFont typeface="Arial" panose="020B0604020202020204" pitchFamily="34" charset="0"/>
              <a:buChar char="•"/>
              <a:tabLst>
                <a:tab pos="115888" algn="l"/>
              </a:tabLst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</a:rPr>
              <a:t>Contract Award:  </a:t>
            </a:r>
            <a:r>
              <a:rPr lang="en-US" sz="1600" dirty="0" smtClean="0">
                <a:solidFill>
                  <a:srgbClr val="FFFFFF"/>
                </a:solidFill>
                <a:latin typeface="Arial" pitchFamily="34" charset="0"/>
              </a:rPr>
              <a:t>Dec 16</a:t>
            </a:r>
            <a:endParaRPr lang="en-US" sz="1600" dirty="0">
              <a:solidFill>
                <a:srgbClr val="FFFFFF"/>
              </a:solidFill>
              <a:latin typeface="Arial" pitchFamily="34" charset="0"/>
            </a:endParaRPr>
          </a:p>
          <a:p>
            <a:pPr marL="285750" lvl="2" indent="-285750">
              <a:buFont typeface="Arial" panose="020B0604020202020204" pitchFamily="34" charset="0"/>
              <a:buChar char="•"/>
              <a:tabLst>
                <a:tab pos="115888" algn="l"/>
              </a:tabLst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</a:rPr>
              <a:t>Period of Performance: </a:t>
            </a:r>
            <a:r>
              <a:rPr lang="en-US" sz="1600" dirty="0" smtClean="0">
                <a:solidFill>
                  <a:srgbClr val="FFFFFF"/>
                </a:solidFill>
                <a:latin typeface="Arial" pitchFamily="34" charset="0"/>
              </a:rPr>
              <a:t>Jan 17 – Jan 22</a:t>
            </a:r>
            <a:endParaRPr lang="en-US" sz="1600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4495800" y="1518971"/>
            <a:ext cx="45513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3" indent="-225425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FFFFFF"/>
                </a:solidFill>
                <a:latin typeface="Arial" pitchFamily="34" charset="0"/>
              </a:rPr>
              <a:t>Contract Logistics Support (CLS) and HW/SW Tech Refresh to include System Integration, Technical Orders, Training Materials and able to conduct Depot Level Repairs (DLR), Material Management (MM) and Spares Storage.</a:t>
            </a:r>
            <a:endParaRPr lang="en-US" sz="1600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4" name="Text Box 885"/>
          <p:cNvSpPr txBox="1">
            <a:spLocks noChangeArrowheads="1"/>
          </p:cNvSpPr>
          <p:nvPr/>
        </p:nvSpPr>
        <p:spPr bwMode="auto">
          <a:xfrm>
            <a:off x="4584700" y="3784428"/>
            <a:ext cx="272029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2000" b="1" u="sng" dirty="0">
                <a:solidFill>
                  <a:srgbClr val="3399FF"/>
                </a:solidFill>
                <a:latin typeface="Arial" pitchFamily="34" charset="0"/>
              </a:rPr>
              <a:t>Contract Information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652832" y="4171652"/>
            <a:ext cx="441509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lvl="1" indent="-233363"/>
            <a:r>
              <a:rPr lang="en-US" sz="1600" b="1" dirty="0">
                <a:solidFill>
                  <a:srgbClr val="FFFFFF"/>
                </a:solidFill>
                <a:latin typeface="Arial" pitchFamily="34" charset="0"/>
              </a:rPr>
              <a:t>Anticipated Contract Strategy:  </a:t>
            </a:r>
          </a:p>
          <a:p>
            <a:pPr marL="457200" lvl="3" indent="-223838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FFFFFF"/>
                </a:solidFill>
                <a:latin typeface="Arial" pitchFamily="34" charset="0"/>
              </a:rPr>
              <a:t>~$48M total contract </a:t>
            </a:r>
            <a:r>
              <a:rPr lang="en-US" sz="1600" dirty="0">
                <a:solidFill>
                  <a:srgbClr val="FFFFFF"/>
                </a:solidFill>
                <a:latin typeface="Arial" pitchFamily="34" charset="0"/>
              </a:rPr>
              <a:t>value</a:t>
            </a:r>
          </a:p>
          <a:p>
            <a:pPr marL="457200" lvl="3" indent="-223838">
              <a:buFont typeface="Arial" pitchFamily="34" charset="0"/>
              <a:buChar char="•"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</a:rPr>
              <a:t>Full &amp; Open </a:t>
            </a:r>
            <a:r>
              <a:rPr lang="en-US" sz="1600" dirty="0" smtClean="0">
                <a:solidFill>
                  <a:srgbClr val="FFFFFF"/>
                </a:solidFill>
                <a:latin typeface="Arial" pitchFamily="34" charset="0"/>
              </a:rPr>
              <a:t>Competition</a:t>
            </a:r>
            <a:endParaRPr lang="en-US" sz="1600" dirty="0">
              <a:solidFill>
                <a:srgbClr val="FFFFFF"/>
              </a:solidFill>
              <a:latin typeface="Arial" pitchFamily="34" charset="0"/>
            </a:endParaRPr>
          </a:p>
          <a:p>
            <a:pPr marL="233362" lvl="3"/>
            <a:endParaRPr lang="en-US" sz="1400" dirty="0">
              <a:solidFill>
                <a:srgbClr val="FFFFFF"/>
              </a:solidFill>
              <a:latin typeface="Arial" pitchFamily="34" charset="0"/>
            </a:endParaRPr>
          </a:p>
          <a:p>
            <a:pPr marL="233363" lvl="1" indent="-233363"/>
            <a:r>
              <a:rPr lang="en-US" sz="1600" b="1" dirty="0">
                <a:solidFill>
                  <a:srgbClr val="FFFFFF"/>
                </a:solidFill>
                <a:latin typeface="Arial" pitchFamily="34" charset="0"/>
              </a:rPr>
              <a:t>Anticipated Contract Type:  </a:t>
            </a:r>
          </a:p>
          <a:p>
            <a:pPr marL="457200" lvl="3" indent="-223838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FFFFFF"/>
                </a:solidFill>
                <a:latin typeface="Arial" pitchFamily="34" charset="0"/>
              </a:rPr>
              <a:t>CPFF</a:t>
            </a:r>
            <a:endParaRPr lang="en-US" sz="1600" dirty="0">
              <a:solidFill>
                <a:srgbClr val="FFFFFF"/>
              </a:solidFill>
              <a:latin typeface="Arial" pitchFamily="34" charset="0"/>
            </a:endParaRPr>
          </a:p>
          <a:p>
            <a:pPr marL="233362" lvl="3"/>
            <a:endParaRPr lang="en-US" sz="1400" dirty="0">
              <a:solidFill>
                <a:srgbClr val="FFFFFF"/>
              </a:solidFill>
              <a:latin typeface="Arial" pitchFamily="34" charset="0"/>
            </a:endParaRPr>
          </a:p>
          <a:p>
            <a:pPr marL="233363" lvl="1" indent="-233363"/>
            <a:r>
              <a:rPr lang="en-US" sz="1600" b="1" dirty="0">
                <a:solidFill>
                  <a:srgbClr val="FFFFFF"/>
                </a:solidFill>
                <a:latin typeface="Arial" pitchFamily="34" charset="0"/>
              </a:rPr>
              <a:t>POC:  </a:t>
            </a:r>
            <a:r>
              <a:rPr lang="en-US" sz="1600" dirty="0" smtClean="0">
                <a:solidFill>
                  <a:srgbClr val="FFFFFF"/>
                </a:solidFill>
                <a:latin typeface="Arial" pitchFamily="34" charset="0"/>
              </a:rPr>
              <a:t>Capt James Curran (781) 225-0380</a:t>
            </a:r>
            <a:endParaRPr lang="en-US" sz="1600" dirty="0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16" name="Picture 2" descr="SOCC Floor"/>
          <p:cNvPicPr>
            <a:picLocks noChangeAspect="1" noChangeArrowheads="1"/>
          </p:cNvPicPr>
          <p:nvPr/>
        </p:nvPicPr>
        <p:blipFill>
          <a:blip r:embed="rId3" cstate="print"/>
          <a:srcRect t="4428" b="12572"/>
          <a:stretch>
            <a:fillRect/>
          </a:stretch>
        </p:blipFill>
        <p:spPr bwMode="auto">
          <a:xfrm>
            <a:off x="152637" y="1240915"/>
            <a:ext cx="4234014" cy="2377999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84365" y="6370638"/>
            <a:ext cx="1905000" cy="457200"/>
          </a:xfrm>
        </p:spPr>
        <p:txBody>
          <a:bodyPr/>
          <a:lstStyle/>
          <a:p>
            <a:endParaRPr lang="en-US" sz="1000" dirty="0" smtClean="0">
              <a:solidFill>
                <a:srgbClr val="FFFFFF"/>
              </a:solidFill>
              <a:cs typeface="Arial" panose="020B0604020202020204" pitchFamily="34" charset="0"/>
            </a:endParaRPr>
          </a:p>
          <a:p>
            <a:fld id="{64584DB0-591D-454A-80FC-6DB4E1943FFB}" type="slidenum">
              <a:rPr lang="en-US" sz="1000" smtClean="0">
                <a:solidFill>
                  <a:srgbClr val="FFFFFF"/>
                </a:solidFill>
                <a:cs typeface="Arial" panose="020B0604020202020204" pitchFamily="34" charset="0"/>
              </a:rPr>
              <a:pPr/>
              <a:t>8</a:t>
            </a:fld>
            <a:endParaRPr lang="en-US" sz="1000" dirty="0" smtClean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01732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39" name="Rectangle 1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3600" dirty="0" smtClean="0"/>
              <a:t>BM Potential Opportunity</a:t>
            </a:r>
            <a:br>
              <a:rPr lang="en-US" sz="3600" dirty="0" smtClean="0"/>
            </a:br>
            <a:r>
              <a:rPr lang="en-US" sz="1800" i="1" dirty="0" smtClean="0">
                <a:solidFill>
                  <a:srgbClr val="FF0000"/>
                </a:solidFill>
              </a:rPr>
              <a:t>High Frequency Global Communications Systems </a:t>
            </a:r>
            <a:br>
              <a:rPr lang="en-US" sz="1800" i="1" dirty="0" smtClean="0">
                <a:solidFill>
                  <a:srgbClr val="FF0000"/>
                </a:solidFill>
              </a:rPr>
            </a:br>
            <a:r>
              <a:rPr lang="en-US" sz="1800" i="1" dirty="0" smtClean="0">
                <a:solidFill>
                  <a:srgbClr val="FF0000"/>
                </a:solidFill>
              </a:rPr>
              <a:t>Antenna Program IDIQ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05841" name="Line 17"/>
          <p:cNvSpPr>
            <a:spLocks noChangeShapeType="1"/>
          </p:cNvSpPr>
          <p:nvPr/>
        </p:nvSpPr>
        <p:spPr bwMode="auto">
          <a:xfrm flipV="1">
            <a:off x="12700" y="3696976"/>
            <a:ext cx="9144000" cy="127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6708" name="Text Box 884"/>
          <p:cNvSpPr txBox="1">
            <a:spLocks noChangeArrowheads="1"/>
          </p:cNvSpPr>
          <p:nvPr/>
        </p:nvSpPr>
        <p:spPr bwMode="auto">
          <a:xfrm>
            <a:off x="4584700" y="1019066"/>
            <a:ext cx="3617978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2000" b="1" u="sng" dirty="0" smtClean="0">
                <a:solidFill>
                  <a:srgbClr val="00FF00"/>
                </a:solidFill>
                <a:latin typeface="Arial" pitchFamily="34" charset="0"/>
              </a:rPr>
              <a:t>Small Business Opportunity</a:t>
            </a:r>
            <a:endParaRPr lang="en-US" sz="2000" b="1" u="sng" dirty="0">
              <a:solidFill>
                <a:srgbClr val="00FF00"/>
              </a:solidFill>
              <a:latin typeface="Arial" pitchFamily="34" charset="0"/>
            </a:endParaRPr>
          </a:p>
        </p:txBody>
      </p:sp>
      <p:sp>
        <p:nvSpPr>
          <p:cNvPr id="206709" name="Text Box 885"/>
          <p:cNvSpPr txBox="1">
            <a:spLocks noChangeArrowheads="1"/>
          </p:cNvSpPr>
          <p:nvPr/>
        </p:nvSpPr>
        <p:spPr bwMode="auto">
          <a:xfrm>
            <a:off x="232902" y="3795922"/>
            <a:ext cx="132728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2000" b="1" u="sng" dirty="0" smtClean="0">
                <a:solidFill>
                  <a:srgbClr val="3399FF"/>
                </a:solidFill>
                <a:latin typeface="Arial" pitchFamily="34" charset="0"/>
              </a:rPr>
              <a:t>Schedule</a:t>
            </a:r>
            <a:endParaRPr lang="en-US" sz="2000" b="1" u="sng" dirty="0">
              <a:solidFill>
                <a:srgbClr val="3399FF"/>
              </a:solidFill>
              <a:latin typeface="Arial" pitchFamily="34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232901" y="4193553"/>
            <a:ext cx="4270102" cy="1686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2" indent="-285750">
              <a:buFont typeface="Arial" panose="020B0604020202020204" pitchFamily="34" charset="0"/>
              <a:buChar char="•"/>
              <a:tabLst>
                <a:tab pos="115888" algn="l"/>
              </a:tabLst>
            </a:pPr>
            <a:r>
              <a:rPr lang="en-US" sz="1600" dirty="0" smtClean="0">
                <a:solidFill>
                  <a:srgbClr val="FFFFFF"/>
                </a:solidFill>
                <a:latin typeface="Arial" pitchFamily="34" charset="0"/>
              </a:rPr>
              <a:t>Draft RFP Release: Jan 16</a:t>
            </a:r>
            <a:endParaRPr lang="en-US" sz="1600" dirty="0">
              <a:solidFill>
                <a:srgbClr val="FFFFFF"/>
              </a:solidFill>
              <a:latin typeface="Arial" pitchFamily="34" charset="0"/>
            </a:endParaRPr>
          </a:p>
          <a:p>
            <a:pPr marL="285750" lvl="2" indent="-285750">
              <a:buFont typeface="Arial" panose="020B0604020202020204" pitchFamily="34" charset="0"/>
              <a:buChar char="•"/>
              <a:tabLst>
                <a:tab pos="115888" algn="l"/>
              </a:tabLst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</a:rPr>
              <a:t>RFP Release:  </a:t>
            </a:r>
            <a:r>
              <a:rPr lang="en-US" sz="1600" dirty="0" smtClean="0">
                <a:solidFill>
                  <a:srgbClr val="FFFFFF"/>
                </a:solidFill>
                <a:latin typeface="Arial" pitchFamily="34" charset="0"/>
              </a:rPr>
              <a:t>Mar 16</a:t>
            </a:r>
            <a:endParaRPr lang="en-US" sz="1600" dirty="0">
              <a:solidFill>
                <a:srgbClr val="FFFFFF"/>
              </a:solidFill>
              <a:latin typeface="Arial" pitchFamily="34" charset="0"/>
            </a:endParaRPr>
          </a:p>
          <a:p>
            <a:pPr marL="285750" lvl="2" indent="-285750">
              <a:buFont typeface="Arial" panose="020B0604020202020204" pitchFamily="34" charset="0"/>
              <a:buChar char="•"/>
              <a:tabLst>
                <a:tab pos="115888" algn="l"/>
              </a:tabLst>
            </a:pPr>
            <a:r>
              <a:rPr lang="en-US" sz="1600" dirty="0" smtClean="0">
                <a:solidFill>
                  <a:srgbClr val="FFFFFF"/>
                </a:solidFill>
                <a:latin typeface="Arial" pitchFamily="34" charset="0"/>
              </a:rPr>
              <a:t>Contract Award:  Sep 16</a:t>
            </a:r>
          </a:p>
          <a:p>
            <a:pPr marL="0" lvl="2">
              <a:tabLst>
                <a:tab pos="115888" algn="l"/>
              </a:tabLst>
            </a:pPr>
            <a:endParaRPr lang="en-US" sz="1600" dirty="0" smtClean="0">
              <a:solidFill>
                <a:srgbClr val="FFFFFF"/>
              </a:solidFill>
              <a:latin typeface="Arial" pitchFamily="34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FFFF"/>
                </a:solidFill>
                <a:latin typeface="Arial" pitchFamily="34" charset="0"/>
              </a:rPr>
              <a:t>Period of Performance: Up to </a:t>
            </a:r>
            <a:r>
              <a:rPr lang="en-US" sz="1400" dirty="0" smtClean="0">
                <a:solidFill>
                  <a:srgbClr val="FFFFFF"/>
                </a:solidFill>
                <a:latin typeface="Arial" pitchFamily="34" charset="0"/>
              </a:rPr>
              <a:t>7 Years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FFFFFF"/>
                </a:solidFill>
                <a:latin typeface="Arial" pitchFamily="34" charset="0"/>
              </a:rPr>
              <a:t>Base </a:t>
            </a:r>
            <a:r>
              <a:rPr lang="en-US" sz="1400" dirty="0">
                <a:solidFill>
                  <a:srgbClr val="FFFFFF"/>
                </a:solidFill>
                <a:latin typeface="Arial" pitchFamily="34" charset="0"/>
              </a:rPr>
              <a:t>Year + 6 Option Years </a:t>
            </a:r>
            <a:endParaRPr lang="en-US" sz="1400" dirty="0" smtClean="0">
              <a:solidFill>
                <a:srgbClr val="FFFFFF"/>
              </a:solidFill>
              <a:latin typeface="Arial" pitchFamily="34" charset="0"/>
            </a:endParaRP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FFFFFF"/>
                </a:solidFill>
                <a:latin typeface="Arial" pitchFamily="34" charset="0"/>
              </a:rPr>
              <a:t>6-month </a:t>
            </a:r>
            <a:r>
              <a:rPr lang="en-US" sz="1400" dirty="0">
                <a:solidFill>
                  <a:srgbClr val="FFFFFF"/>
                </a:solidFill>
                <a:latin typeface="Arial" pitchFamily="34" charset="0"/>
              </a:rPr>
              <a:t>extension of services </a:t>
            </a:r>
          </a:p>
        </p:txBody>
      </p:sp>
      <p:sp>
        <p:nvSpPr>
          <p:cNvPr id="95" name="Rectangle 94"/>
          <p:cNvSpPr/>
          <p:nvPr/>
        </p:nvSpPr>
        <p:spPr>
          <a:xfrm>
            <a:off x="4584699" y="1419818"/>
            <a:ext cx="4551363" cy="2289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Bef>
                <a:spcPct val="20000"/>
              </a:spcBef>
              <a:buFontTx/>
              <a:buChar char="-"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</a:rPr>
              <a:t>Continue to sustain HFGCS antennas and subsystems</a:t>
            </a:r>
          </a:p>
          <a:p>
            <a:pPr marL="628650" lvl="1" indent="-171450">
              <a:spcBef>
                <a:spcPct val="20000"/>
              </a:spcBef>
              <a:buFontTx/>
              <a:buChar char="-"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</a:rPr>
              <a:t>Antenna Repair/Replacement Activity </a:t>
            </a:r>
          </a:p>
          <a:p>
            <a:pPr marL="628650" lvl="1" indent="-171450">
              <a:spcBef>
                <a:spcPct val="20000"/>
              </a:spcBef>
              <a:buFontTx/>
              <a:buChar char="-"/>
            </a:pPr>
            <a:r>
              <a:rPr lang="en-US" sz="1400" dirty="0" smtClean="0">
                <a:solidFill>
                  <a:srgbClr val="FFFFFF"/>
                </a:solidFill>
                <a:latin typeface="Arial" pitchFamily="34" charset="0"/>
              </a:rPr>
              <a:t>Tech </a:t>
            </a:r>
            <a:r>
              <a:rPr lang="en-US" sz="1400" dirty="0">
                <a:solidFill>
                  <a:srgbClr val="FFFFFF"/>
                </a:solidFill>
                <a:latin typeface="Arial" pitchFamily="34" charset="0"/>
              </a:rPr>
              <a:t>order support, antenna acquisition &amp; </a:t>
            </a:r>
            <a:r>
              <a:rPr lang="en-US" sz="1400" dirty="0" smtClean="0">
                <a:solidFill>
                  <a:srgbClr val="FFFFFF"/>
                </a:solidFill>
                <a:latin typeface="Arial" pitchFamily="34" charset="0"/>
              </a:rPr>
              <a:t>sustainment</a:t>
            </a:r>
          </a:p>
          <a:p>
            <a:pPr marL="628650" lvl="1" indent="-171450">
              <a:spcBef>
                <a:spcPct val="20000"/>
              </a:spcBef>
              <a:buFontTx/>
              <a:buChar char="-"/>
            </a:pPr>
            <a:r>
              <a:rPr lang="en-US" sz="1400" dirty="0" smtClean="0">
                <a:solidFill>
                  <a:srgbClr val="FFFFFF"/>
                </a:solidFill>
                <a:latin typeface="Arial" pitchFamily="34" charset="0"/>
              </a:rPr>
              <a:t>Transmission system cabling replacement</a:t>
            </a:r>
          </a:p>
          <a:p>
            <a:pPr marL="628650" lvl="1" indent="-171450">
              <a:spcBef>
                <a:spcPct val="20000"/>
              </a:spcBef>
              <a:buFontTx/>
              <a:buChar char="-"/>
            </a:pPr>
            <a:r>
              <a:rPr lang="en-US" sz="1400" dirty="0" smtClean="0">
                <a:solidFill>
                  <a:srgbClr val="FFFFFF"/>
                </a:solidFill>
                <a:latin typeface="Arial" pitchFamily="34" charset="0"/>
              </a:rPr>
              <a:t>Grounding systems repair/replacement</a:t>
            </a:r>
            <a:endParaRPr lang="en-US" sz="1400" dirty="0">
              <a:solidFill>
                <a:srgbClr val="FFFFFF"/>
              </a:solidFill>
              <a:latin typeface="Arial" pitchFamily="34" charset="0"/>
            </a:endParaRPr>
          </a:p>
          <a:p>
            <a:pPr marL="628650" lvl="1" indent="-171450">
              <a:spcBef>
                <a:spcPct val="20000"/>
              </a:spcBef>
              <a:buFontTx/>
              <a:buChar char="-"/>
            </a:pPr>
            <a:r>
              <a:rPr lang="en-US" sz="1400" dirty="0" smtClean="0">
                <a:solidFill>
                  <a:srgbClr val="FFFFFF"/>
                </a:solidFill>
                <a:latin typeface="Arial" pitchFamily="34" charset="0"/>
              </a:rPr>
              <a:t>Contractor depot-level maintenance</a:t>
            </a:r>
          </a:p>
          <a:p>
            <a:pPr marL="628650" lvl="1" indent="-171450">
              <a:spcBef>
                <a:spcPct val="20000"/>
              </a:spcBef>
              <a:buFontTx/>
              <a:buChar char="-"/>
            </a:pPr>
            <a:r>
              <a:rPr lang="en-US" sz="1400" dirty="0" smtClean="0">
                <a:solidFill>
                  <a:srgbClr val="FFFFFF"/>
                </a:solidFill>
                <a:latin typeface="Arial" pitchFamily="34" charset="0"/>
              </a:rPr>
              <a:t>Support systems and subsystem COTS items</a:t>
            </a:r>
          </a:p>
        </p:txBody>
      </p:sp>
      <p:sp>
        <p:nvSpPr>
          <p:cNvPr id="14" name="Text Box 885"/>
          <p:cNvSpPr txBox="1">
            <a:spLocks noChangeArrowheads="1"/>
          </p:cNvSpPr>
          <p:nvPr/>
        </p:nvSpPr>
        <p:spPr bwMode="auto">
          <a:xfrm>
            <a:off x="4584700" y="3784428"/>
            <a:ext cx="272029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2000" b="1" u="sng" dirty="0" smtClean="0">
                <a:solidFill>
                  <a:srgbClr val="3399FF"/>
                </a:solidFill>
                <a:latin typeface="Arial" pitchFamily="34" charset="0"/>
              </a:rPr>
              <a:t>Contract Information</a:t>
            </a:r>
            <a:endParaRPr lang="en-US" sz="2000" b="1" u="sng" dirty="0">
              <a:solidFill>
                <a:srgbClr val="3399FF"/>
              </a:solidFill>
              <a:latin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52832" y="4127613"/>
            <a:ext cx="4415096" cy="2059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lvl="1" indent="-233363"/>
            <a:r>
              <a:rPr lang="en-US" sz="1600" b="1" dirty="0" smtClean="0">
                <a:solidFill>
                  <a:srgbClr val="FFFFFF"/>
                </a:solidFill>
                <a:latin typeface="Arial" pitchFamily="34" charset="0"/>
              </a:rPr>
              <a:t>Anticipated Contract Strategy: 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FFFFFF"/>
                </a:solidFill>
                <a:latin typeface="Arial" pitchFamily="34" charset="0"/>
              </a:rPr>
              <a:t>~$74.5M contract value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FFFFFF"/>
                </a:solidFill>
                <a:latin typeface="Arial" pitchFamily="34" charset="0"/>
              </a:rPr>
              <a:t>Small </a:t>
            </a:r>
            <a:r>
              <a:rPr lang="en-US" sz="1400" dirty="0">
                <a:solidFill>
                  <a:srgbClr val="FFFFFF"/>
                </a:solidFill>
                <a:latin typeface="Arial" pitchFamily="34" charset="0"/>
              </a:rPr>
              <a:t>Business Set </a:t>
            </a:r>
            <a:r>
              <a:rPr lang="en-US" sz="1400" dirty="0" smtClean="0">
                <a:solidFill>
                  <a:srgbClr val="FFFFFF"/>
                </a:solidFill>
                <a:latin typeface="Arial" pitchFamily="34" charset="0"/>
              </a:rPr>
              <a:t>Aside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</a:rPr>
              <a:t>Competitive </a:t>
            </a:r>
          </a:p>
          <a:p>
            <a:pPr marL="233362" lvl="3"/>
            <a:endParaRPr lang="en-US" sz="1400" dirty="0" smtClean="0">
              <a:solidFill>
                <a:srgbClr val="FFFFFF"/>
              </a:solidFill>
              <a:latin typeface="Arial" pitchFamily="34" charset="0"/>
            </a:endParaRPr>
          </a:p>
          <a:p>
            <a:pPr marL="233363" lvl="1" indent="-233363"/>
            <a:r>
              <a:rPr lang="en-US" sz="1600" b="1" dirty="0">
                <a:solidFill>
                  <a:srgbClr val="FFFFFF"/>
                </a:solidFill>
                <a:latin typeface="Arial" pitchFamily="34" charset="0"/>
              </a:rPr>
              <a:t>Anticipated Contract Type:  </a:t>
            </a:r>
          </a:p>
          <a:p>
            <a:pPr marL="0" lvl="2" indent="-223838">
              <a:buFont typeface="Arial" pitchFamily="34" charset="0"/>
              <a:buChar char="•"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</a:rPr>
              <a:t>Performance Based Contract</a:t>
            </a:r>
          </a:p>
          <a:p>
            <a:pPr marL="233362" lvl="3"/>
            <a:endParaRPr lang="en-US" sz="1400" dirty="0" smtClean="0">
              <a:solidFill>
                <a:srgbClr val="FFFFFF"/>
              </a:solidFill>
              <a:latin typeface="Arial" pitchFamily="34" charset="0"/>
            </a:endParaRPr>
          </a:p>
          <a:p>
            <a:pPr marL="233363" lvl="1" indent="-233363"/>
            <a:r>
              <a:rPr lang="en-US" sz="1600" b="1" dirty="0" smtClean="0">
                <a:solidFill>
                  <a:srgbClr val="FFFFFF"/>
                </a:solidFill>
                <a:latin typeface="Arial" pitchFamily="34" charset="0"/>
              </a:rPr>
              <a:t>POC:</a:t>
            </a:r>
            <a:r>
              <a:rPr lang="en-US" sz="1600" dirty="0" smtClean="0">
                <a:solidFill>
                  <a:srgbClr val="FFFFFF"/>
                </a:solidFill>
                <a:latin typeface="Arial" pitchFamily="34" charset="0"/>
              </a:rPr>
              <a:t>  </a:t>
            </a:r>
            <a:r>
              <a:rPr lang="en-US" sz="1400" dirty="0" smtClean="0">
                <a:solidFill>
                  <a:srgbClr val="FFFFFF"/>
                </a:solidFill>
                <a:latin typeface="Arial" pitchFamily="34" charset="0"/>
              </a:rPr>
              <a:t>Ms. Kristen Carter, (405) 622-7267</a:t>
            </a:r>
            <a:endParaRPr lang="en-US" sz="1400" dirty="0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82" y="1149016"/>
            <a:ext cx="1992370" cy="131375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40" name="Line 16"/>
          <p:cNvSpPr>
            <a:spLocks noChangeShapeType="1"/>
          </p:cNvSpPr>
          <p:nvPr/>
        </p:nvSpPr>
        <p:spPr bwMode="auto">
          <a:xfrm flipH="1">
            <a:off x="4548658" y="1129625"/>
            <a:ext cx="30657" cy="5486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24"/>
          <a:stretch/>
        </p:blipFill>
        <p:spPr>
          <a:xfrm>
            <a:off x="1876540" y="2124318"/>
            <a:ext cx="2487172" cy="1142757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84365" y="6370638"/>
            <a:ext cx="1905000" cy="457200"/>
          </a:xfrm>
        </p:spPr>
        <p:txBody>
          <a:bodyPr/>
          <a:lstStyle/>
          <a:p>
            <a:endParaRPr lang="en-US" sz="1000" dirty="0" smtClean="0">
              <a:solidFill>
                <a:srgbClr val="FFFFFF"/>
              </a:solidFill>
              <a:cs typeface="Arial" panose="020B0604020202020204" pitchFamily="34" charset="0"/>
            </a:endParaRPr>
          </a:p>
          <a:p>
            <a:fld id="{64584DB0-591D-454A-80FC-6DB4E1943FFB}" type="slidenum">
              <a:rPr lang="en-US" sz="1000" smtClean="0">
                <a:solidFill>
                  <a:srgbClr val="FFFFFF"/>
                </a:solidFill>
                <a:cs typeface="Arial" panose="020B0604020202020204" pitchFamily="34" charset="0"/>
              </a:rPr>
              <a:pPr/>
              <a:t>9</a:t>
            </a:fld>
            <a:endParaRPr lang="en-US" sz="1000" dirty="0" smtClean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35306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1_Default Design">
  <a:themeElements>
    <a:clrScheme name="2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0000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CC33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CC33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2_Default Design">
  <a:themeElements>
    <a:clrScheme name="2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0000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CC33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CC33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2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0000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CC33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CC33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3E3C4CDEB18A4C90B60A2D2C336EE5" ma:contentTypeVersion="3" ma:contentTypeDescription="Create a new document." ma:contentTypeScope="" ma:versionID="aac78a04b0f5e7fbdfaa9c698b77bd4e">
  <xsd:schema xmlns:xsd="http://www.w3.org/2001/XMLSchema" xmlns:p="http://schemas.microsoft.com/office/2006/metadata/properties" targetNamespace="http://schemas.microsoft.com/office/2006/metadata/properties" ma:root="true" ma:fieldsID="26bf6a3d9ee17622073029c47a6c73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9FBF4C8F-0DFD-45A1-B9B4-F4AC3794F7D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E345963-6E31-4CB8-BE1A-300F7210A6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C5C83CD4-6409-4CD0-B6D9-9A01E9EA92DC}">
  <ds:schemaRefs>
    <ds:schemaRef ds:uri="http://purl.org/dc/dcmitype/"/>
    <ds:schemaRef ds:uri="http://www.w3.org/XML/1998/namespace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purl.org/dc/terms/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5048</TotalTime>
  <Words>1810</Words>
  <Application>Microsoft Office PowerPoint</Application>
  <PresentationFormat>On-screen Show (4:3)</PresentationFormat>
  <Paragraphs>456</Paragraphs>
  <Slides>17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11_Default Design</vt:lpstr>
      <vt:lpstr>12_Default Design</vt:lpstr>
      <vt:lpstr>2_Default Design</vt:lpstr>
      <vt:lpstr> Battle Management Program Executive Officer (PEO) Review and Outlook (R&amp;O)</vt:lpstr>
      <vt:lpstr>Battle Management Scope and Mission Areas</vt:lpstr>
      <vt:lpstr>HB Organization</vt:lpstr>
      <vt:lpstr>AFPEO/BM Top Issues</vt:lpstr>
      <vt:lpstr>BM Potential Opportunity FMQ-19 Automatic Meteorological Station (AMS)</vt:lpstr>
      <vt:lpstr>BM Potential Opportunity  </vt:lpstr>
      <vt:lpstr>BM Potential Opportunity Air Operations Center Weapon System (AOC WS) Long Term Modification and Sustainment Contract</vt:lpstr>
      <vt:lpstr>BM Potential Opportunity Battle Control System – Fixed (BCS-F) Contract Logistics Support (CLS)</vt:lpstr>
      <vt:lpstr>BM Potential Opportunity High Frequency Global Communications Systems  Antenna Program IDIQ</vt:lpstr>
      <vt:lpstr>BM Potential Opportunity DGS-X Sustainment</vt:lpstr>
      <vt:lpstr>BM Potential Opportunity C2ISR Enterprise Contracted Logistics Support</vt:lpstr>
      <vt:lpstr>PowerPoint Presentation</vt:lpstr>
      <vt:lpstr>BM Potential Opportunity Shared Early Warning System (SEWS)</vt:lpstr>
      <vt:lpstr>PowerPoint Presentation</vt:lpstr>
      <vt:lpstr>BM Potential Opportunity DRAGON Production Warehousing</vt:lpstr>
      <vt:lpstr>BM Potential Opportunity Mission Planning Support Contract</vt:lpstr>
      <vt:lpstr>Summary</vt:lpstr>
    </vt:vector>
  </TitlesOfParts>
  <Company>U.S Air Force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Subject—Update? MRO?</dc:title>
  <dc:creator>BROWN, ANN L Lt Col USAF AFRC 916 MSG/CD</dc:creator>
  <cp:lastModifiedBy>O'Neill, Peter M</cp:lastModifiedBy>
  <cp:revision>192</cp:revision>
  <cp:lastPrinted>2016-03-04T17:44:11Z</cp:lastPrinted>
  <dcterms:created xsi:type="dcterms:W3CDTF">2013-08-26T13:41:07Z</dcterms:created>
  <dcterms:modified xsi:type="dcterms:W3CDTF">2016-03-21T14:54:31Z</dcterms:modified>
</cp:coreProperties>
</file>