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0" r:id="rId4"/>
    <p:sldMasterId id="2147483685" r:id="rId5"/>
    <p:sldMasterId id="2147483704" r:id="rId6"/>
    <p:sldMasterId id="2147483706" r:id="rId7"/>
    <p:sldMasterId id="2147483718" r:id="rId8"/>
    <p:sldMasterId id="2147483727" r:id="rId9"/>
    <p:sldMasterId id="2147483728" r:id="rId10"/>
    <p:sldMasterId id="2147483731" r:id="rId11"/>
    <p:sldMasterId id="2147483732" r:id="rId12"/>
    <p:sldMasterId id="2147483746" r:id="rId13"/>
    <p:sldMasterId id="2147483765" r:id="rId14"/>
    <p:sldMasterId id="2147483767" r:id="rId15"/>
    <p:sldMasterId id="2147483768" r:id="rId16"/>
    <p:sldMasterId id="2147483769" r:id="rId17"/>
    <p:sldMasterId id="2147483770" r:id="rId18"/>
    <p:sldMasterId id="2147483783" r:id="rId19"/>
    <p:sldMasterId id="2147483784" r:id="rId20"/>
    <p:sldMasterId id="2147483798" r:id="rId21"/>
    <p:sldMasterId id="2147483828" r:id="rId22"/>
    <p:sldMasterId id="2147483834" r:id="rId23"/>
  </p:sldMasterIdLst>
  <p:notesMasterIdLst>
    <p:notesMasterId r:id="rId32"/>
  </p:notesMasterIdLst>
  <p:handoutMasterIdLst>
    <p:handoutMasterId r:id="rId33"/>
  </p:handoutMasterIdLst>
  <p:sldIdLst>
    <p:sldId id="1637" r:id="rId24"/>
    <p:sldId id="1631" r:id="rId25"/>
    <p:sldId id="1639" r:id="rId26"/>
    <p:sldId id="1632" r:id="rId27"/>
    <p:sldId id="1638" r:id="rId28"/>
    <p:sldId id="1636" r:id="rId29"/>
    <p:sldId id="1642" r:id="rId30"/>
    <p:sldId id="1643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000"/>
    <a:srgbClr val="FF3300"/>
    <a:srgbClr val="FF9966"/>
    <a:srgbClr val="FFFF99"/>
    <a:srgbClr val="AFD7FF"/>
    <a:srgbClr val="99CCFF"/>
    <a:srgbClr val="00F078"/>
    <a:srgbClr val="8DB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9" autoAdjust="0"/>
    <p:restoredTop sz="97925" autoAdjust="0"/>
  </p:normalViewPr>
  <p:slideViewPr>
    <p:cSldViewPr snapToGrid="0">
      <p:cViewPr>
        <p:scale>
          <a:sx n="100" d="100"/>
          <a:sy n="100" d="100"/>
        </p:scale>
        <p:origin x="-1944" y="-408"/>
      </p:cViewPr>
      <p:guideLst>
        <p:guide orient="horz" pos="1847"/>
        <p:guide pos="2881"/>
      </p:guideLst>
    </p:cSldViewPr>
  </p:slideViewPr>
  <p:outlineViewPr>
    <p:cViewPr>
      <p:scale>
        <a:sx n="33" d="100"/>
        <a:sy n="33" d="100"/>
      </p:scale>
      <p:origin x="0" y="8706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696" y="-7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2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97270341207349"/>
          <c:y val="0"/>
          <c:w val="0.82012729658792649"/>
          <c:h val="0.83068963888733849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Sheet2!$B$41:$B$47</c:f>
              <c:strCache>
                <c:ptCount val="7"/>
                <c:pt idx="0">
                  <c:v>F-22</c:v>
                </c:pt>
                <c:pt idx="1">
                  <c:v>B-2</c:v>
                </c:pt>
                <c:pt idx="2">
                  <c:v>F-16</c:v>
                </c:pt>
                <c:pt idx="3">
                  <c:v>B-1</c:v>
                </c:pt>
                <c:pt idx="4">
                  <c:v>F-15</c:v>
                </c:pt>
                <c:pt idx="5">
                  <c:v>A-10</c:v>
                </c:pt>
                <c:pt idx="6">
                  <c:v>B-52</c:v>
                </c:pt>
              </c:strCache>
            </c:strRef>
          </c:cat>
          <c:val>
            <c:numRef>
              <c:f>Sheet2!$C$41:$C$47</c:f>
              <c:numCache>
                <c:formatCode>General</c:formatCode>
                <c:ptCount val="7"/>
                <c:pt idx="0">
                  <c:v>6</c:v>
                </c:pt>
                <c:pt idx="1">
                  <c:v>19</c:v>
                </c:pt>
                <c:pt idx="2">
                  <c:v>21</c:v>
                </c:pt>
                <c:pt idx="3">
                  <c:v>25</c:v>
                </c:pt>
                <c:pt idx="4">
                  <c:v>26</c:v>
                </c:pt>
                <c:pt idx="5">
                  <c:v>31</c:v>
                </c:pt>
                <c:pt idx="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565248"/>
        <c:axId val="44566784"/>
        <c:axId val="0"/>
      </c:bar3DChart>
      <c:catAx>
        <c:axId val="445652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4566784"/>
        <c:crosses val="autoZero"/>
        <c:auto val="1"/>
        <c:lblAlgn val="ctr"/>
        <c:lblOffset val="100"/>
        <c:noMultiLvlLbl val="0"/>
      </c:catAx>
      <c:valAx>
        <c:axId val="44566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565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6945144356955381"/>
                  <c:y val="6.6538713910761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789216972878395"/>
                  <c:y val="-0.301710411198600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078740157480314"/>
                  <c:y val="0.111599956255468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'March 2015'!$B$3:$B$5</c:f>
              <c:strCache>
                <c:ptCount val="3"/>
                <c:pt idx="0">
                  <c:v>Sustainment</c:v>
                </c:pt>
                <c:pt idx="1">
                  <c:v>Production</c:v>
                </c:pt>
                <c:pt idx="2">
                  <c:v>R&amp;D</c:v>
                </c:pt>
              </c:strCache>
            </c:strRef>
          </c:cat>
          <c:val>
            <c:numRef>
              <c:f>'March 2015'!$C$3:$C$5</c:f>
              <c:numCache>
                <c:formatCode>#,##0</c:formatCode>
                <c:ptCount val="3"/>
                <c:pt idx="0">
                  <c:v>3300000000</c:v>
                </c:pt>
                <c:pt idx="1">
                  <c:v>2800000000</c:v>
                </c:pt>
                <c:pt idx="2">
                  <c:v>2900000000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03762" cy="46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1" tIns="45922" rIns="91841" bIns="45922" numCol="1" anchor="t" anchorCtr="0" compatLnSpc="1">
            <a:prstTxWarp prst="textNoShape">
              <a:avLst/>
            </a:prstTxWarp>
          </a:bodyPr>
          <a:lstStyle>
            <a:lvl1pPr defTabSz="91964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5016" y="2"/>
            <a:ext cx="3003762" cy="46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1" tIns="45922" rIns="91841" bIns="45922" numCol="1" anchor="t" anchorCtr="0" compatLnSpc="1">
            <a:prstTxWarp prst="textNoShape">
              <a:avLst/>
            </a:prstTxWarp>
          </a:bodyPr>
          <a:lstStyle>
            <a:lvl1pPr algn="r" defTabSz="91964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2907"/>
            <a:ext cx="3003762" cy="46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1" tIns="45922" rIns="91841" bIns="45922" numCol="1" anchor="b" anchorCtr="0" compatLnSpc="1">
            <a:prstTxWarp prst="textNoShape">
              <a:avLst/>
            </a:prstTxWarp>
          </a:bodyPr>
          <a:lstStyle>
            <a:lvl1pPr defTabSz="91964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5016" y="8822907"/>
            <a:ext cx="3003762" cy="46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1" tIns="45922" rIns="91841" bIns="45922" numCol="1" anchor="b" anchorCtr="0" compatLnSpc="1">
            <a:prstTxWarp prst="textNoShape">
              <a:avLst/>
            </a:prstTxWarp>
          </a:bodyPr>
          <a:lstStyle>
            <a:lvl1pPr algn="r" defTabSz="919645" eaLnBrk="0" hangingPunct="0">
              <a:defRPr sz="1200"/>
            </a:lvl1pPr>
          </a:lstStyle>
          <a:p>
            <a:fld id="{665F446F-162C-4F77-9AB2-9820EA3EF3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3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03762" cy="46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1" tIns="45922" rIns="91841" bIns="45922" numCol="1" anchor="t" anchorCtr="0" compatLnSpc="1">
            <a:prstTxWarp prst="textNoShape">
              <a:avLst/>
            </a:prstTxWarp>
          </a:bodyPr>
          <a:lstStyle>
            <a:lvl1pPr defTabSz="91964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5016" y="2"/>
            <a:ext cx="3003762" cy="46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1" tIns="45922" rIns="91841" bIns="45922" numCol="1" anchor="t" anchorCtr="0" compatLnSpc="1">
            <a:prstTxWarp prst="textNoShape">
              <a:avLst/>
            </a:prstTxWarp>
          </a:bodyPr>
          <a:lstStyle>
            <a:lvl1pPr algn="r" defTabSz="91964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0563"/>
            <a:ext cx="4706937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984" y="4449561"/>
            <a:ext cx="5158811" cy="41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1" tIns="45922" rIns="91841" bIns="45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2907"/>
            <a:ext cx="3003762" cy="46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1" tIns="45922" rIns="91841" bIns="45922" numCol="1" anchor="b" anchorCtr="0" compatLnSpc="1">
            <a:prstTxWarp prst="textNoShape">
              <a:avLst/>
            </a:prstTxWarp>
          </a:bodyPr>
          <a:lstStyle>
            <a:lvl1pPr defTabSz="91964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5016" y="8822907"/>
            <a:ext cx="3003762" cy="46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1" tIns="45922" rIns="91841" bIns="45922" numCol="1" anchor="b" anchorCtr="0" compatLnSpc="1">
            <a:prstTxWarp prst="textNoShape">
              <a:avLst/>
            </a:prstTxWarp>
          </a:bodyPr>
          <a:lstStyle>
            <a:lvl1pPr algn="r" defTabSz="919645" eaLnBrk="0" hangingPunct="0">
              <a:defRPr sz="1200"/>
            </a:lvl1pPr>
          </a:lstStyle>
          <a:p>
            <a:fld id="{76D6FE52-AE96-4E99-802A-75658E0D7B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98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2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309A9D-9D2F-4F86-B7AB-F76CC910D97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370BE-D38D-46F9-A7A8-8769E7DB55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3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215C6-F596-4A33-9E4F-99D2D345A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950-6472-45F7-959C-E7E1B80B90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98"/>
            <a:ext cx="8229600" cy="9578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C9407-2F13-4A47-9D9E-F1870556F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CC"/>
                </a:solidFill>
                <a:latin typeface="Arial" charset="0"/>
              </a:rPr>
              <a:t>AFLCMC… Providing the Warfighter’s Edge</a:t>
            </a:r>
            <a:endParaRPr lang="en-US" sz="14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382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fld id="{BEA2432C-9675-4518-A7D3-A1EBD246DC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CC"/>
                </a:solidFill>
                <a:latin typeface="Arial" charset="0"/>
              </a:rPr>
              <a:t>AFLCMC… Providing the Warfighter’s Edge</a:t>
            </a:r>
            <a:endParaRPr lang="en-US" sz="14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486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4149D-CA84-4E68-827D-ABA46180E4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CC"/>
                </a:solidFill>
                <a:latin typeface="Arial" charset="0"/>
              </a:rPr>
              <a:t>AFLCMC… Providing the Warfighter’s Edge</a:t>
            </a:r>
            <a:endParaRPr lang="en-US" sz="14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761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AFC08-DED1-4268-A5B8-C84F4A8B2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CC"/>
                </a:solidFill>
                <a:latin typeface="Arial" charset="0"/>
              </a:rPr>
              <a:t>AFLCMC… Providing the Warfighter’s Edge</a:t>
            </a:r>
            <a:endParaRPr lang="en-US" sz="14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294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5ECE6-D885-4B51-8A37-AC3009C68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CC"/>
                </a:solidFill>
                <a:latin typeface="Arial" charset="0"/>
              </a:rPr>
              <a:t>AFLCMC… Providing the Warfighter’s Edge</a:t>
            </a:r>
            <a:endParaRPr lang="en-US" sz="14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921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DB35C-AD8E-4CF4-BD40-634A71481E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CC"/>
                </a:solidFill>
                <a:latin typeface="Arial" charset="0"/>
              </a:rPr>
              <a:t>AFLCMC… Providing the Warfighter’s Edge</a:t>
            </a:r>
            <a:endParaRPr lang="en-US" sz="14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749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76200"/>
            <a:ext cx="1938337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550" y="76200"/>
            <a:ext cx="5662613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5236-880D-4BF3-926A-A04C764BF0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CC"/>
                </a:solidFill>
                <a:latin typeface="Arial" charset="0"/>
              </a:rPr>
              <a:t>AFLCMC… Providing the Warfighter’s Edge</a:t>
            </a:r>
            <a:endParaRPr lang="en-US" sz="14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570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9950" y="6524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9EBC09-8728-46F0-99E6-7C066CF6A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11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5AA33-DDD5-4FD0-9B78-867DAC491C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260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BC09-8728-46F0-99E6-7C066CF6A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333CC">
                    <a:lumMod val="75000"/>
                  </a:srgbClr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31507825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7" name="Picture 13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84300" y="500063"/>
            <a:ext cx="6324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000000"/>
                </a:solidFill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6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105400" y="3962400"/>
            <a:ext cx="3657600" cy="167640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C1E698-A970-4453-8023-D56A6E8C42A3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t>3/11/2016 12:42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1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AC77-68E0-41D0-AB0F-632A4A4763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333CC">
                    <a:lumMod val="75000"/>
                  </a:srgbClr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8677661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257300"/>
            <a:ext cx="3800475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1257300"/>
            <a:ext cx="3800475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629F-F686-4C7F-ADF6-A12ACFE2DB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333CC">
                    <a:lumMod val="75000"/>
                  </a:srgbClr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30179028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98"/>
            <a:ext cx="8229600" cy="9578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C9407-2F13-4A47-9D9E-F1870556F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333CC">
                    <a:lumMod val="75000"/>
                  </a:srgbClr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422306256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fld id="{BEA2432C-9675-4518-A7D3-A1EBD246DC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333CC">
                    <a:lumMod val="75000"/>
                  </a:srgbClr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15073645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4149D-CA84-4E68-827D-ABA46180E4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333CC">
                    <a:lumMod val="75000"/>
                  </a:srgbClr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8948364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AFC08-DED1-4268-A5B8-C84F4A8B2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333CC">
                    <a:lumMod val="75000"/>
                  </a:srgbClr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21369346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5ECE6-D885-4B51-8A37-AC3009C68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333CC">
                    <a:lumMod val="75000"/>
                  </a:srgbClr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6322126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DB35C-AD8E-4CF4-BD40-634A71481E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33CC"/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36060477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76200"/>
            <a:ext cx="1938337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550" y="76200"/>
            <a:ext cx="5662613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5236-880D-4BF3-926A-A04C764BF0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33CC"/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382077337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"/>
            <a:ext cx="8229600" cy="6049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C25236-880D-4BF3-926A-A04C764BF0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333CC">
                    <a:lumMod val="75000"/>
                  </a:srgbClr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7331788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F02D4317-116E-4A66-A777-B444BC4FE04D}" type="datetime8">
              <a:rPr lang="en-US" smtClean="0"/>
              <a:t>3/11/2016 12:42 PM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/>
            </a:lvl1pPr>
          </a:lstStyle>
          <a:p>
            <a:pPr>
              <a:defRPr/>
            </a:pPr>
            <a:fld id="{FAB0A351-5588-4F63-A190-9AF18FB9C6B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7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291" y="76200"/>
            <a:ext cx="6504709" cy="9144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534400" cy="5334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8C45-4E36-4839-B902-8E84E9232C3A}" type="slidenum">
              <a:rPr lang="en-US" b="1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333CC">
                    <a:lumMod val="75000"/>
                  </a:srgbClr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618956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5AA33-DDD5-4FD0-9B78-867DAC491C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347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BC09-8728-46F0-99E6-7C066CF6A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081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AC77-68E0-41D0-AB0F-632A4A4763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3421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257300"/>
            <a:ext cx="3800475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1257300"/>
            <a:ext cx="3800475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629F-F686-4C7F-ADF6-A12ACFE2DB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6589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C9407-2F13-4A47-9D9E-F1870556F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1701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432C-9675-4518-A7D3-A1EBD246DC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8714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4149D-CA84-4E68-827D-ABA46180E4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573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AFC08-DED1-4268-A5B8-C84F4A8B2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326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5ECE6-D885-4B51-8A37-AC3009C68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283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5AA33-DDD5-4FD0-9B78-867DAC491C75}" type="slidenum">
              <a:rPr lang="en-US" b="1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20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DB35C-AD8E-4CF4-BD40-634A71481E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495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76200"/>
            <a:ext cx="1938337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550" y="76200"/>
            <a:ext cx="5662613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5236-880D-4BF3-926A-A04C764BF0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257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3000" y="6591300"/>
            <a:ext cx="372694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D35B-A33A-4DDF-8925-4C70559D9E6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54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9624-066B-490E-82EB-CD004D23658D}" type="slidenum">
              <a:rPr lang="en-US" sz="1000">
                <a:solidFill>
                  <a:srgbClr val="969696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sz="1000">
              <a:solidFill>
                <a:srgbClr val="96969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22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1552575" y="2562225"/>
            <a:ext cx="593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3933-7039-445F-9036-BC14CFDF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3203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9A69-09EA-46D4-A089-4D950B142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1770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82981-88AD-41B5-ABDF-4F24EF662E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9303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257300"/>
            <a:ext cx="3800475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1257300"/>
            <a:ext cx="3800475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C1E8C-2042-4E80-B967-AE0B2F3681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9878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225B-5AB0-4647-931D-838689D06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3084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7BE7-16AB-4FD4-A453-8119FD784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132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/>
            <a:fld id="{11218C2E-65CB-4471-B8A9-3704A852BB21}" type="slidenum">
              <a:rPr lang="en-US" smtClean="0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8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1879-6F40-41DF-86A3-64A1A81E52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906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5918-D60F-4858-BC33-EEF6C52151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8421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561A-1B63-453E-B8FA-B01EC0986A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0690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2CC7C-9D99-4D25-8266-5C1A9E63A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013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3825"/>
            <a:ext cx="1938337" cy="5686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550" y="123825"/>
            <a:ext cx="5662613" cy="5686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CFD7-DA02-4C0A-9819-6CE18AE37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9190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257300"/>
            <a:ext cx="380047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6425" y="1257300"/>
            <a:ext cx="3800475" cy="220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16425" y="3609975"/>
            <a:ext cx="3800475" cy="220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B4DD-CFBC-4771-B680-8D2BA978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5523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9950" y="6524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9EBC09-8728-46F0-99E6-7C066CF6A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4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E0679-7EE2-434E-AEE2-420E5A5FBB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5257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9182D77C-1E02-42A3-99D8-EB24FB9484D7}" type="datetime8">
              <a:rPr lang="en-US" smtClean="0"/>
              <a:t>3/11/2016 12:42 PM</a:t>
            </a:fld>
            <a:endParaRPr lang="en-US" dirty="0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17914-D5C7-4B8C-BF70-0505F7C390F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3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5AA33-DDD5-4FD0-9B78-867DAC491C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610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BC09-8728-46F0-99E6-7C066CF6A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CC"/>
                </a:solidFill>
                <a:latin typeface="Arial" charset="0"/>
              </a:rPr>
              <a:t>AFLCMC… Providing the Warfighter’s Edge</a:t>
            </a:r>
            <a:endParaRPr lang="en-US" sz="14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778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AC77-68E0-41D0-AB0F-632A4A4763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CC"/>
                </a:solidFill>
                <a:latin typeface="Arial" charset="0"/>
              </a:rPr>
              <a:t>AFLCMC… Providing the Warfighter’s Edge</a:t>
            </a:r>
            <a:endParaRPr lang="en-US" sz="14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271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257300"/>
            <a:ext cx="3800475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1257300"/>
            <a:ext cx="3800475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629F-F686-4C7F-ADF6-A12ACFE2DB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CC"/>
                </a:solidFill>
                <a:latin typeface="Arial" charset="0"/>
              </a:rPr>
              <a:t>AFLCMC… Providing the Warfighter’s Edge</a:t>
            </a:r>
            <a:endParaRPr lang="en-US" sz="14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148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9.tiff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8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hter-Bomber Emblem (Small File size).t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25783" y="0"/>
            <a:ext cx="1118245" cy="1117266"/>
          </a:xfrm>
          <a:prstGeom prst="rect">
            <a:avLst/>
          </a:prstGeom>
          <a:noFill/>
        </p:spPr>
      </p:pic>
      <p:sp>
        <p:nvSpPr>
          <p:cNvPr id="1229" name="Rectangle 205"/>
          <p:cNvSpPr>
            <a:spLocks noChangeArrowheads="1"/>
          </p:cNvSpPr>
          <p:nvPr userDrawn="1"/>
        </p:nvSpPr>
        <p:spPr bwMode="auto">
          <a:xfrm flipV="1">
            <a:off x="-1" y="1000442"/>
            <a:ext cx="2855343" cy="45719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sp>
        <p:nvSpPr>
          <p:cNvPr id="1233" name="Text Box 209"/>
          <p:cNvSpPr txBox="1">
            <a:spLocks noChangeArrowheads="1"/>
          </p:cNvSpPr>
          <p:nvPr userDrawn="1"/>
        </p:nvSpPr>
        <p:spPr bwMode="auto">
          <a:xfrm>
            <a:off x="2846717" y="850900"/>
            <a:ext cx="3390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i="0" dirty="0" smtClean="0">
                <a:solidFill>
                  <a:srgbClr val="3333CC"/>
                </a:solidFill>
                <a:cs typeface="Times New Roman" pitchFamily="18" charset="0"/>
              </a:rPr>
              <a:t>AFLCMC…Providing</a:t>
            </a:r>
            <a:r>
              <a:rPr lang="en-US" sz="1200" b="1" i="0" baseline="0" dirty="0" smtClean="0">
                <a:solidFill>
                  <a:srgbClr val="3333CC"/>
                </a:solidFill>
                <a:cs typeface="Times New Roman" pitchFamily="18" charset="0"/>
              </a:rPr>
              <a:t> the Warfighter’s Edge</a:t>
            </a:r>
            <a:endParaRPr lang="en-US" sz="1200" b="1" i="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234" name="Rectangle 210"/>
          <p:cNvSpPr>
            <a:spLocks noChangeArrowheads="1"/>
          </p:cNvSpPr>
          <p:nvPr userDrawn="1"/>
        </p:nvSpPr>
        <p:spPr bwMode="auto">
          <a:xfrm flipV="1">
            <a:off x="6228272" y="994462"/>
            <a:ext cx="2920491" cy="45719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Rockwell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" y="85937"/>
            <a:ext cx="9144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2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35" r:id="rId2"/>
    <p:sldLayoutId id="2147483837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Rectangle 205"/>
          <p:cNvSpPr>
            <a:spLocks noChangeArrowheads="1"/>
          </p:cNvSpPr>
          <p:nvPr userDrawn="1"/>
        </p:nvSpPr>
        <p:spPr bwMode="auto">
          <a:xfrm flipV="1">
            <a:off x="0" y="992893"/>
            <a:ext cx="9144000" cy="4572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218C2E-65CB-4471-B8A9-3704A852BB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400" b="1" i="1" dirty="0">
              <a:solidFill>
                <a:srgbClr val="3333CC"/>
              </a:solidFill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pic>
        <p:nvPicPr>
          <p:cNvPr id="2" name="Picture 2" descr="C:\Users\clinchtc\Desktop\Atch 3 AFLCMC Emblem - Color 201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80" y="64116"/>
            <a:ext cx="92660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8218095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5387366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5688500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5235762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911644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0928790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9677328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123825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610E89D-DFC4-4C7A-B885-E673032E68F3}" type="slidenum">
              <a:rPr lang="en-US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" name="Rectangle 209"/>
          <p:cNvSpPr>
            <a:spLocks noChangeArrowheads="1"/>
          </p:cNvSpPr>
          <p:nvPr userDrawn="1"/>
        </p:nvSpPr>
        <p:spPr bwMode="auto">
          <a:xfrm flipV="1">
            <a:off x="0" y="1017588"/>
            <a:ext cx="9144000" cy="6191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Text Box 211"/>
          <p:cNvSpPr txBox="1">
            <a:spLocks noChangeArrowheads="1"/>
          </p:cNvSpPr>
          <p:nvPr userDrawn="1"/>
        </p:nvSpPr>
        <p:spPr bwMode="auto">
          <a:xfrm>
            <a:off x="2230438" y="8636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solidFill>
                  <a:srgbClr val="3333CC"/>
                </a:solidFill>
              </a:rPr>
              <a:t>             </a:t>
            </a:r>
          </a:p>
        </p:txBody>
      </p:sp>
      <p:pic>
        <p:nvPicPr>
          <p:cNvPr id="1033" name="Picture 216" descr="chrmblue_gd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9525"/>
            <a:ext cx="123666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218"/>
          <p:cNvSpPr txBox="1">
            <a:spLocks noChangeArrowheads="1"/>
          </p:cNvSpPr>
          <p:nvPr userDrawn="1"/>
        </p:nvSpPr>
        <p:spPr bwMode="auto">
          <a:xfrm>
            <a:off x="1552575" y="2562225"/>
            <a:ext cx="593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399" y="76200"/>
            <a:ext cx="898349" cy="9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4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hter-Bomber Emblem (Small File size).t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25783" y="0"/>
            <a:ext cx="1118245" cy="1117266"/>
          </a:xfrm>
          <a:prstGeom prst="rect">
            <a:avLst/>
          </a:prstGeom>
          <a:noFill/>
        </p:spPr>
      </p:pic>
      <p:sp>
        <p:nvSpPr>
          <p:cNvPr id="1229" name="Rectangle 205"/>
          <p:cNvSpPr>
            <a:spLocks noChangeArrowheads="1"/>
          </p:cNvSpPr>
          <p:nvPr userDrawn="1"/>
        </p:nvSpPr>
        <p:spPr bwMode="auto">
          <a:xfrm flipV="1">
            <a:off x="-1" y="1000442"/>
            <a:ext cx="2855343" cy="45719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sp>
        <p:nvSpPr>
          <p:cNvPr id="1233" name="Text Box 209"/>
          <p:cNvSpPr txBox="1">
            <a:spLocks noChangeArrowheads="1"/>
          </p:cNvSpPr>
          <p:nvPr userDrawn="1"/>
        </p:nvSpPr>
        <p:spPr bwMode="auto">
          <a:xfrm>
            <a:off x="2846717" y="850900"/>
            <a:ext cx="3390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3333CC"/>
                </a:solidFill>
                <a:cs typeface="Times New Roman" pitchFamily="18" charset="0"/>
              </a:rPr>
              <a:t>AFLCMC…Providing the Warfighter’s Edge</a:t>
            </a:r>
            <a:endParaRPr lang="en-US" sz="12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234" name="Rectangle 210"/>
          <p:cNvSpPr>
            <a:spLocks noChangeArrowheads="1"/>
          </p:cNvSpPr>
          <p:nvPr userDrawn="1"/>
        </p:nvSpPr>
        <p:spPr bwMode="auto">
          <a:xfrm flipV="1">
            <a:off x="6228272" y="994462"/>
            <a:ext cx="2920491" cy="45719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Rockwell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" y="85937"/>
            <a:ext cx="9144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7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6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  <a:cs typeface="Arial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  <a:cs typeface="Arial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  <a:cs typeface="Arial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96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hter-Bomber Emblem (Small File size)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5783" y="0"/>
            <a:ext cx="1118245" cy="1117266"/>
          </a:xfrm>
          <a:prstGeom prst="rect">
            <a:avLst/>
          </a:prstGeom>
          <a:noFill/>
        </p:spPr>
      </p:pic>
      <p:sp>
        <p:nvSpPr>
          <p:cNvPr id="1229" name="Rectangle 205"/>
          <p:cNvSpPr>
            <a:spLocks noChangeArrowheads="1"/>
          </p:cNvSpPr>
          <p:nvPr userDrawn="1"/>
        </p:nvSpPr>
        <p:spPr bwMode="auto">
          <a:xfrm flipV="1">
            <a:off x="-1" y="1000442"/>
            <a:ext cx="2855343" cy="45719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sp>
        <p:nvSpPr>
          <p:cNvPr id="1233" name="Text Box 209"/>
          <p:cNvSpPr txBox="1">
            <a:spLocks noChangeArrowheads="1"/>
          </p:cNvSpPr>
          <p:nvPr userDrawn="1"/>
        </p:nvSpPr>
        <p:spPr bwMode="auto">
          <a:xfrm>
            <a:off x="2846717" y="850900"/>
            <a:ext cx="3390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3333CC"/>
                </a:solidFill>
                <a:cs typeface="Times New Roman" pitchFamily="18" charset="0"/>
              </a:rPr>
              <a:t>AFLCMC…Providing the Warfighter’s Edge</a:t>
            </a:r>
            <a:endParaRPr lang="en-US" sz="12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234" name="Rectangle 210"/>
          <p:cNvSpPr>
            <a:spLocks noChangeArrowheads="1"/>
          </p:cNvSpPr>
          <p:nvPr userDrawn="1"/>
        </p:nvSpPr>
        <p:spPr bwMode="auto">
          <a:xfrm flipV="1">
            <a:off x="6228272" y="994462"/>
            <a:ext cx="2920491" cy="45719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Rockwell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" y="85937"/>
            <a:ext cx="9144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750976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797145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1218C2E-65CB-4471-B8A9-3704A852BB21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400" b="1" i="1" dirty="0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sp>
        <p:nvSpPr>
          <p:cNvPr id="15" name="Rectangle 205"/>
          <p:cNvSpPr>
            <a:spLocks noChangeArrowheads="1"/>
          </p:cNvSpPr>
          <p:nvPr/>
        </p:nvSpPr>
        <p:spPr bwMode="auto">
          <a:xfrm flipV="1">
            <a:off x="0" y="961697"/>
            <a:ext cx="9144000" cy="76916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 descr="C:\Users\ft4dwph\AppData\Local\Microsoft\Windows\Temporary Internet Files\Content.Outlook\LELKI7OT\Atch 2 AFLCMC Emblem - Color 2012 (2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38160" y="45720"/>
            <a:ext cx="914400" cy="9023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33CC"/>
                </a:solidFill>
                <a:latin typeface="Arial" charset="0"/>
              </a:rPr>
              <a:t>AFLCMC… Providing the Warfighter’s Edge</a:t>
            </a:r>
            <a:endParaRPr lang="en-US" sz="14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4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Rectangle 205"/>
          <p:cNvSpPr>
            <a:spLocks noChangeArrowheads="1"/>
          </p:cNvSpPr>
          <p:nvPr userDrawn="1"/>
        </p:nvSpPr>
        <p:spPr bwMode="auto">
          <a:xfrm flipV="1">
            <a:off x="-1" y="1000442"/>
            <a:ext cx="2855343" cy="45719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sp>
        <p:nvSpPr>
          <p:cNvPr id="1233" name="Text Box 209"/>
          <p:cNvSpPr txBox="1">
            <a:spLocks noChangeArrowheads="1"/>
          </p:cNvSpPr>
          <p:nvPr userDrawn="1"/>
        </p:nvSpPr>
        <p:spPr bwMode="auto">
          <a:xfrm>
            <a:off x="2846717" y="850900"/>
            <a:ext cx="3390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3333CC"/>
                </a:solidFill>
                <a:cs typeface="Times New Roman" pitchFamily="18" charset="0"/>
              </a:rPr>
              <a:t>AFLCMC…Providing the Warfighter’s Edge</a:t>
            </a:r>
            <a:endParaRPr lang="en-US" sz="12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234" name="Rectangle 210"/>
          <p:cNvSpPr>
            <a:spLocks noChangeArrowheads="1"/>
          </p:cNvSpPr>
          <p:nvPr userDrawn="1"/>
        </p:nvSpPr>
        <p:spPr bwMode="auto">
          <a:xfrm flipV="1">
            <a:off x="6228272" y="994462"/>
            <a:ext cx="2920491" cy="45719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59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4600408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6306551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1218C2E-65CB-4471-B8A9-3704A852BB21}" type="slidenum">
              <a:rPr lang="en-US">
                <a:solidFill>
                  <a:srgbClr val="000000"/>
                </a:solidFill>
                <a:latin typeface="Rockwell" pitchFamily="18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Rockwell" pitchFamily="18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400" b="1" i="1" dirty="0">
              <a:solidFill>
                <a:srgbClr val="3333CC"/>
              </a:solidFill>
              <a:latin typeface="Rockwell" pitchFamily="18" charset="0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0" y="1076987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314" y="82381"/>
            <a:ext cx="914686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8223847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1218C2E-65CB-4471-B8A9-3704A852BB2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/>
        </p:nvSpPr>
        <p:spPr bwMode="auto">
          <a:xfrm>
            <a:off x="2947988" y="8540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400" b="1" i="1" dirty="0">
              <a:solidFill>
                <a:srgbClr val="3333CC"/>
              </a:solidFill>
              <a:latin typeface="Arial"/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833" y="36700"/>
            <a:ext cx="1144718" cy="904468"/>
          </a:xfrm>
          <a:prstGeom prst="rect">
            <a:avLst/>
          </a:prstGeom>
          <a:noFill/>
        </p:spPr>
      </p:pic>
      <p:sp>
        <p:nvSpPr>
          <p:cNvPr id="15" name="Rectangle 205"/>
          <p:cNvSpPr>
            <a:spLocks noChangeArrowheads="1"/>
          </p:cNvSpPr>
          <p:nvPr/>
        </p:nvSpPr>
        <p:spPr bwMode="auto">
          <a:xfrm flipV="1">
            <a:off x="0" y="961697"/>
            <a:ext cx="9144000" cy="76916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 descr="C:\Users\ft4dwph\AppData\Local\Microsoft\Windows\Temporary Internet Files\Content.Outlook\LELKI7OT\Atch 2 AFLCMC Emblem - Color 2012 (2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38160" y="45720"/>
            <a:ext cx="914400" cy="9023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2627084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333CC">
                    <a:lumMod val="75000"/>
                  </a:srgbClr>
                </a:solidFill>
                <a:latin typeface="Arial"/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155377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8486775" cy="1600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kern="0" dirty="0" smtClean="0"/>
              <a:t>Program Executive Officer (PEO)</a:t>
            </a:r>
            <a:br>
              <a:rPr lang="en-US" sz="3600" b="1" kern="0" dirty="0" smtClean="0"/>
            </a:br>
            <a:r>
              <a:rPr lang="en-US" sz="3600" b="1" kern="0" dirty="0" smtClean="0"/>
              <a:t>Review and Outlook (R&amp;O)</a:t>
            </a:r>
            <a:r>
              <a:rPr lang="en-US" sz="3600" b="1" i="1" kern="0" dirty="0">
                <a:solidFill>
                  <a:srgbClr val="0070C0"/>
                </a:solidFill>
              </a:rPr>
              <a:t/>
            </a:r>
            <a:br>
              <a:rPr lang="en-US" sz="3600" b="1" i="1" kern="0" dirty="0">
                <a:solidFill>
                  <a:srgbClr val="0070C0"/>
                </a:solidFill>
              </a:rPr>
            </a:br>
            <a:endParaRPr lang="en-US" sz="3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59427" y="4302692"/>
            <a:ext cx="49799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black"/>
              </a:solidFill>
              <a:latin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Brian Rutledge</a:t>
            </a:r>
            <a:endParaRPr lang="en-US" sz="2000" b="1" dirty="0">
              <a:solidFill>
                <a:prstClr val="black"/>
              </a:solidFill>
              <a:latin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Deputy PEO </a:t>
            </a: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Fighter/Bomber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24 </a:t>
            </a: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March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2016</a:t>
            </a:r>
            <a:endParaRPr lang="en-US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64886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“PA Approved Message Release for Briefing”</a:t>
            </a:r>
          </a:p>
        </p:txBody>
      </p:sp>
    </p:spTree>
    <p:extLst>
      <p:ext uri="{BB962C8B-B14F-4D97-AF65-F5344CB8AC3E}">
        <p14:creationId xmlns:p14="http://schemas.microsoft.com/office/powerpoint/2010/main" val="22853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\\fshill\users$\j\jeffrey.greene\Documents\My Pictures\Aircraft pictures\aA-10Warthogsformation.jpg"/>
          <p:cNvPicPr preferRelativeResize="0"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837" y="1144440"/>
            <a:ext cx="1773936" cy="121776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:\1 - 478 AESW CC\Executive Officer Info\Pictures &amp; Videos\F-22 Pictures\2 Ship.jpg"/>
          <p:cNvPicPr preferRelativeResize="0"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"/>
                    </a14:imgEffect>
                    <a14:imgEffect>
                      <a14:colorTemperature colorTemp="5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836" y="5181600"/>
            <a:ext cx="1773936" cy="11725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255234" y="3886200"/>
            <a:ext cx="1773936" cy="1237223"/>
            <a:chOff x="178668" y="990601"/>
            <a:chExt cx="2516763" cy="1782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556" name="Picture 4" descr="https://asc-workspace.oh.afmc.af.mil/asc/312_326/Wing%20Aircraft/312%20AESG%20(F-16)/F16%20over%20SW%20Asia.jpg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68" y="990601"/>
              <a:ext cx="2516763" cy="1782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 rot="5400000">
              <a:off x="1923104" y="1432934"/>
              <a:ext cx="1021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F-16</a:t>
              </a:r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734399" y="3835071"/>
            <a:ext cx="1773936" cy="1288352"/>
            <a:chOff x="1524000" y="2819398"/>
            <a:chExt cx="2428224" cy="19425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558" name="Picture 6" descr="https://asc-workspace.oh.afmc.af.mil/asc/312_326/Wing%20Aircraft/326%20AESG%20(B-1)/on-the-nose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819398"/>
              <a:ext cx="2428224" cy="19425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 rot="5400000">
              <a:off x="3279283" y="3396301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B-1</a:t>
              </a:r>
            </a:p>
          </p:txBody>
        </p:sp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723656" y="1143000"/>
            <a:ext cx="1773937" cy="1280160"/>
            <a:chOff x="6095997" y="549827"/>
            <a:chExt cx="2712053" cy="20405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566" name="Picture 14" descr="https://asc-workspace.oh.afmc.af.mil/asc/312_326/Wing%20Aircraft/726%20AESG%20(B-2)/B-2%20banking.jpg"/>
            <p:cNvPicPr preferRelativeResize="0"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7" y="549827"/>
              <a:ext cx="2712051" cy="204058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 rot="5400000">
              <a:off x="8135110" y="1028477"/>
              <a:ext cx="822661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B-2</a:t>
              </a: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256830" y="2438400"/>
            <a:ext cx="1773936" cy="1379947"/>
            <a:chOff x="312005" y="2800224"/>
            <a:chExt cx="2426868" cy="20223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568" name="Picture 16" descr="https://asc-workspace.oh.afmc.af.mil/asc/312_326/Wing%20Aircraft/912%20AESG%20(F-15)/f15.jpg"/>
            <p:cNvPicPr preferRelativeResize="0"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05" y="2800224"/>
              <a:ext cx="2426868" cy="20223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 rot="5400000">
              <a:off x="1966547" y="3421624"/>
              <a:ext cx="1021433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cs typeface="Arial" pitchFamily="34" charset="0"/>
                </a:rPr>
                <a:t>F-15</a:t>
              </a:r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234820" y="6400800"/>
            <a:ext cx="762000" cy="365125"/>
          </a:xfrm>
        </p:spPr>
        <p:txBody>
          <a:bodyPr/>
          <a:lstStyle/>
          <a:p>
            <a:fld id="{88D9D950-6472-45F7-959C-E7E1B80B905C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1270636" y="5492470"/>
            <a:ext cx="1021433" cy="55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F-22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 idx="4294967295"/>
          </p:nvPr>
        </p:nvSpPr>
        <p:spPr>
          <a:xfrm>
            <a:off x="464296" y="228600"/>
            <a:ext cx="8193912" cy="609600"/>
          </a:xfrm>
        </p:spPr>
        <p:txBody>
          <a:bodyPr>
            <a:noAutofit/>
          </a:bodyPr>
          <a:lstStyle/>
          <a:p>
            <a:pPr algn="ctr" rtl="0" eaLnBrk="1" fontAlgn="base" latinLnBrk="0" hangingPunct="1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Fighter/Bomber Portfolio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1303039" y="1483555"/>
            <a:ext cx="1052396" cy="528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A-10</a:t>
            </a:r>
          </a:p>
        </p:txBody>
      </p:sp>
      <p:pic>
        <p:nvPicPr>
          <p:cNvPr id="31" name="Picture 12" descr="https://asc-workspace.oh.afmc.af.mil/asc/312_326/Wing%20Aircraft/651%20AESS%20(B-52)/B52_33.JPG"/>
          <p:cNvPicPr preferRelativeResize="0"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23660" y="2458873"/>
            <a:ext cx="1773936" cy="1308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/>
          <p:cNvSpPr txBox="1"/>
          <p:nvPr/>
        </p:nvSpPr>
        <p:spPr>
          <a:xfrm rot="5400000">
            <a:off x="7783069" y="2808731"/>
            <a:ext cx="959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B-52</a:t>
            </a:r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99" y="5200143"/>
            <a:ext cx="1773936" cy="115397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 rot="5400000">
            <a:off x="7781549" y="5477252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LAS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209800" y="12954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0" tIns="46009" rIns="92010" bIns="46009"/>
          <a:lstStyle/>
          <a:p>
            <a:pPr marL="57150" lvl="2" indent="3175" eaLnBrk="0" hangingPunct="0">
              <a:spcBef>
                <a:spcPct val="20000"/>
              </a:spcBef>
              <a:buClr>
                <a:srgbClr val="CCCCFF"/>
              </a:buClr>
              <a:buSzPct val="75000"/>
            </a:pPr>
            <a:r>
              <a:rPr lang="en-US" sz="1600" b="1" u="sng" dirty="0" smtClean="0">
                <a:solidFill>
                  <a:srgbClr val="000000"/>
                </a:solidFill>
                <a:latin typeface="Arial"/>
              </a:rPr>
              <a:t>VISION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:  Warfighter’s choice for life cycle management of war-winning Fighters/Bombers capabilities delivered early and under budget  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2209799" y="2106304"/>
            <a:ext cx="4343401" cy="101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0" tIns="46009" rIns="92010" bIns="46009"/>
          <a:lstStyle/>
          <a:p>
            <a:pPr marL="57150" lvl="2" indent="3175" eaLnBrk="0" hangingPunct="0">
              <a:spcBef>
                <a:spcPct val="20000"/>
              </a:spcBef>
              <a:buClr>
                <a:srgbClr val="CCCCFF"/>
              </a:buClr>
              <a:buSzPct val="75000"/>
            </a:pPr>
            <a:r>
              <a:rPr lang="en-US" sz="1600" b="1" u="sng" dirty="0" smtClean="0">
                <a:solidFill>
                  <a:srgbClr val="000000"/>
                </a:solidFill>
                <a:latin typeface="Arial"/>
              </a:rPr>
              <a:t>MISSION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:  Develop, produce, deliver, modernize, and support US and coalition partner fighter and bomber aircraft weapon systems and subsystems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289095" y="3211371"/>
            <a:ext cx="4340305" cy="3646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76" tIns="45691" rIns="91376" bIns="45691">
            <a:noAutofit/>
          </a:bodyPr>
          <a:lstStyle/>
          <a:p>
            <a:pPr marL="168157" indent="-168157"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endParaRPr lang="en-US" sz="800" dirty="0" smtClean="0">
              <a:solidFill>
                <a:srgbClr val="000000"/>
              </a:solidFill>
              <a:latin typeface="Arial"/>
            </a:endParaRPr>
          </a:p>
          <a:p>
            <a:pPr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156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Programs</a:t>
            </a:r>
          </a:p>
          <a:p>
            <a:pPr marL="218921" lvl="1"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2 MDAP, 2 Pre-MDAP (ACAT I)</a:t>
            </a:r>
          </a:p>
          <a:p>
            <a:pPr marL="218921" lvl="1"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65 Acquisition Master List (ACAT I, II, III)</a:t>
            </a:r>
          </a:p>
          <a:p>
            <a:pPr marL="218921" lvl="1"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89 FMS</a:t>
            </a:r>
          </a:p>
          <a:p>
            <a:pPr marL="218921" lvl="1" eaLnBrk="0" hangingPunct="0">
              <a:lnSpc>
                <a:spcPct val="85000"/>
              </a:lnSpc>
              <a:defRPr/>
            </a:pP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 marL="168157" indent="-168157"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6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Geographic Locations: </a:t>
            </a:r>
          </a:p>
          <a:p>
            <a:pPr lvl="1" eaLnBrk="0" hangingPunct="0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Hill AFB 	Tinker AFB</a:t>
            </a:r>
          </a:p>
          <a:p>
            <a:pPr lvl="1" eaLnBrk="0" hangingPunct="0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Robins AFB	Wright-Patterson AFB</a:t>
            </a:r>
          </a:p>
          <a:p>
            <a:pPr lvl="1" eaLnBrk="0" hangingPunct="0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Ft Worth, TX	Whiteman AFB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sz="6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lnSpc>
                <a:spcPct val="85000"/>
              </a:lnSpc>
              <a:defRPr/>
            </a:pPr>
            <a:endParaRPr lang="en-US" sz="70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 ~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3000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Authorized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Personnel </a:t>
            </a:r>
          </a:p>
          <a:p>
            <a:pPr marL="218921" lvl="1"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Military (11%)</a:t>
            </a:r>
          </a:p>
          <a:p>
            <a:pPr marL="218921" lvl="1"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Civilian (73%)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marL="218921" lvl="1"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A&amp;AS   (16%)</a:t>
            </a:r>
          </a:p>
          <a:p>
            <a:pPr marL="218921" lvl="1"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 marL="0" lvl="1" eaLnBrk="0" hangingPunct="0">
              <a:lnSpc>
                <a:spcPct val="85000"/>
              </a:lnSpc>
              <a:defRPr/>
            </a:pPr>
            <a:endParaRPr lang="en-US" sz="60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 ~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$62B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in Active Year Dollars</a:t>
            </a:r>
          </a:p>
          <a:p>
            <a:pPr marL="218921" lvl="1"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$9B USAF</a:t>
            </a:r>
          </a:p>
          <a:p>
            <a:pPr marL="218921" lvl="1" eaLnBrk="0" hangingPunct="0">
              <a:lnSpc>
                <a:spcPct val="85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$53B FMS</a:t>
            </a:r>
          </a:p>
          <a:p>
            <a:pPr marL="218921" lvl="1" eaLnBrk="0" hangingPunct="0">
              <a:lnSpc>
                <a:spcPct val="85000"/>
              </a:lnSpc>
              <a:defRPr/>
            </a:pPr>
            <a:endParaRPr lang="en-US" sz="12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54864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Organizational Leadership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959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477000"/>
            <a:ext cx="381000" cy="381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4</a:t>
            </a:r>
          </a:p>
        </p:txBody>
      </p:sp>
      <p:pic>
        <p:nvPicPr>
          <p:cNvPr id="5" name="Picture 4" descr="Fighter-Bomber Emblem (Small File size)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76201"/>
            <a:ext cx="1524000" cy="1142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21410" y="1272570"/>
            <a:ext cx="3505200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Arial Narrow" pitchFamily="34" charset="0"/>
              </a:rPr>
              <a:t>Fighters/Bombers Directorate &amp; PEO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Arial Narrow" pitchFamily="34" charset="0"/>
              </a:rPr>
              <a:t>Air Force Life Cycle Management Center (AFLCMC/WW)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</a:tabLst>
            </a:pPr>
            <a:r>
              <a:rPr lang="en-US" sz="900" dirty="0" smtClean="0">
                <a:solidFill>
                  <a:prstClr val="black"/>
                </a:solidFill>
                <a:latin typeface="Arial Narrow" pitchFamily="34" charset="0"/>
              </a:rPr>
              <a:t>Brig Gen Eric Fick, </a:t>
            </a:r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Director/PEO  (WPAFB)	</a:t>
            </a:r>
            <a:endParaRPr lang="en-US" sz="9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</a:tabLst>
            </a:pPr>
            <a:r>
              <a:rPr lang="en-US" sz="900" dirty="0" smtClean="0">
                <a:solidFill>
                  <a:prstClr val="black"/>
                </a:solidFill>
                <a:latin typeface="Arial Narrow" pitchFamily="34" charset="0"/>
              </a:rPr>
              <a:t>Mr. Brian Rutledge, Deputy PEO/Deputy Director</a:t>
            </a:r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</a:tabLst>
            </a:pPr>
            <a:r>
              <a:rPr lang="en-US" sz="900" dirty="0" smtClean="0">
                <a:solidFill>
                  <a:prstClr val="black"/>
                </a:solidFill>
                <a:latin typeface="Arial Narrow" pitchFamily="34" charset="0"/>
              </a:rPr>
              <a:t>Col </a:t>
            </a:r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James Gray, Senior </a:t>
            </a:r>
            <a:r>
              <a:rPr lang="en-US" sz="900" dirty="0" smtClean="0">
                <a:solidFill>
                  <a:prstClr val="black"/>
                </a:solidFill>
                <a:latin typeface="Arial Narrow" pitchFamily="34" charset="0"/>
              </a:rPr>
              <a:t>IMA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476" y="2057400"/>
            <a:ext cx="822453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571750" algn="r"/>
              </a:tabLst>
            </a:pPr>
            <a:r>
              <a:rPr lang="en-US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Directorate Senior Functionals (WPAFB)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571750" algn="r"/>
              </a:tabLst>
            </a:pP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Mr. 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Doug Atkinson, 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Director of Engineering    	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Mr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. Gregory Leingang, Chief of 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Finance		Mr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. Dennis Lovejoy, Chief of Contracting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571750" algn="r"/>
              </a:tabLst>
            </a:pP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AFLCMC/WWE		AFLCMC/WWF			AFLCMC/WWK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571750" algn="r"/>
              </a:tabLst>
            </a:pP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571750" algn="r"/>
              </a:tabLst>
            </a:pP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Mr. Lansen Conley, C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hief 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of Logistics 	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Ms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. Deborah Webb, Chief of Mgt Ops 	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Mr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Kevin </a:t>
            </a:r>
            <a:r>
              <a:rPr lang="en-US" sz="9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Sherrick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Chief of Security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  <a:tab pos="2571750" algn="r"/>
              </a:tabLst>
            </a:pP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AFLCMC/WWL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AFLCMC/WWO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	AFLCMC/WWOS</a:t>
            </a: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4476" y="3025170"/>
            <a:ext cx="8265319" cy="3437930"/>
            <a:chOff x="454476" y="1269299"/>
            <a:chExt cx="8265319" cy="3437930"/>
          </a:xfrm>
        </p:grpSpPr>
        <p:sp>
          <p:nvSpPr>
            <p:cNvPr id="9" name="TextBox 8"/>
            <p:cNvSpPr txBox="1"/>
            <p:nvPr/>
          </p:nvSpPr>
          <p:spPr>
            <a:xfrm>
              <a:off x="3251989" y="1270045"/>
              <a:ext cx="2686454" cy="7840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9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F-15 Division (</a:t>
              </a:r>
              <a:r>
                <a:rPr lang="en-US" sz="9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AFLCMC/WWQ)</a:t>
              </a:r>
              <a:endParaRPr lang="en-US" sz="9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Col Timothy Bailey, 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SPM &amp; Chief (RAFB)	</a:t>
              </a:r>
              <a:endPara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Mr. Bob Zwitch, 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Deputy Chief (RAFB)	</a:t>
              </a:r>
              <a:endPara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Mr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 Eric Wietstruk, PSM (RAFB)	</a:t>
              </a:r>
              <a:endPara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SPM, Robins, GA, WPAFB and SAUDI GSUs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4476" y="2107499"/>
              <a:ext cx="2602009" cy="7848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B-1&amp; B-52 Division (AFLCMC/WWN)</a:t>
              </a:r>
              <a:endParaRPr lang="en-US" sz="9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Col 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Timothy Dickenson SPM 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&amp; Chief  (TAFB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)</a:t>
              </a:r>
              <a:endParaRPr lang="en-US" sz="9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Vacant, 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Deputy Chief (TAFB)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Vacant, PSM (TAFB)	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SPM Tinker, OK ,  No GSU </a:t>
              </a:r>
              <a:endParaRPr lang="en-US" sz="9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1989" y="2108245"/>
              <a:ext cx="2686452" cy="7840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F-16 Division (</a:t>
              </a:r>
              <a:r>
                <a:rPr lang="en-US" sz="9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AFLCMC/WWM)</a:t>
              </a:r>
              <a:endParaRPr lang="en-US" sz="9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Col 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Chris Baird, 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SPM &amp; Chief (HAFB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)</a:t>
              </a:r>
              <a:endParaRPr lang="en-US" sz="9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Mr. Gregory Brown, 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Deputy Chief (HAFB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)</a:t>
              </a:r>
              <a:endParaRPr lang="en-US" sz="9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Mr. Gregory Brown, PSM (HAFB)	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SPM Hill, UT   WPAFB GSU        </a:t>
              </a:r>
              <a:endParaRPr lang="en-US" sz="9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32644" y="1269299"/>
              <a:ext cx="2570395" cy="784830"/>
            </a:xfrm>
            <a:prstGeom prst="rect">
              <a:avLst/>
            </a:prstGeom>
            <a:solidFill>
              <a:srgbClr val="AFD7FF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9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F-35 Division (</a:t>
              </a:r>
              <a:r>
                <a:rPr lang="en-US" sz="9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AFLCMC/WWJ)</a:t>
              </a:r>
              <a:endParaRPr lang="en-US" sz="9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Lt Col 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Matt Herder, 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Chief (WPAFB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)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	</a:t>
              </a:r>
              <a:endPara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Mr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 Michael Karraker, Deputy Chief (WPAFB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Mr. William Clark, Chief of Log (WPAFB)	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endParaRPr lang="en-US" sz="9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0754" y="1270045"/>
              <a:ext cx="2585730" cy="7840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A-10 </a:t>
              </a:r>
              <a:r>
                <a:rPr lang="en-US" sz="9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Division (AFLCMC/WWA)</a:t>
              </a:r>
              <a:endParaRPr lang="en-US" sz="9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62225" algn="r"/>
                </a:tabLst>
              </a:pP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Col 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James Flattery, 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SPM &amp; Chief (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HAFB)	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62225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Mr. Dan Ipson, Deputy 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Chief (HAFB)	</a:t>
              </a:r>
              <a:endPara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62225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Ms. Susan Manzanares, PSM (HAFB)	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62225" algn="r"/>
                </a:tabLst>
              </a:pPr>
              <a:r>
                <a:rPr lang="en-US" sz="9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SPM Hill, UT, No GSU</a:t>
              </a:r>
              <a:endParaRPr lang="en-US" sz="9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51989" y="2946445"/>
              <a:ext cx="2677961" cy="7840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9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Special Programs Division (</a:t>
              </a:r>
              <a:r>
                <a:rPr lang="en-US" sz="9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AFLCMC/WWG)</a:t>
              </a:r>
              <a:endParaRPr lang="en-US" sz="9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Col 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George Griffiths, 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SPM &amp; Chief (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WPAFB)        </a:t>
              </a:r>
              <a:endParaRPr lang="en-US" sz="9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err="1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Ms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 Stephanie </a:t>
              </a:r>
              <a:r>
                <a:rPr lang="en-US" sz="900" dirty="0" err="1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Edquid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, Deputy Chief  (WPAFB)      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Mr. Gary Pritchard, PSM (WPAFB)                   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SPM WPAFB, Tinker, OK</a:t>
              </a:r>
              <a:endParaRPr lang="en-US" sz="9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4476" y="2946445"/>
              <a:ext cx="2602009" cy="7840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B-2 Division (</a:t>
              </a:r>
              <a:r>
                <a:rPr lang="en-US" sz="9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AFLCMC/WWZ)</a:t>
              </a:r>
              <a:endParaRPr lang="en-US" sz="9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Col 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Robert Strasser, </a:t>
              </a:r>
              <a:r>
                <a:rPr lang="en-US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SPM  &amp; Chief (WPAFB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Mr. David </a:t>
              </a:r>
              <a:r>
                <a:rPr lang="en-US" sz="900" dirty="0" err="1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Garofoli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, Deputy Chief (WPAFB)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Ms. Lisa Carney, PSM (WPAFB)	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SPM WPAFB, Tinker, OK GSU</a:t>
              </a:r>
              <a:endParaRPr lang="en-US" sz="900" i="1" strike="sngStrike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51988" y="3783899"/>
              <a:ext cx="2677961" cy="7848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F-22 Division (AFLCMC/WWU)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Col Anthony Genatempo, 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SPM &amp; Chief (WPAFB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)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Mr. 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Ed Stanhouse, 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Deputy Chief  (WPAFB)	</a:t>
              </a:r>
              <a:endPara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Ms. Robin Mosely, 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PSM (WPAFB)	</a:t>
              </a:r>
              <a:endPara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SPM </a:t>
              </a:r>
              <a:r>
                <a:rPr lang="en-US" sz="9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WPAFB,  Hill, UT, Langley, VA, Ft Worth, TX  GSUs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8170" y="3783899"/>
              <a:ext cx="2578315" cy="9233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Development and Integration Division </a:t>
              </a:r>
              <a:r>
                <a:rPr lang="en-US" sz="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sz="9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AFLCMC/WWB)</a:t>
              </a:r>
              <a:endParaRPr lang="en-US" sz="9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Col Anthony Thomas, Chief 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(WPAFB)	</a:t>
              </a:r>
              <a:endPara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Mr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. 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Steve Topper, 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Deputy Chief (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WPAFB)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Mr. Terry </a:t>
              </a:r>
              <a:r>
                <a:rPr lang="en-US" sz="900" dirty="0" err="1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Caughvenbaugh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, PSM (WPAFB)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WPAFB</a:t>
              </a:r>
              <a:endParaRPr lang="en-US" sz="9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32644" y="2107499"/>
              <a:ext cx="2578315" cy="784830"/>
            </a:xfrm>
            <a:prstGeom prst="rect">
              <a:avLst/>
            </a:prstGeom>
            <a:solidFill>
              <a:srgbClr val="AFD7FF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F-15 Saudi FMS (AFLCMC/WWQ)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628900" algn="r"/>
                </a:tabLst>
              </a:pP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Col 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Brady </a:t>
              </a:r>
              <a:r>
                <a:rPr lang="en-US" sz="900" dirty="0" err="1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Hauboldt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SAPM (RAFB)	</a:t>
              </a:r>
              <a:endPara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628900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Lt 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Col James Becker, Deputy SAPM (WPAFB)	</a:t>
              </a:r>
              <a:endPara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628900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Lt 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Col Sean Rivera, Deputy SAPM (RAFB)	                     </a:t>
              </a:r>
              <a:endPara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628900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Mr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. Stephen Niemantsverdriet, Deputy SAPM (RAFB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32644" y="2945699"/>
              <a:ext cx="2578315" cy="646331"/>
            </a:xfrm>
            <a:prstGeom prst="rect">
              <a:avLst/>
            </a:prstGeom>
            <a:solidFill>
              <a:srgbClr val="AFD7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 Narrow" pitchFamily="34" charset="0"/>
                </a:rPr>
                <a:t>Directorate Support Staff (WPAFB)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itchFamily="34" charset="0"/>
                </a:rPr>
                <a:t>Maj Sunil Nair, </a:t>
              </a:r>
              <a:r>
                <a:rPr lang="en-US" sz="900" dirty="0">
                  <a:solidFill>
                    <a:prstClr val="black"/>
                  </a:solidFill>
                  <a:latin typeface="Arial Narrow" pitchFamily="34" charset="0"/>
                </a:rPr>
                <a:t>Executive Officer	</a:t>
              </a:r>
              <a:endParaRPr lang="en-US" sz="900" dirty="0" smtClean="0">
                <a:solidFill>
                  <a:prstClr val="black"/>
                </a:solidFill>
                <a:latin typeface="Arial Narrow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prstClr val="black"/>
                  </a:solidFill>
                  <a:latin typeface="Arial Narrow" pitchFamily="34" charset="0"/>
                </a:rPr>
                <a:t>Ms</a:t>
              </a:r>
              <a:r>
                <a:rPr lang="en-US" sz="900" dirty="0">
                  <a:solidFill>
                    <a:prstClr val="black"/>
                  </a:solidFill>
                  <a:latin typeface="Arial Narrow" pitchFamily="34" charset="0"/>
                </a:rPr>
                <a:t>. Cindy Castillo, Executive Assistant	</a:t>
              </a:r>
              <a:endParaRPr lang="en-US" sz="900" dirty="0" smtClean="0">
                <a:solidFill>
                  <a:prstClr val="black"/>
                </a:solidFill>
                <a:latin typeface="Arial Narrow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71750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Lt 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Col 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Tony Paulson, Chief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, PEG/DAG, 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AFLCMC/WWX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32644" y="3749579"/>
              <a:ext cx="2587151" cy="7848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2562225" algn="r"/>
                </a:tabLst>
              </a:pPr>
              <a:r>
                <a:rPr lang="en-US" sz="9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Strategic Systems Division (AFLCMC/WWS)</a:t>
              </a:r>
              <a:endParaRPr lang="en-US" sz="9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62225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Mr. Stephen </a:t>
              </a:r>
              <a:r>
                <a:rPr lang="en-US" sz="900" dirty="0" err="1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Uyehata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 SPM 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&amp; Chief </a:t>
              </a: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(WPAFB)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62225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Lt Col Jeffrey Kuhn, (WPAFB</a:t>
              </a:r>
              <a:r>
                <a:rPr lang="en-US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)       	</a:t>
              </a:r>
              <a:endPara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62225" algn="r"/>
                </a:tabLst>
              </a:pPr>
              <a:r>
                <a:rPr lang="en-US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Mr. Gerald Williams, PSM (WPAFB)	</a:t>
              </a:r>
            </a:p>
            <a:p>
              <a:pPr algn="ctr">
                <a:tabLst>
                  <a:tab pos="2571750" algn="r"/>
                </a:tabLst>
              </a:pPr>
              <a:r>
                <a:rPr lang="en-US" sz="9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WPAFB</a:t>
              </a:r>
            </a:p>
          </p:txBody>
        </p:sp>
      </p:grpSp>
      <p:pic>
        <p:nvPicPr>
          <p:cNvPr id="21" name="Picture 2" descr="P:\AFD-120828-029 (2)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4"/>
          <a:stretch/>
        </p:blipFill>
        <p:spPr bwMode="auto">
          <a:xfrm>
            <a:off x="152400" y="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8900"/>
            <a:ext cx="9144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6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an Aging Fleet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8322"/>
            <a:ext cx="8534400" cy="5295900"/>
          </a:xfrm>
        </p:spPr>
        <p:txBody>
          <a:bodyPr/>
          <a:lstStyle/>
          <a:p>
            <a:endParaRPr lang="en-US" sz="1800" b="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9458" y="6422576"/>
            <a:ext cx="293914" cy="457200"/>
          </a:xfrm>
          <a:prstGeom prst="rect">
            <a:avLst/>
          </a:prstGeom>
        </p:spPr>
        <p:txBody>
          <a:bodyPr/>
          <a:lstStyle/>
          <a:p>
            <a:fld id="{88D9D950-6472-45F7-959C-E7E1B80B905C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292" y="3492546"/>
            <a:ext cx="1792760" cy="461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1952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3" descr="C:\Users\1251754060A\Desktop\Pictures\1952\imagesR911JC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2" y="2513317"/>
            <a:ext cx="2057400" cy="82311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8603" y="3480058"/>
            <a:ext cx="1792760" cy="461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1975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4" descr="C:\Users\1251754060A\Desktop\Pictures\1975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0" b="14255"/>
          <a:stretch/>
        </p:blipFill>
        <p:spPr bwMode="auto">
          <a:xfrm>
            <a:off x="2432555" y="2539782"/>
            <a:ext cx="2057400" cy="78576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9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64003" y="3482325"/>
            <a:ext cx="1792760" cy="461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1977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 descr="C:\Users\1251754060A\Desktop\Pictures\1977 chevy caprice sid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4" b="14652"/>
          <a:stretch/>
        </p:blipFill>
        <p:spPr bwMode="auto">
          <a:xfrm>
            <a:off x="4721135" y="2496238"/>
            <a:ext cx="2057400" cy="876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1251754060A\Desktop\Pictures\1980\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0" b="9441"/>
          <a:stretch/>
        </p:blipFill>
        <p:spPr bwMode="auto">
          <a:xfrm>
            <a:off x="6977859" y="2569846"/>
            <a:ext cx="2057400" cy="7816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45142" y="3505160"/>
            <a:ext cx="1792760" cy="461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1980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1" descr="C:\Users\1251754060A\Desktop\Pictures\1986\ca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 b="17926"/>
          <a:stretch/>
        </p:blipFill>
        <p:spPr bwMode="auto">
          <a:xfrm>
            <a:off x="1165672" y="5266825"/>
            <a:ext cx="2057400" cy="8434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97992" y="6189330"/>
            <a:ext cx="1792760" cy="461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1986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6" descr="C:\Users\1251754060A\Desktop\Pictures\1997\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24570" r="5559" b="23068"/>
          <a:stretch/>
        </p:blipFill>
        <p:spPr bwMode="auto">
          <a:xfrm>
            <a:off x="3672351" y="5266825"/>
            <a:ext cx="2057400" cy="7816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69987" y="6172635"/>
            <a:ext cx="1792760" cy="461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1997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3938" y="6172635"/>
            <a:ext cx="1792760" cy="461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2005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1" descr="C:\Users\1251754060A\Desktop\Pictures\2005\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7" b="17138"/>
          <a:stretch/>
        </p:blipFill>
        <p:spPr bwMode="auto">
          <a:xfrm>
            <a:off x="6224302" y="5313211"/>
            <a:ext cx="1848487" cy="7046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22334" y="1509650"/>
            <a:ext cx="8896043" cy="3644817"/>
            <a:chOff x="179084" y="1498260"/>
            <a:chExt cx="8896043" cy="3644817"/>
          </a:xfrm>
        </p:grpSpPr>
        <p:pic>
          <p:nvPicPr>
            <p:cNvPr id="21" name="Picture 2" descr="Y:\WW_Working Folder\09 - (FOUO) - WWF (EXEC)\Going Away Gift\DPEO Going-Away Gift\B-52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1" t="22267" r="4602" b="22857"/>
            <a:stretch/>
          </p:blipFill>
          <p:spPr bwMode="auto">
            <a:xfrm>
              <a:off x="179084" y="1526979"/>
              <a:ext cx="2057400" cy="825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Y:\WW_Working Folder\09 - (FOUO) - WWF (EXEC)\Going Away Gift\DPEO Going-Away Gift\F-1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992" y="1516093"/>
              <a:ext cx="2057400" cy="85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Y:\WW_Working Folder\09 - (FOUO) - WWF (EXEC)\Going Away Gift\DPEO Going-Away Gift\A-10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37" b="6931"/>
            <a:stretch/>
          </p:blipFill>
          <p:spPr bwMode="auto">
            <a:xfrm>
              <a:off x="4755090" y="1498260"/>
              <a:ext cx="2057400" cy="8868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Y:\WW_Working Folder\09 - (FOUO) - WWF (EXEC)\Going Away Gift\DPEO Going-Away Gift\F-16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t="1796" b="12371"/>
            <a:stretch/>
          </p:blipFill>
          <p:spPr bwMode="auto">
            <a:xfrm>
              <a:off x="7017727" y="1536567"/>
              <a:ext cx="2057400" cy="871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Y:\WW_Working Folder\09 - (FOUO) - WWF (EXEC)\Going Away Gift\DPEO Going-Away Gift\B-1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68" b="11451"/>
            <a:stretch/>
          </p:blipFill>
          <p:spPr bwMode="auto">
            <a:xfrm>
              <a:off x="1207784" y="4294090"/>
              <a:ext cx="2057400" cy="846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Y:\WW_Working Folder\09 - (FOUO) - WWF (EXEC)\Going Away Gift\DPEO Going-Away Gift\B-2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18" b="6453"/>
            <a:stretch/>
          </p:blipFill>
          <p:spPr bwMode="auto">
            <a:xfrm>
              <a:off x="3699423" y="4286720"/>
              <a:ext cx="2057400" cy="85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Y:\WW_Working Folder\09 - (FOUO) - WWF (EXEC)\Going Away Gift\DPEO Going-Away Gift\F-22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9685" r="3186" b="11387"/>
            <a:stretch/>
          </p:blipFill>
          <p:spPr bwMode="auto">
            <a:xfrm>
              <a:off x="6253189" y="4295379"/>
              <a:ext cx="1848487" cy="847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415157" y="993555"/>
            <a:ext cx="631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IOC &amp; Motor Trend Car of the Year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63000" y="6524625"/>
            <a:ext cx="381000" cy="33337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808080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Fighter-Bomber Emblem (Small File size)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76201"/>
            <a:ext cx="1524000" cy="1142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3048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0" dirty="0" smtClean="0">
                <a:solidFill>
                  <a:srgbClr val="2D2DB9">
                    <a:lumMod val="75000"/>
                  </a:srgbClr>
                </a:solidFill>
                <a:latin typeface="Arial" charset="0"/>
              </a:rPr>
              <a:t>Fighter/Bomber </a:t>
            </a:r>
            <a:r>
              <a:rPr lang="en-US" sz="3200" b="1" i="1" kern="0" dirty="0">
                <a:solidFill>
                  <a:srgbClr val="2D2DB9">
                    <a:lumMod val="75000"/>
                  </a:srgbClr>
                </a:solidFill>
                <a:latin typeface="Arial" charset="0"/>
              </a:rPr>
              <a:t>Portfolio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Average Age Fighter/Bomber Aircraft =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24.4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yrs.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244334"/>
            <a:ext cx="5594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Portfolio funding distribution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687677"/>
              </p:ext>
            </p:extLst>
          </p:nvPr>
        </p:nvGraphicFramePr>
        <p:xfrm>
          <a:off x="4876800" y="1438364"/>
          <a:ext cx="3810000" cy="191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P:\AFD-120828-029 (2)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4"/>
          <a:stretch/>
        </p:blipFill>
        <p:spPr bwMode="auto">
          <a:xfrm>
            <a:off x="152400" y="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8900"/>
            <a:ext cx="9144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425043"/>
              </p:ext>
            </p:extLst>
          </p:nvPr>
        </p:nvGraphicFramePr>
        <p:xfrm>
          <a:off x="609600" y="3657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20767"/>
              </p:ext>
            </p:extLst>
          </p:nvPr>
        </p:nvGraphicFramePr>
        <p:xfrm>
          <a:off x="4953000" y="4572002"/>
          <a:ext cx="2514600" cy="1066799"/>
        </p:xfrm>
        <a:graphic>
          <a:graphicData uri="http://schemas.openxmlformats.org/drawingml/2006/table">
            <a:tbl>
              <a:tblPr/>
              <a:tblGrid>
                <a:gridCol w="1496028"/>
                <a:gridCol w="1018572"/>
              </a:tblGrid>
              <a:tr h="2935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Active Year Dollars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Sustainment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$ 3.3B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Production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$ 2.8B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R&amp;D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$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2.9B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4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PEO Priorities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2" y="1355274"/>
            <a:ext cx="8588835" cy="4552950"/>
          </a:xfrm>
        </p:spPr>
        <p:txBody>
          <a:bodyPr/>
          <a:lstStyle/>
          <a:p>
            <a:r>
              <a:rPr lang="en-US" sz="2400" dirty="0" smtClean="0"/>
              <a:t>Maintaining an aging fleet to meet projected operations</a:t>
            </a:r>
            <a:endParaRPr lang="en-US" sz="2400" dirty="0"/>
          </a:p>
          <a:p>
            <a:pPr lvl="1"/>
            <a:r>
              <a:rPr lang="en-US" dirty="0"/>
              <a:t>Upgrades</a:t>
            </a:r>
          </a:p>
          <a:p>
            <a:pPr lvl="1"/>
            <a:r>
              <a:rPr lang="en-US" dirty="0"/>
              <a:t>SLEP</a:t>
            </a:r>
          </a:p>
          <a:p>
            <a:pPr lvl="1"/>
            <a:r>
              <a:rPr lang="en-US" dirty="0"/>
              <a:t>PDM inputs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Acquisition flexibility</a:t>
            </a:r>
          </a:p>
          <a:p>
            <a:pPr lvl="1"/>
            <a:r>
              <a:rPr lang="en-US" dirty="0"/>
              <a:t>Timeline of contract awards</a:t>
            </a:r>
          </a:p>
          <a:p>
            <a:pPr lvl="1"/>
            <a:r>
              <a:rPr lang="en-US" dirty="0"/>
              <a:t>Quantity </a:t>
            </a:r>
            <a:r>
              <a:rPr lang="en-US" dirty="0" smtClean="0"/>
              <a:t>bands</a:t>
            </a:r>
          </a:p>
          <a:p>
            <a:pPr lvl="1"/>
            <a:r>
              <a:rPr lang="en-US" dirty="0" smtClean="0"/>
              <a:t>Design agility -- OMS</a:t>
            </a:r>
            <a:endParaRPr lang="en-US" dirty="0"/>
          </a:p>
          <a:p>
            <a:pPr lvl="1"/>
            <a:r>
              <a:rPr lang="en-US" dirty="0"/>
              <a:t>Identifying C/S/P issues early</a:t>
            </a:r>
          </a:p>
          <a:p>
            <a:pPr lvl="1"/>
            <a:r>
              <a:rPr lang="en-US" dirty="0"/>
              <a:t>Contractor and USG capability and capacity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7482" y="6281054"/>
            <a:ext cx="1905000" cy="457200"/>
          </a:xfrm>
        </p:spPr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456" y="5813277"/>
            <a:ext cx="86417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Prioritizing and managing within limited funding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7323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-108862"/>
            <a:ext cx="54864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Acquisition Forecast/Opportunities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62055"/>
              </p:ext>
            </p:extLst>
          </p:nvPr>
        </p:nvGraphicFramePr>
        <p:xfrm>
          <a:off x="436728" y="1371600"/>
          <a:ext cx="8461612" cy="50974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6332"/>
                <a:gridCol w="1546373"/>
                <a:gridCol w="1774824"/>
                <a:gridCol w="1624083"/>
              </a:tblGrid>
              <a:tr h="1181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Anticipated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 of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Prime</a:t>
                      </a:r>
                      <a:r>
                        <a:rPr lang="en-US" baseline="0" dirty="0" smtClean="0"/>
                        <a:t> or Competitive</a:t>
                      </a:r>
                      <a:endParaRPr lang="en-US" dirty="0"/>
                    </a:p>
                  </a:txBody>
                  <a:tcPr/>
                </a:tc>
              </a:tr>
              <a:tr h="478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F-15 Aircraft Strucutural Integrity Program (ASIP)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Boeing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b"/>
                </a:tc>
              </a:tr>
              <a:tr h="478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F-15 Full Scale Fatigue Test (FSFT)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Boeing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b"/>
                </a:tc>
              </a:tr>
              <a:tr h="478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F-15 OEM Infrastructure (5 year follow-on)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17-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Boeing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b"/>
                </a:tc>
              </a:tr>
              <a:tr h="478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F-15 Depot Overhaul Manuals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Competitive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b"/>
                </a:tc>
              </a:tr>
              <a:tr h="478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F-15 Engineering &amp; Technical Analysis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Competitive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b"/>
                </a:tc>
              </a:tr>
              <a:tr h="563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F-15 Silver Bullets (Follow on)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Boeing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b"/>
                </a:tc>
              </a:tr>
              <a:tr h="478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F-15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Kadena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AB F-15 PDM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Korean</a:t>
                      </a:r>
                      <a:r>
                        <a:rPr lang="en-US" sz="1200" baseline="0" dirty="0" smtClean="0">
                          <a:latin typeface="+mn-lt"/>
                        </a:rPr>
                        <a:t> Airlines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b"/>
                </a:tc>
              </a:tr>
              <a:tr h="478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F-15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Kadena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AB F-15 PDM Follow-on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$424M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Competitive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63000" y="6477000"/>
            <a:ext cx="368300" cy="352425"/>
          </a:xfr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08080"/>
                </a:solidFill>
              </a:rPr>
              <a:t>6</a:t>
            </a:r>
          </a:p>
        </p:txBody>
      </p:sp>
      <p:pic>
        <p:nvPicPr>
          <p:cNvPr id="6" name="Picture 5" descr="Fighter-Bomber Emblem (Small File size)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76201"/>
            <a:ext cx="1524000" cy="1142999"/>
          </a:xfrm>
          <a:prstGeom prst="rect">
            <a:avLst/>
          </a:prstGeom>
          <a:noFill/>
        </p:spPr>
      </p:pic>
      <p:pic>
        <p:nvPicPr>
          <p:cNvPr id="7" name="Picture 2" descr="P:\AFD-120828-029 (2)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4"/>
          <a:stretch/>
        </p:blipFill>
        <p:spPr bwMode="auto">
          <a:xfrm>
            <a:off x="152400" y="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8900"/>
            <a:ext cx="9144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26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54864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219200"/>
            <a:ext cx="8534400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508423"/>
            <a:ext cx="381000" cy="381000"/>
          </a:xfrm>
          <a:prstGeom prst="rect">
            <a:avLst/>
          </a:prstGeom>
        </p:spPr>
        <p:txBody>
          <a:bodyPr/>
          <a:lstStyle/>
          <a:p>
            <a:pPr algn="ctr"/>
            <a:fld id="{9B5DD957-1049-4E64-8B79-297568BF11D5}" type="slidenum">
              <a:rPr lang="en-US" smtClean="0">
                <a:solidFill>
                  <a:srgbClr val="000000"/>
                </a:solidFill>
              </a:r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Fighter-Bomber Emblem (Small File size)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76201"/>
            <a:ext cx="1524000" cy="11429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1767007"/>
            <a:ext cx="7772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kern="0" dirty="0" smtClean="0">
                <a:solidFill>
                  <a:srgbClr val="000000"/>
                </a:solidFill>
              </a:rPr>
              <a:t>Platforms are not getting younger – staying in the fight</a:t>
            </a:r>
            <a:endParaRPr lang="en-US" b="1" kern="0" dirty="0">
              <a:solidFill>
                <a:srgbClr val="000000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kern="0" dirty="0" smtClean="0">
                <a:solidFill>
                  <a:srgbClr val="000000"/>
                </a:solidFill>
              </a:rPr>
              <a:t>Integrated </a:t>
            </a:r>
            <a:r>
              <a:rPr lang="en-US" b="1" kern="0" dirty="0">
                <a:solidFill>
                  <a:srgbClr val="000000"/>
                </a:solidFill>
              </a:rPr>
              <a:t>sustainment strategies</a:t>
            </a:r>
          </a:p>
          <a:p>
            <a:pPr marL="285750" lvl="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kern="0" dirty="0" smtClean="0">
                <a:solidFill>
                  <a:srgbClr val="000000"/>
                </a:solidFill>
              </a:rPr>
              <a:t>Acquisition flexibility required from all parties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kern="0" dirty="0" smtClean="0">
                <a:solidFill>
                  <a:srgbClr val="000000"/>
                </a:solidFill>
              </a:rPr>
              <a:t>Contracting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kern="0" dirty="0" smtClean="0">
                <a:solidFill>
                  <a:srgbClr val="000000"/>
                </a:solidFill>
              </a:rPr>
              <a:t>Design flexibility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kern="0" dirty="0" smtClean="0">
                <a:solidFill>
                  <a:srgbClr val="000000"/>
                </a:solidFill>
              </a:rPr>
              <a:t>Building flexible capability and capacity</a:t>
            </a:r>
            <a:endParaRPr lang="en-US" b="1" kern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257800"/>
            <a:ext cx="8534400" cy="830997"/>
          </a:xfrm>
          <a:prstGeom prst="rect">
            <a:avLst/>
          </a:prstGeom>
          <a:solidFill>
            <a:srgbClr val="FFFF00"/>
          </a:solidFill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Integrated Sustainment Strategies Required to Affordably Sustain Aging Fighter/Bomber Fleet</a:t>
            </a:r>
          </a:p>
        </p:txBody>
      </p:sp>
      <p:pic>
        <p:nvPicPr>
          <p:cNvPr id="8" name="Picture 2" descr="P:\AFD-120828-029 (2)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4"/>
          <a:stretch/>
        </p:blipFill>
        <p:spPr bwMode="auto">
          <a:xfrm>
            <a:off x="152400" y="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8900"/>
            <a:ext cx="9144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4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037E0ADBA818479D61AD342C841C13" ma:contentTypeVersion="4" ma:contentTypeDescription="Create a new document." ma:contentTypeScope="" ma:versionID="d09e2a1214c0fd7b7e6be1971bcb70d9">
  <xsd:schema xmlns:xsd="http://www.w3.org/2001/XMLSchema" xmlns:p="http://schemas.microsoft.com/office/2006/metadata/properties" xmlns:ns3="http://schemas.microsoft.com/sharepoint/v3/fields" targetNamespace="http://schemas.microsoft.com/office/2006/metadata/properties" ma:root="true" ma:fieldsID="c5a5ab624f47e252f0173e7cca480d67" ns3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Vers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Version" ma:index="10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Version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3D5D05-EDA6-4B95-9E47-50D78BD2D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404F82D-77CE-419E-8027-360BB14EED59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46C35FB3-7ADE-4409-BD3A-CD715B8059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18255</TotalTime>
  <Words>684</Words>
  <Application>Microsoft Office PowerPoint</Application>
  <PresentationFormat>On-screen Show (4:3)</PresentationFormat>
  <Paragraphs>200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5_Default Design</vt:lpstr>
      <vt:lpstr>7_Default Design</vt:lpstr>
      <vt:lpstr>2_Default Design</vt:lpstr>
      <vt:lpstr>3_Default Design</vt:lpstr>
      <vt:lpstr>6_Default Design</vt:lpstr>
      <vt:lpstr>4_Default Design</vt:lpstr>
      <vt:lpstr>8_Default Design</vt:lpstr>
      <vt:lpstr>9_Default Design</vt:lpstr>
      <vt:lpstr>Default Design</vt:lpstr>
      <vt:lpstr>10_Default Design</vt:lpstr>
      <vt:lpstr>1_Default Design</vt:lpstr>
      <vt:lpstr>12_Default Design</vt:lpstr>
      <vt:lpstr>13_Default Design</vt:lpstr>
      <vt:lpstr>14_Default Design</vt:lpstr>
      <vt:lpstr>15_Default Design</vt:lpstr>
      <vt:lpstr>17_Default Design</vt:lpstr>
      <vt:lpstr>16_Default Design</vt:lpstr>
      <vt:lpstr>11_Default Design</vt:lpstr>
      <vt:lpstr>18_Default Design</vt:lpstr>
      <vt:lpstr>19_Default Design</vt:lpstr>
      <vt:lpstr>Program Executive Officer (PEO) Review and Outlook (R&amp;O) </vt:lpstr>
      <vt:lpstr>Fighter/Bomber Portfolio</vt:lpstr>
      <vt:lpstr>Organizational Leadership</vt:lpstr>
      <vt:lpstr>Maintaining an Aging Fleet</vt:lpstr>
      <vt:lpstr>PowerPoint Presentation</vt:lpstr>
      <vt:lpstr>PEO Priorities</vt:lpstr>
      <vt:lpstr>Acquisition Forecast/Opportunities</vt:lpstr>
      <vt:lpstr>Summary</vt:lpstr>
    </vt:vector>
  </TitlesOfParts>
  <Company>HQAMFC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Capt Kent Meredith</dc:creator>
  <cp:lastModifiedBy>O'Neill, Peter M</cp:lastModifiedBy>
  <cp:revision>2027</cp:revision>
  <cp:lastPrinted>2016-03-11T13:00:56Z</cp:lastPrinted>
  <dcterms:created xsi:type="dcterms:W3CDTF">2000-11-29T18:53:46Z</dcterms:created>
  <dcterms:modified xsi:type="dcterms:W3CDTF">2016-03-11T17:42:45Z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0x010100E7037E0ADBA818479D61AD342C841C13</vt:lpwstr>
  </property>
</Properties>
</file>