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 id="2147483689" r:id="rId6"/>
    <p:sldMasterId id="2147483715" r:id="rId7"/>
  </p:sldMasterIdLst>
  <p:notesMasterIdLst>
    <p:notesMasterId r:id="rId17"/>
  </p:notesMasterIdLst>
  <p:handoutMasterIdLst>
    <p:handoutMasterId r:id="rId18"/>
  </p:handoutMasterIdLst>
  <p:sldIdLst>
    <p:sldId id="257" r:id="rId8"/>
    <p:sldId id="401" r:id="rId9"/>
    <p:sldId id="398" r:id="rId10"/>
    <p:sldId id="399" r:id="rId11"/>
    <p:sldId id="405" r:id="rId12"/>
    <p:sldId id="403" r:id="rId13"/>
    <p:sldId id="407" r:id="rId14"/>
    <p:sldId id="408" r:id="rId15"/>
    <p:sldId id="410"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vington, Blake E" initials="B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91FE"/>
    <a:srgbClr val="C55A39"/>
    <a:srgbClr val="1E1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71" autoAdjust="0"/>
    <p:restoredTop sz="83978" autoAdjust="0"/>
  </p:normalViewPr>
  <p:slideViewPr>
    <p:cSldViewPr>
      <p:cViewPr>
        <p:scale>
          <a:sx n="107" d="100"/>
          <a:sy n="107" d="100"/>
        </p:scale>
        <p:origin x="-173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31" d="100"/>
          <a:sy n="31" d="100"/>
        </p:scale>
        <p:origin x="-182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0C7D476-FF26-446A-A317-A76A3515C82B}" type="datetimeFigureOut">
              <a:rPr lang="en-US" smtClean="0"/>
              <a:t>3/16/2016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4E99424-3BB8-46E5-98B0-3595036B0683}" type="slidenum">
              <a:rPr lang="en-US" smtClean="0"/>
              <a:t>‹#›</a:t>
            </a:fld>
            <a:endParaRPr lang="en-US"/>
          </a:p>
        </p:txBody>
      </p:sp>
    </p:spTree>
    <p:extLst>
      <p:ext uri="{BB962C8B-B14F-4D97-AF65-F5344CB8AC3E}">
        <p14:creationId xmlns:p14="http://schemas.microsoft.com/office/powerpoint/2010/main" val="1349834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8EF15467-15C1-4FA5-8FDA-73F0A02D7034}" type="datetimeFigureOut">
              <a:rPr lang="en-US"/>
              <a:pPr>
                <a:defRPr/>
              </a:pPr>
              <a:t>3/16/2016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2D9215C6-F596-4A33-9E4F-99D2D345A4DE}" type="slidenum">
              <a:rPr lang="en-US"/>
              <a:pPr>
                <a:defRPr/>
              </a:pPr>
              <a:t>‹#›</a:t>
            </a:fld>
            <a:endParaRPr lang="en-US"/>
          </a:p>
        </p:txBody>
      </p:sp>
    </p:spTree>
    <p:extLst>
      <p:ext uri="{BB962C8B-B14F-4D97-AF65-F5344CB8AC3E}">
        <p14:creationId xmlns:p14="http://schemas.microsoft.com/office/powerpoint/2010/main" val="41646846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bwMode="auto">
          <a:noFill/>
          <a:ln>
            <a:solidFill>
              <a:srgbClr val="000000"/>
            </a:solidFill>
            <a:miter lim="800000"/>
            <a:headEnd/>
            <a:tailEnd/>
          </a:ln>
        </p:spPr>
      </p:sp>
      <p:sp>
        <p:nvSpPr>
          <p:cNvPr id="202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2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309A9D-9D2F-4F86-B7AB-F76CC910D97B}" type="slidenum">
              <a:rPr lang="en-US"/>
              <a:pPr fontAlgn="base">
                <a:spcBef>
                  <a:spcPct val="0"/>
                </a:spcBef>
                <a:spcAft>
                  <a:spcPct val="0"/>
                </a:spcAft>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1" y="4260850"/>
            <a:ext cx="6543040" cy="4880611"/>
          </a:xfrm>
        </p:spPr>
        <p:txBody>
          <a:bodyPr>
            <a:noAutofit/>
          </a:bodyPr>
          <a:lstStyle/>
          <a:p>
            <a:pPr eaLnBrk="1" hangingPunct="1">
              <a:lnSpc>
                <a:spcPct val="80000"/>
              </a:lnSpc>
              <a:spcBef>
                <a:spcPct val="0"/>
              </a:spcBef>
            </a:pPr>
            <a:r>
              <a:rPr lang="en-US" sz="800" dirty="0"/>
              <a:t>The AFPEO Mobility is responsible for program execution to develop, acquire, field, and modernize capabilities; and support for life-cycle management of  the Mobility and Training aircraft portfolio to address requirements for the Mobility Air Forces and trainers</a:t>
            </a:r>
          </a:p>
          <a:p>
            <a:pPr eaLnBrk="1" hangingPunct="1">
              <a:lnSpc>
                <a:spcPct val="80000"/>
              </a:lnSpc>
              <a:spcBef>
                <a:spcPct val="0"/>
              </a:spcBef>
            </a:pPr>
            <a:endParaRPr lang="en-US" sz="800" dirty="0"/>
          </a:p>
          <a:p>
            <a:pPr eaLnBrk="1" hangingPunct="1">
              <a:lnSpc>
                <a:spcPct val="80000"/>
              </a:lnSpc>
              <a:spcBef>
                <a:spcPct val="0"/>
              </a:spcBef>
            </a:pPr>
            <a:r>
              <a:rPr lang="en-US" sz="800" dirty="0"/>
              <a:t>Currently the Directorate executes 302 programs including 8 ACAT I, 6 ACAT II and 65 ACAT III programs, over 98 Non-investment and Service contracts projects and activities and 125 Foreign Military Sales cases.  </a:t>
            </a:r>
          </a:p>
          <a:p>
            <a:pPr eaLnBrk="1" hangingPunct="1">
              <a:lnSpc>
                <a:spcPct val="80000"/>
              </a:lnSpc>
              <a:spcBef>
                <a:spcPct val="0"/>
              </a:spcBef>
            </a:pPr>
            <a:endParaRPr lang="en-US" sz="800" dirty="0"/>
          </a:p>
          <a:p>
            <a:pPr eaLnBrk="1" hangingPunct="1">
              <a:lnSpc>
                <a:spcPct val="80000"/>
              </a:lnSpc>
              <a:spcBef>
                <a:spcPct val="0"/>
              </a:spcBef>
            </a:pPr>
            <a:r>
              <a:rPr lang="en-US" sz="800" dirty="0"/>
              <a:t>The Wing executes these programs using 2292 authorized personnel. </a:t>
            </a:r>
          </a:p>
          <a:p>
            <a:pPr eaLnBrk="1" hangingPunct="1">
              <a:lnSpc>
                <a:spcPct val="80000"/>
              </a:lnSpc>
              <a:spcBef>
                <a:spcPct val="0"/>
              </a:spcBef>
            </a:pPr>
            <a:endParaRPr lang="en-US" sz="800" dirty="0"/>
          </a:p>
          <a:p>
            <a:pPr eaLnBrk="1" hangingPunct="1">
              <a:lnSpc>
                <a:spcPct val="80000"/>
              </a:lnSpc>
              <a:spcBef>
                <a:spcPct val="0"/>
              </a:spcBef>
            </a:pPr>
            <a:r>
              <a:rPr lang="en-US" sz="800" dirty="0"/>
              <a:t>The Wing currently has over 22.2 billion dollars in execution in acquiring these Air Force mobility programs and over 14 billion dollars in execution for acquiring systems and support for Foreign Governments.</a:t>
            </a:r>
          </a:p>
          <a:p>
            <a:pPr eaLnBrk="1" hangingPunct="1">
              <a:lnSpc>
                <a:spcPct val="80000"/>
              </a:lnSpc>
              <a:spcBef>
                <a:spcPct val="0"/>
              </a:spcBef>
            </a:pPr>
            <a:endParaRPr lang="en-US" sz="800" dirty="0"/>
          </a:p>
          <a:p>
            <a:pPr eaLnBrk="1" hangingPunct="1">
              <a:lnSpc>
                <a:spcPct val="80000"/>
              </a:lnSpc>
              <a:spcBef>
                <a:spcPct val="0"/>
              </a:spcBef>
            </a:pPr>
            <a:r>
              <a:rPr lang="en-US" sz="800" b="1" u="sng" dirty="0"/>
              <a:t>PROGRAMS</a:t>
            </a:r>
            <a:r>
              <a:rPr lang="en-US" sz="800" b="1" dirty="0"/>
              <a:t>  79 AML Programs</a:t>
            </a:r>
          </a:p>
          <a:p>
            <a:pPr>
              <a:lnSpc>
                <a:spcPct val="80000"/>
              </a:lnSpc>
              <a:spcBef>
                <a:spcPct val="0"/>
              </a:spcBef>
              <a:buFontTx/>
              <a:buChar char="•"/>
            </a:pPr>
            <a:r>
              <a:rPr lang="en-US" sz="800" dirty="0"/>
              <a:t> ACAT 1D/C (8) - </a:t>
            </a:r>
            <a:r>
              <a:rPr lang="en-US" sz="800" b="1" dirty="0"/>
              <a:t>C-5 RERP, C-130 AMP, C-130J,, C-27J, HC/MC-130 Recap, JPATS, APT, PAR:  Inactive MDAPs C-5 AMP LAIRCM</a:t>
            </a:r>
            <a:endParaRPr lang="en-US" sz="800" b="1" dirty="0">
              <a:solidFill>
                <a:srgbClr val="FF0000"/>
              </a:solidFill>
            </a:endParaRPr>
          </a:p>
          <a:p>
            <a:pPr eaLnBrk="1" hangingPunct="1">
              <a:lnSpc>
                <a:spcPct val="80000"/>
              </a:lnSpc>
              <a:spcBef>
                <a:spcPct val="0"/>
              </a:spcBef>
              <a:buFontTx/>
              <a:buChar char="•"/>
            </a:pPr>
            <a:r>
              <a:rPr lang="en-US" sz="800" b="1" dirty="0"/>
              <a:t> </a:t>
            </a:r>
            <a:r>
              <a:rPr lang="en-US" sz="800" dirty="0"/>
              <a:t>ACAT II – C-17 (6) (Common Configuration, ER/OBIGGS, GRIP, LAIRCM, </a:t>
            </a:r>
            <a:r>
              <a:rPr lang="en-US" sz="800" dirty="0" err="1"/>
              <a:t>Comm</a:t>
            </a:r>
            <a:r>
              <a:rPr lang="en-US" sz="800" dirty="0"/>
              <a:t>/</a:t>
            </a:r>
            <a:r>
              <a:rPr lang="en-US" sz="800" dirty="0" err="1"/>
              <a:t>Nav</a:t>
            </a:r>
            <a:r>
              <a:rPr lang="en-US" sz="800" dirty="0"/>
              <a:t> &amp; Cap; C-130 CWB</a:t>
            </a:r>
          </a:p>
          <a:p>
            <a:pPr eaLnBrk="1" hangingPunct="1">
              <a:lnSpc>
                <a:spcPct val="80000"/>
              </a:lnSpc>
              <a:spcBef>
                <a:spcPct val="0"/>
              </a:spcBef>
              <a:buFontTx/>
              <a:buChar char="•"/>
            </a:pPr>
            <a:r>
              <a:rPr lang="en-US" sz="800" dirty="0"/>
              <a:t> ACAT III (65) –</a:t>
            </a:r>
            <a:r>
              <a:rPr lang="en-US" sz="800" b="1" dirty="0"/>
              <a:t>  </a:t>
            </a:r>
          </a:p>
          <a:p>
            <a:pPr eaLnBrk="1" hangingPunct="1">
              <a:lnSpc>
                <a:spcPct val="60000"/>
              </a:lnSpc>
              <a:buFontTx/>
              <a:buChar char="•"/>
            </a:pPr>
            <a:endParaRPr lang="en-US" sz="800" b="1" dirty="0"/>
          </a:p>
          <a:p>
            <a:pPr>
              <a:lnSpc>
                <a:spcPct val="80000"/>
              </a:lnSpc>
              <a:spcBef>
                <a:spcPct val="0"/>
              </a:spcBef>
              <a:buFontTx/>
              <a:buChar char="•"/>
            </a:pPr>
            <a:r>
              <a:rPr lang="en-US" sz="800" dirty="0"/>
              <a:t> Non-investment and Service contracts projects and activities (98):   Non-investment Programs (45);  Service contracts &gt; $100M (15); Service Contracts &lt; $100M  (38)</a:t>
            </a:r>
          </a:p>
          <a:p>
            <a:pPr eaLnBrk="1" hangingPunct="1">
              <a:lnSpc>
                <a:spcPct val="80000"/>
              </a:lnSpc>
              <a:spcBef>
                <a:spcPct val="0"/>
              </a:spcBef>
            </a:pPr>
            <a:endParaRPr lang="en-US" sz="800" dirty="0"/>
          </a:p>
          <a:p>
            <a:pPr eaLnBrk="1" hangingPunct="1">
              <a:lnSpc>
                <a:spcPct val="80000"/>
              </a:lnSpc>
              <a:spcBef>
                <a:spcPct val="0"/>
              </a:spcBef>
              <a:buFontTx/>
              <a:buChar char="•"/>
            </a:pPr>
            <a:r>
              <a:rPr lang="en-US" sz="800" dirty="0"/>
              <a:t> FMS (125) Cases with 14 aircraft types with 44 Countries</a:t>
            </a:r>
          </a:p>
          <a:p>
            <a:pPr eaLnBrk="1" hangingPunct="1">
              <a:lnSpc>
                <a:spcPct val="80000"/>
              </a:lnSpc>
              <a:spcBef>
                <a:spcPct val="0"/>
              </a:spcBef>
              <a:buFontTx/>
              <a:buChar char="•"/>
            </a:pPr>
            <a:endParaRPr lang="en-US" sz="800" dirty="0"/>
          </a:p>
          <a:p>
            <a:pPr eaLnBrk="1" hangingPunct="1">
              <a:lnSpc>
                <a:spcPct val="80000"/>
              </a:lnSpc>
              <a:spcBef>
                <a:spcPct val="0"/>
              </a:spcBef>
              <a:buFontTx/>
              <a:buChar char="•"/>
            </a:pPr>
            <a:endParaRPr lang="en-US" sz="800" dirty="0"/>
          </a:p>
          <a:p>
            <a:pPr eaLnBrk="1" hangingPunct="1">
              <a:lnSpc>
                <a:spcPct val="80000"/>
              </a:lnSpc>
              <a:spcBef>
                <a:spcPct val="0"/>
              </a:spcBef>
            </a:pPr>
            <a:r>
              <a:rPr lang="en-US" sz="800" b="1" u="sng" dirty="0"/>
              <a:t>ASSIGNED PERSONNEL</a:t>
            </a:r>
            <a:r>
              <a:rPr lang="en-US" sz="800" b="1" dirty="0"/>
              <a:t> </a:t>
            </a:r>
            <a:r>
              <a:rPr lang="en-US" sz="800" dirty="0"/>
              <a:t>information is as of  1 Jul 12</a:t>
            </a:r>
            <a:endParaRPr lang="en-US" sz="800" b="1" u="sng" dirty="0"/>
          </a:p>
          <a:p>
            <a:pPr eaLnBrk="1" hangingPunct="1">
              <a:lnSpc>
                <a:spcPct val="80000"/>
              </a:lnSpc>
              <a:spcBef>
                <a:spcPct val="0"/>
              </a:spcBef>
            </a:pPr>
            <a:r>
              <a:rPr lang="en-US" sz="800" b="1" dirty="0"/>
              <a:t>Total 1940 without FMS personnel  </a:t>
            </a:r>
          </a:p>
          <a:p>
            <a:pPr eaLnBrk="1" hangingPunct="1">
              <a:lnSpc>
                <a:spcPct val="80000"/>
              </a:lnSpc>
              <a:spcBef>
                <a:spcPct val="0"/>
              </a:spcBef>
            </a:pPr>
            <a:r>
              <a:rPr lang="en-US" sz="800" dirty="0"/>
              <a:t>Military –126 Authorized ,  Civilian – 1427 Authorized, A&amp;AS – 387 Authorized</a:t>
            </a:r>
          </a:p>
          <a:p>
            <a:pPr eaLnBrk="1" hangingPunct="1">
              <a:lnSpc>
                <a:spcPct val="80000"/>
              </a:lnSpc>
              <a:spcBef>
                <a:spcPct val="0"/>
              </a:spcBef>
            </a:pPr>
            <a:r>
              <a:rPr lang="en-US" sz="800" dirty="0"/>
              <a:t>FMS Total – WL – 160, TAD – 36, WR – 113, OC – 19, OO – 24 </a:t>
            </a:r>
          </a:p>
          <a:p>
            <a:pPr eaLnBrk="1" hangingPunct="1">
              <a:lnSpc>
                <a:spcPct val="80000"/>
              </a:lnSpc>
              <a:spcBef>
                <a:spcPct val="0"/>
              </a:spcBef>
            </a:pPr>
            <a:r>
              <a:rPr lang="en-US" sz="800" b="1" dirty="0"/>
              <a:t>Total 2292 with FMS personnel  </a:t>
            </a:r>
          </a:p>
          <a:p>
            <a:pPr eaLnBrk="1" hangingPunct="1">
              <a:lnSpc>
                <a:spcPct val="80000"/>
              </a:lnSpc>
              <a:spcBef>
                <a:spcPct val="0"/>
              </a:spcBef>
            </a:pPr>
            <a:endParaRPr lang="en-US" sz="800" dirty="0">
              <a:solidFill>
                <a:srgbClr val="FF0000"/>
              </a:solidFill>
            </a:endParaRPr>
          </a:p>
          <a:p>
            <a:pPr eaLnBrk="1" hangingPunct="1">
              <a:lnSpc>
                <a:spcPct val="80000"/>
              </a:lnSpc>
              <a:spcBef>
                <a:spcPct val="0"/>
              </a:spcBef>
            </a:pPr>
            <a:endParaRPr lang="en-US" sz="800" dirty="0"/>
          </a:p>
          <a:p>
            <a:pPr eaLnBrk="1" hangingPunct="1">
              <a:lnSpc>
                <a:spcPct val="80000"/>
              </a:lnSpc>
              <a:spcBef>
                <a:spcPct val="0"/>
              </a:spcBef>
            </a:pPr>
            <a:r>
              <a:rPr lang="en-US" sz="800" b="1" u="sng" dirty="0"/>
              <a:t>FUNDING</a:t>
            </a:r>
            <a:r>
              <a:rPr lang="en-US" sz="800" b="1" dirty="0"/>
              <a:t>  </a:t>
            </a:r>
            <a:r>
              <a:rPr lang="en-US" sz="800" dirty="0"/>
              <a:t>(Total Funds (FY10/11/12) in Execution) as of 1 Jul 12</a:t>
            </a:r>
          </a:p>
          <a:p>
            <a:pPr eaLnBrk="1" hangingPunct="1">
              <a:lnSpc>
                <a:spcPct val="80000"/>
              </a:lnSpc>
              <a:spcBef>
                <a:spcPct val="0"/>
              </a:spcBef>
            </a:pPr>
            <a:r>
              <a:rPr lang="en-US" sz="800" b="1" dirty="0"/>
              <a:t>USAF Funding ($M)</a:t>
            </a:r>
          </a:p>
          <a:p>
            <a:pPr eaLnBrk="1" hangingPunct="1">
              <a:lnSpc>
                <a:spcPct val="80000"/>
              </a:lnSpc>
              <a:spcBef>
                <a:spcPct val="0"/>
              </a:spcBef>
            </a:pPr>
            <a:r>
              <a:rPr lang="en-US" sz="800" dirty="0"/>
              <a:t>C130 AMP	$25.2	C130 J	$2,534	VIPSAM	$965.8</a:t>
            </a:r>
          </a:p>
          <a:p>
            <a:pPr>
              <a:lnSpc>
                <a:spcPct val="80000"/>
              </a:lnSpc>
              <a:spcBef>
                <a:spcPct val="0"/>
              </a:spcBef>
            </a:pPr>
            <a:r>
              <a:rPr lang="en-US" sz="800" dirty="0"/>
              <a:t>LAIRCM	$205.2	C-17	$14,400</a:t>
            </a:r>
          </a:p>
          <a:p>
            <a:pPr eaLnBrk="1" hangingPunct="1">
              <a:lnSpc>
                <a:spcPct val="80000"/>
              </a:lnSpc>
              <a:spcBef>
                <a:spcPct val="0"/>
              </a:spcBef>
            </a:pPr>
            <a:r>
              <a:rPr lang="en-US" sz="800" dirty="0"/>
              <a:t>C5  (Total)         	$2,835.	Trainer	$962.8</a:t>
            </a:r>
          </a:p>
          <a:p>
            <a:pPr eaLnBrk="1" hangingPunct="1">
              <a:lnSpc>
                <a:spcPct val="80000"/>
              </a:lnSpc>
              <a:spcBef>
                <a:spcPct val="0"/>
              </a:spcBef>
            </a:pPr>
            <a:r>
              <a:rPr lang="en-US" sz="800" dirty="0"/>
              <a:t>HC/MC-130 Recap	$2,262	MAPA	$135.6</a:t>
            </a:r>
          </a:p>
          <a:p>
            <a:pPr eaLnBrk="1" hangingPunct="1">
              <a:lnSpc>
                <a:spcPct val="80000"/>
              </a:lnSpc>
              <a:spcBef>
                <a:spcPct val="0"/>
              </a:spcBef>
            </a:pPr>
            <a:r>
              <a:rPr lang="en-US" sz="800" dirty="0"/>
              <a:t>JCA	$1,202.00</a:t>
            </a:r>
          </a:p>
          <a:p>
            <a:pPr eaLnBrk="1" hangingPunct="1">
              <a:lnSpc>
                <a:spcPct val="80000"/>
              </a:lnSpc>
              <a:spcBef>
                <a:spcPct val="0"/>
              </a:spcBef>
            </a:pPr>
            <a:endParaRPr lang="en-US" sz="800" dirty="0"/>
          </a:p>
          <a:p>
            <a:pPr eaLnBrk="1" hangingPunct="1">
              <a:lnSpc>
                <a:spcPct val="80000"/>
              </a:lnSpc>
              <a:spcBef>
                <a:spcPct val="0"/>
              </a:spcBef>
            </a:pPr>
            <a:r>
              <a:rPr lang="en-US" sz="800" b="1" u="sng" dirty="0"/>
              <a:t>Total AFPEO Mobility   	$25,527.6 Million</a:t>
            </a:r>
          </a:p>
          <a:p>
            <a:pPr eaLnBrk="1" hangingPunct="1">
              <a:lnSpc>
                <a:spcPct val="60000"/>
              </a:lnSpc>
              <a:spcBef>
                <a:spcPct val="0"/>
              </a:spcBef>
            </a:pPr>
            <a:endParaRPr lang="en-US" sz="800" b="1" dirty="0"/>
          </a:p>
          <a:p>
            <a:pPr eaLnBrk="1" hangingPunct="1">
              <a:lnSpc>
                <a:spcPct val="80000"/>
              </a:lnSpc>
              <a:spcBef>
                <a:spcPct val="0"/>
              </a:spcBef>
            </a:pPr>
            <a:r>
              <a:rPr lang="en-US" sz="800" b="1" dirty="0"/>
              <a:t>FMS LOA Value ($M) (Without FMS New Business)</a:t>
            </a:r>
          </a:p>
          <a:p>
            <a:pPr eaLnBrk="1" hangingPunct="1">
              <a:lnSpc>
                <a:spcPct val="80000"/>
              </a:lnSpc>
              <a:spcBef>
                <a:spcPct val="0"/>
              </a:spcBef>
            </a:pPr>
            <a:r>
              <a:rPr lang="en-US" sz="800" dirty="0"/>
              <a:t>C-130	 $3.747.91		MAPA	$73.87 	Training A/C	$151.24</a:t>
            </a:r>
          </a:p>
          <a:p>
            <a:pPr eaLnBrk="1" hangingPunct="1">
              <a:lnSpc>
                <a:spcPct val="80000"/>
              </a:lnSpc>
              <a:spcBef>
                <a:spcPct val="0"/>
              </a:spcBef>
            </a:pPr>
            <a:r>
              <a:rPr lang="en-US" sz="800" dirty="0"/>
              <a:t>LAIRCM	 $434.00		Special Duty	$791.84</a:t>
            </a:r>
          </a:p>
          <a:p>
            <a:pPr eaLnBrk="1" hangingPunct="1">
              <a:lnSpc>
                <a:spcPct val="80000"/>
              </a:lnSpc>
              <a:spcBef>
                <a:spcPct val="0"/>
              </a:spcBef>
            </a:pPr>
            <a:r>
              <a:rPr lang="en-US" sz="800" dirty="0"/>
              <a:t>C-17	$8,430.00		C-27J	$941.00</a:t>
            </a:r>
          </a:p>
          <a:p>
            <a:pPr eaLnBrk="1" hangingPunct="1">
              <a:lnSpc>
                <a:spcPct val="80000"/>
              </a:lnSpc>
              <a:spcBef>
                <a:spcPct val="0"/>
              </a:spcBef>
            </a:pPr>
            <a:endParaRPr lang="en-US" sz="800" dirty="0"/>
          </a:p>
          <a:p>
            <a:pPr eaLnBrk="1" hangingPunct="1">
              <a:lnSpc>
                <a:spcPct val="80000"/>
              </a:lnSpc>
              <a:spcBef>
                <a:spcPct val="0"/>
              </a:spcBef>
            </a:pPr>
            <a:r>
              <a:rPr lang="en-US" sz="800" b="1" u="sng" dirty="0"/>
              <a:t>Total AFLCMC/WL FMS                                               $14,295,000 Million</a:t>
            </a:r>
            <a:endParaRPr lang="en-US" sz="800" dirty="0"/>
          </a:p>
        </p:txBody>
      </p:sp>
      <p:sp>
        <p:nvSpPr>
          <p:cNvPr id="4" name="Slide Number Placeholder 3"/>
          <p:cNvSpPr>
            <a:spLocks noGrp="1"/>
          </p:cNvSpPr>
          <p:nvPr>
            <p:ph type="sldNum" sz="quarter" idx="10"/>
          </p:nvPr>
        </p:nvSpPr>
        <p:spPr/>
        <p:txBody>
          <a:bodyPr/>
          <a:lstStyle/>
          <a:p>
            <a:pPr>
              <a:defRPr/>
            </a:pPr>
            <a:fld id="{C39747C8-A827-449C-8BEA-C3CA521FB4C2}" type="slidenum">
              <a:rPr lang="en-US" smtClean="0"/>
              <a:pPr>
                <a:defRPr/>
              </a:pPr>
              <a:t>2</a:t>
            </a:fld>
            <a:endParaRPr lang="en-US" dirty="0"/>
          </a:p>
        </p:txBody>
      </p:sp>
      <p:sp>
        <p:nvSpPr>
          <p:cNvPr id="5" name="Slide Number Placeholder 4"/>
          <p:cNvSpPr txBox="1">
            <a:spLocks/>
          </p:cNvSpPr>
          <p:nvPr/>
        </p:nvSpPr>
        <p:spPr bwMode="auto">
          <a:xfrm>
            <a:off x="4686539" y="8831263"/>
            <a:ext cx="2173466" cy="284162"/>
          </a:xfrm>
          <a:prstGeom prst="rect">
            <a:avLst/>
          </a:prstGeom>
          <a:noFill/>
          <a:ln w="9525">
            <a:noFill/>
            <a:miter lim="800000"/>
            <a:headEnd/>
            <a:tailEnd/>
          </a:ln>
          <a:effectLst/>
        </p:spPr>
        <p:txBody>
          <a:bodyPr vert="horz" wrap="square" lIns="91426" tIns="45712" rIns="91426" bIns="45712" numCol="1" anchor="t" anchorCtr="0" compatLnSpc="1">
            <a:prstTxWarp prst="textNoShape">
              <a:avLst/>
            </a:prstTxWarp>
          </a:bodyPr>
          <a:lstStyle/>
          <a:p>
            <a:pPr algn="r" defTabSz="914254" eaLnBrk="0" hangingPunct="0">
              <a:defRPr/>
            </a:pPr>
            <a:r>
              <a:rPr lang="en-US" sz="900" dirty="0"/>
              <a:t>AS OF:  1 Jul 12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10"/>
          </p:nvPr>
        </p:nvSpPr>
        <p:spPr/>
        <p:txBody>
          <a:bodyPr/>
          <a:lstStyle/>
          <a:p>
            <a:pPr>
              <a:defRPr/>
            </a:pPr>
            <a:fld id="{2D9215C6-F596-4A33-9E4F-99D2D345A4D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71091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Previously </a:t>
            </a:r>
            <a:endParaRPr lang="en-US" sz="900" dirty="0"/>
          </a:p>
        </p:txBody>
      </p:sp>
      <p:sp>
        <p:nvSpPr>
          <p:cNvPr id="4" name="Slide Number Placeholder 3"/>
          <p:cNvSpPr>
            <a:spLocks noGrp="1"/>
          </p:cNvSpPr>
          <p:nvPr>
            <p:ph type="sldNum" sz="quarter" idx="10"/>
          </p:nvPr>
        </p:nvSpPr>
        <p:spPr/>
        <p:txBody>
          <a:bodyPr/>
          <a:lstStyle/>
          <a:p>
            <a:pPr>
              <a:defRPr/>
            </a:pPr>
            <a:fld id="{2D9215C6-F596-4A33-9E4F-99D2D345A4DE}"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71091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900" dirty="0" smtClean="0"/>
              <a:t>3/11/15 – Slide Updated</a:t>
            </a:r>
            <a:r>
              <a:rPr lang="en-US" sz="900" baseline="0" dirty="0" smtClean="0"/>
              <a:t> &lt;</a:t>
            </a:r>
            <a:r>
              <a:rPr lang="en-US" sz="900" baseline="0" dirty="0" err="1" smtClean="0"/>
              <a:t>jdr</a:t>
            </a:r>
            <a:r>
              <a:rPr lang="en-US" sz="900" baseline="0" dirty="0" smtClean="0"/>
              <a:t>&gt;</a:t>
            </a:r>
            <a:endParaRPr lang="en-US" sz="900" dirty="0" smtClean="0"/>
          </a:p>
          <a:p>
            <a:endParaRPr lang="en-US" sz="900" dirty="0"/>
          </a:p>
        </p:txBody>
      </p:sp>
      <p:sp>
        <p:nvSpPr>
          <p:cNvPr id="4" name="Slide Number Placeholder 3"/>
          <p:cNvSpPr>
            <a:spLocks noGrp="1"/>
          </p:cNvSpPr>
          <p:nvPr>
            <p:ph type="sldNum" sz="quarter" idx="10"/>
          </p:nvPr>
        </p:nvSpPr>
        <p:spPr/>
        <p:txBody>
          <a:bodyPr/>
          <a:lstStyle/>
          <a:p>
            <a:pPr>
              <a:defRPr/>
            </a:pPr>
            <a:fld id="{2D9215C6-F596-4A33-9E4F-99D2D345A4D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71091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lang="en-US" sz="1400" dirty="0" smtClean="0"/>
              <a:t>3/11/15 – Slide Updated</a:t>
            </a:r>
            <a:r>
              <a:rPr lang="en-US" sz="1400" baseline="0" dirty="0" smtClean="0"/>
              <a:t> &lt;</a:t>
            </a:r>
            <a:r>
              <a:rPr lang="en-US" sz="1400" baseline="0" dirty="0" err="1" smtClean="0"/>
              <a:t>jdr</a:t>
            </a:r>
            <a:r>
              <a:rPr lang="en-US" sz="1400" baseline="0" dirty="0" smtClean="0"/>
              <a:t>&gt;</a:t>
            </a:r>
            <a:endParaRPr lang="en-US" sz="1400" kern="0" dirty="0" smtClean="0"/>
          </a:p>
          <a:p>
            <a:pPr>
              <a:spcBef>
                <a:spcPts val="0"/>
              </a:spcBef>
              <a:buFont typeface="Arial" panose="020B0604020202020204" pitchFamily="34" charset="0"/>
              <a:buChar char="•"/>
            </a:pPr>
            <a:r>
              <a:rPr lang="en-US" sz="1400" kern="0" dirty="0" smtClean="0"/>
              <a:t>Replaces T-38 fleet</a:t>
            </a:r>
          </a:p>
          <a:p>
            <a:pPr>
              <a:spcBef>
                <a:spcPts val="0"/>
              </a:spcBef>
              <a:buFont typeface="Arial" panose="020B0604020202020204" pitchFamily="34" charset="0"/>
              <a:buChar char="•"/>
            </a:pPr>
            <a:r>
              <a:rPr lang="en-US" sz="1400" kern="0" dirty="0" smtClean="0"/>
              <a:t>Closes identified APT capability gaps</a:t>
            </a:r>
          </a:p>
          <a:p>
            <a:pPr lvl="2">
              <a:spcBef>
                <a:spcPts val="0"/>
              </a:spcBef>
              <a:buFont typeface="Arial" panose="020B0604020202020204" pitchFamily="34" charset="0"/>
              <a:buChar char="•"/>
            </a:pPr>
            <a:r>
              <a:rPr lang="en-US" sz="1400" b="0" kern="0" dirty="0" smtClean="0"/>
              <a:t>Sustained High-G maneuvering</a:t>
            </a:r>
          </a:p>
          <a:p>
            <a:pPr lvl="2">
              <a:spcBef>
                <a:spcPts val="0"/>
              </a:spcBef>
              <a:buFont typeface="Arial" panose="020B0604020202020204" pitchFamily="34" charset="0"/>
              <a:buChar char="•"/>
            </a:pPr>
            <a:r>
              <a:rPr lang="en-US" sz="1400" b="0" kern="0" dirty="0" smtClean="0"/>
              <a:t>Night Vision Goggle Ops</a:t>
            </a:r>
          </a:p>
          <a:p>
            <a:pPr lvl="2">
              <a:spcBef>
                <a:spcPts val="0"/>
              </a:spcBef>
              <a:buFont typeface="Arial" panose="020B0604020202020204" pitchFamily="34" charset="0"/>
              <a:buChar char="•"/>
            </a:pPr>
            <a:r>
              <a:rPr lang="en-US" sz="1400" b="0" kern="0" dirty="0" smtClean="0"/>
              <a:t>In-flight Refueling</a:t>
            </a:r>
          </a:p>
          <a:p>
            <a:pPr lvl="2">
              <a:spcBef>
                <a:spcPts val="0"/>
              </a:spcBef>
              <a:buFont typeface="Arial" panose="020B0604020202020204" pitchFamily="34" charset="0"/>
              <a:buChar char="•"/>
            </a:pPr>
            <a:r>
              <a:rPr lang="en-US" sz="1400" b="0" kern="0" dirty="0" smtClean="0"/>
              <a:t>Advanced Sensor Management</a:t>
            </a:r>
          </a:p>
          <a:p>
            <a:pPr>
              <a:spcBef>
                <a:spcPts val="0"/>
              </a:spcBef>
              <a:buFont typeface="Arial" panose="020B0604020202020204" pitchFamily="34" charset="0"/>
              <a:buChar char="•"/>
            </a:pPr>
            <a:r>
              <a:rPr lang="en-US" sz="1400" kern="0" dirty="0" smtClean="0"/>
              <a:t>Enables training downloading &amp; offloading</a:t>
            </a:r>
          </a:p>
          <a:p>
            <a:pPr>
              <a:spcBef>
                <a:spcPts val="0"/>
              </a:spcBef>
              <a:buFont typeface="Arial" panose="020B0604020202020204" pitchFamily="34" charset="0"/>
              <a:buChar char="•"/>
            </a:pPr>
            <a:r>
              <a:rPr lang="en-US" sz="1400" kern="0" dirty="0" smtClean="0">
                <a:solidFill>
                  <a:srgbClr val="000000"/>
                </a:solidFill>
                <a:cs typeface="Arial" charset="0"/>
              </a:rPr>
              <a:t>Est. Total </a:t>
            </a:r>
            <a:r>
              <a:rPr lang="en-US" sz="1400" kern="0" dirty="0" err="1" smtClean="0">
                <a:solidFill>
                  <a:srgbClr val="000000"/>
                </a:solidFill>
                <a:cs typeface="Arial" charset="0"/>
              </a:rPr>
              <a:t>Prgm</a:t>
            </a:r>
            <a:r>
              <a:rPr lang="en-US" sz="1400" kern="0" dirty="0" smtClean="0">
                <a:solidFill>
                  <a:srgbClr val="000000"/>
                </a:solidFill>
                <a:cs typeface="Arial" charset="0"/>
              </a:rPr>
              <a:t> Value: $49,075M (Life Cycle, thru FY45)</a:t>
            </a:r>
          </a:p>
          <a:p>
            <a:pPr lvl="2">
              <a:spcBef>
                <a:spcPts val="0"/>
              </a:spcBef>
              <a:buFont typeface="Arial" panose="020B0604020202020204" pitchFamily="34" charset="0"/>
              <a:buChar char="•"/>
            </a:pPr>
            <a:r>
              <a:rPr lang="en-US" sz="1400" b="0" kern="0" dirty="0" smtClean="0">
                <a:solidFill>
                  <a:srgbClr val="000000"/>
                </a:solidFill>
                <a:cs typeface="Arial" charset="0"/>
              </a:rPr>
              <a:t>RDT&amp;E: $1,292M</a:t>
            </a:r>
          </a:p>
          <a:p>
            <a:pPr lvl="2">
              <a:spcBef>
                <a:spcPts val="0"/>
              </a:spcBef>
              <a:buFont typeface="Arial" panose="020B0604020202020204" pitchFamily="34" charset="0"/>
              <a:buChar char="•"/>
            </a:pPr>
            <a:r>
              <a:rPr lang="en-US" sz="1400" b="0" kern="0" dirty="0" smtClean="0">
                <a:solidFill>
                  <a:srgbClr val="000000"/>
                </a:solidFill>
                <a:cs typeface="Arial" charset="0"/>
              </a:rPr>
              <a:t>Procurement:  $19,278M</a:t>
            </a:r>
          </a:p>
          <a:p>
            <a:pPr lvl="2">
              <a:spcBef>
                <a:spcPts val="0"/>
              </a:spcBef>
              <a:buFont typeface="Arial" panose="020B0604020202020204" pitchFamily="34" charset="0"/>
              <a:buChar char="•"/>
            </a:pPr>
            <a:r>
              <a:rPr lang="en-US" sz="1400" b="0" kern="0" dirty="0" smtClean="0">
                <a:solidFill>
                  <a:srgbClr val="000000"/>
                </a:solidFill>
                <a:cs typeface="Arial" charset="0"/>
              </a:rPr>
              <a:t>O&amp;S:  $28,505M</a:t>
            </a:r>
          </a:p>
          <a:p>
            <a:pPr>
              <a:spcBef>
                <a:spcPts val="0"/>
              </a:spcBef>
              <a:buFont typeface="Arial" panose="020B0604020202020204" pitchFamily="34" charset="0"/>
              <a:buChar char="•"/>
            </a:pPr>
            <a:r>
              <a:rPr lang="en-US" sz="1400" kern="0" dirty="0" smtClean="0">
                <a:solidFill>
                  <a:srgbClr val="000000"/>
                </a:solidFill>
                <a:cs typeface="Arial" charset="0"/>
              </a:rPr>
              <a:t>Est Period of Performance</a:t>
            </a:r>
          </a:p>
          <a:p>
            <a:pPr lvl="2">
              <a:spcBef>
                <a:spcPts val="0"/>
              </a:spcBef>
              <a:buFont typeface="Arial" panose="020B0604020202020204" pitchFamily="34" charset="0"/>
              <a:buChar char="•"/>
            </a:pPr>
            <a:r>
              <a:rPr lang="en-US" sz="1400" b="0" kern="0" dirty="0" smtClean="0">
                <a:solidFill>
                  <a:srgbClr val="000000"/>
                </a:solidFill>
                <a:cs typeface="Arial" charset="0"/>
              </a:rPr>
              <a:t>EMD SEP2017 – DEC2022</a:t>
            </a:r>
          </a:p>
          <a:p>
            <a:pPr lvl="2">
              <a:spcBef>
                <a:spcPts val="0"/>
              </a:spcBef>
              <a:buFont typeface="Arial" panose="020B0604020202020204" pitchFamily="34" charset="0"/>
              <a:buChar char="•"/>
            </a:pPr>
            <a:r>
              <a:rPr lang="en-US" sz="1400" b="0" kern="0" dirty="0" smtClean="0">
                <a:solidFill>
                  <a:srgbClr val="000000"/>
                </a:solidFill>
                <a:cs typeface="Arial" charset="0"/>
              </a:rPr>
              <a:t>Production JUN2021</a:t>
            </a:r>
          </a:p>
          <a:p>
            <a:pPr lvl="2">
              <a:spcBef>
                <a:spcPts val="0"/>
              </a:spcBef>
              <a:buFont typeface="Arial" panose="020B0604020202020204" pitchFamily="34" charset="0"/>
              <a:buChar char="•"/>
            </a:pPr>
            <a:r>
              <a:rPr lang="en-US" sz="1400" b="0" kern="0" dirty="0" smtClean="0">
                <a:solidFill>
                  <a:srgbClr val="000000"/>
                </a:solidFill>
                <a:cs typeface="Arial" charset="0"/>
              </a:rPr>
              <a:t>SEP2029, Life Cycle run thru 2045</a:t>
            </a:r>
          </a:p>
          <a:p>
            <a:pPr>
              <a:spcBef>
                <a:spcPts val="0"/>
              </a:spcBef>
              <a:buFont typeface="Arial" panose="020B0604020202020204" pitchFamily="34" charset="0"/>
              <a:buChar char="•"/>
            </a:pPr>
            <a:r>
              <a:rPr lang="en-US" sz="1400" kern="0" dirty="0" smtClean="0">
                <a:cs typeface="Arial" charset="0"/>
              </a:rPr>
              <a:t>Close collaboration with industry to explore cost-capability value trade-space</a:t>
            </a:r>
          </a:p>
          <a:p>
            <a:pPr>
              <a:spcBef>
                <a:spcPts val="0"/>
              </a:spcBef>
              <a:buFont typeface="Arial" panose="020B0604020202020204" pitchFamily="34" charset="0"/>
              <a:buChar char="•"/>
            </a:pPr>
            <a:r>
              <a:rPr lang="en-US" sz="1400" kern="1200" dirty="0" smtClean="0">
                <a:cs typeface="Arial" charset="0"/>
              </a:rPr>
              <a:t>Transparency with Industry:</a:t>
            </a:r>
          </a:p>
          <a:p>
            <a:pPr lvl="1">
              <a:spcBef>
                <a:spcPts val="0"/>
              </a:spcBef>
              <a:buFont typeface="Wingdings" pitchFamily="2" charset="2"/>
              <a:buChar char="Ø"/>
            </a:pPr>
            <a:r>
              <a:rPr lang="en-US" sz="1400" kern="1200" dirty="0" smtClean="0">
                <a:cs typeface="Arial" charset="0"/>
              </a:rPr>
              <a:t>‘Bending the Cost Curve’ pilot program </a:t>
            </a:r>
          </a:p>
          <a:p>
            <a:pPr lvl="1">
              <a:spcBef>
                <a:spcPts val="0"/>
              </a:spcBef>
              <a:buFont typeface="Wingdings" pitchFamily="2" charset="2"/>
              <a:buChar char="Ø"/>
            </a:pPr>
            <a:r>
              <a:rPr lang="en-US" sz="1400" kern="1200" dirty="0" smtClean="0">
                <a:cs typeface="Arial" charset="0"/>
              </a:rPr>
              <a:t>Two (2) Industry days completed focused on requirements feasibility/stability</a:t>
            </a:r>
          </a:p>
          <a:p>
            <a:pPr lvl="1">
              <a:spcBef>
                <a:spcPts val="0"/>
              </a:spcBef>
              <a:buFont typeface="Wingdings" pitchFamily="2" charset="2"/>
              <a:buChar char="Ø"/>
            </a:pPr>
            <a:r>
              <a:rPr lang="en-US" sz="1400" kern="1200" dirty="0" smtClean="0">
                <a:cs typeface="Arial" charset="0"/>
              </a:rPr>
              <a:t>Future requirements RFIs, </a:t>
            </a:r>
            <a:r>
              <a:rPr lang="en-US" sz="1400" kern="0" dirty="0" smtClean="0">
                <a:cs typeface="Arial" charset="0"/>
              </a:rPr>
              <a:t>pre-solicitation activities</a:t>
            </a:r>
            <a:r>
              <a:rPr lang="en-US" sz="1400" kern="1200" dirty="0" smtClean="0">
                <a:cs typeface="Arial" charset="0"/>
              </a:rPr>
              <a:t> &amp; multiple Draft RFP iterations  planned into schedule</a:t>
            </a:r>
          </a:p>
          <a:p>
            <a:pPr>
              <a:spcBef>
                <a:spcPts val="0"/>
              </a:spcBef>
              <a:buFont typeface="Arial" panose="020B0604020202020204" pitchFamily="34" charset="0"/>
              <a:buChar char="•"/>
            </a:pPr>
            <a:r>
              <a:rPr lang="en-US" sz="1400" kern="1200" dirty="0" smtClean="0">
                <a:cs typeface="Arial" charset="0"/>
              </a:rPr>
              <a:t>Promote Effective Competition: Full &amp; Open Competition for EMD, priced options for LRIP, ICS, and NTEs options for FRP</a:t>
            </a:r>
          </a:p>
          <a:p>
            <a:pPr>
              <a:spcBef>
                <a:spcPts val="0"/>
              </a:spcBef>
              <a:buFont typeface="Arial" panose="020B0604020202020204" pitchFamily="34" charset="0"/>
              <a:buChar char="•"/>
            </a:pPr>
            <a:r>
              <a:rPr lang="en-US" sz="1400" kern="0" dirty="0" smtClean="0">
                <a:cs typeface="Arial" charset="0"/>
              </a:rPr>
              <a:t>Establish robust solicitation demanding USAF high fidelity data for future sustainment &amp; capability growth</a:t>
            </a:r>
          </a:p>
          <a:p>
            <a:pPr>
              <a:spcBef>
                <a:spcPts val="0"/>
              </a:spcBef>
              <a:buFont typeface="Arial" panose="020B0604020202020204" pitchFamily="34" charset="0"/>
              <a:buChar char="•"/>
            </a:pPr>
            <a:r>
              <a:rPr lang="en-US" sz="1400" kern="0" dirty="0" smtClean="0">
                <a:cs typeface="Arial" charset="0"/>
              </a:rPr>
              <a:t>Procure an adaptable training system; plan for growth and change</a:t>
            </a:r>
          </a:p>
          <a:p>
            <a:pPr lvl="0">
              <a:spcBef>
                <a:spcPts val="0"/>
              </a:spcBef>
              <a:buFont typeface="Arial" panose="020B0604020202020204" pitchFamily="34" charset="0"/>
              <a:buNone/>
            </a:pPr>
            <a:endParaRPr lang="en-US" sz="1400" b="0" kern="0" dirty="0" smtClean="0">
              <a:solidFill>
                <a:srgbClr val="000000"/>
              </a:solidFill>
              <a:cs typeface="Arial" charset="0"/>
            </a:endParaRPr>
          </a:p>
          <a:p>
            <a:pPr>
              <a:spcBef>
                <a:spcPts val="0"/>
              </a:spcBef>
              <a:buFont typeface="Arial" panose="020B0604020202020204" pitchFamily="34" charset="0"/>
              <a:buChar char="•"/>
            </a:pPr>
            <a:endParaRPr lang="en-US" sz="900" dirty="0"/>
          </a:p>
        </p:txBody>
      </p:sp>
      <p:sp>
        <p:nvSpPr>
          <p:cNvPr id="4" name="Slide Number Placeholder 3"/>
          <p:cNvSpPr>
            <a:spLocks noGrp="1"/>
          </p:cNvSpPr>
          <p:nvPr>
            <p:ph type="sldNum" sz="quarter" idx="10"/>
          </p:nvPr>
        </p:nvSpPr>
        <p:spPr/>
        <p:txBody>
          <a:bodyPr/>
          <a:lstStyle/>
          <a:p>
            <a:pPr>
              <a:defRPr/>
            </a:pPr>
            <a:fld id="{2D9215C6-F596-4A33-9E4F-99D2D345A4DE}"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71091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900" dirty="0" smtClean="0"/>
              <a:t>3/11/15 – Slide Updated</a:t>
            </a:r>
            <a:r>
              <a:rPr lang="en-US" sz="900" baseline="0" dirty="0" smtClean="0"/>
              <a:t> &lt;</a:t>
            </a:r>
            <a:r>
              <a:rPr lang="en-US" sz="900" baseline="0" dirty="0" err="1" smtClean="0"/>
              <a:t>jdr</a:t>
            </a:r>
            <a:r>
              <a:rPr lang="en-US" sz="900" baseline="0" dirty="0" smtClean="0"/>
              <a:t>&gt;</a:t>
            </a:r>
            <a:endParaRPr lang="en-US" sz="900" dirty="0" smtClean="0"/>
          </a:p>
          <a:p>
            <a:r>
              <a:rPr lang="en-US" sz="900" dirty="0" smtClean="0"/>
              <a:t>3/9/16 – slide updated &lt;</a:t>
            </a:r>
            <a:r>
              <a:rPr lang="en-US" sz="900" dirty="0" err="1" smtClean="0"/>
              <a:t>gjj</a:t>
            </a:r>
            <a:r>
              <a:rPr lang="en-US" sz="900" dirty="0" smtClean="0"/>
              <a:t>&gt;</a:t>
            </a:r>
          </a:p>
          <a:p>
            <a:endParaRPr lang="en-US" sz="900" dirty="0"/>
          </a:p>
        </p:txBody>
      </p:sp>
      <p:sp>
        <p:nvSpPr>
          <p:cNvPr id="4" name="Slide Number Placeholder 3"/>
          <p:cNvSpPr>
            <a:spLocks noGrp="1"/>
          </p:cNvSpPr>
          <p:nvPr>
            <p:ph type="sldNum" sz="quarter" idx="10"/>
          </p:nvPr>
        </p:nvSpPr>
        <p:spPr/>
        <p:txBody>
          <a:bodyPr/>
          <a:lstStyle/>
          <a:p>
            <a:pPr>
              <a:defRPr/>
            </a:pPr>
            <a:fld id="{2D9215C6-F596-4A33-9E4F-99D2D345A4DE}"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710914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D9215C6-F596-4A33-9E4F-99D2D345A4DE}" type="slidenum">
              <a:rPr lang="en-US" smtClean="0"/>
              <a:pPr>
                <a:defRPr/>
              </a:pPr>
              <a:t>8</a:t>
            </a:fld>
            <a:endParaRPr lang="en-US"/>
          </a:p>
        </p:txBody>
      </p:sp>
    </p:spTree>
    <p:extLst>
      <p:ext uri="{BB962C8B-B14F-4D97-AF65-F5344CB8AC3E}">
        <p14:creationId xmlns:p14="http://schemas.microsoft.com/office/powerpoint/2010/main" val="206884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AD96E8-1BA9-4D00-A19E-CA5F9D38C2C1}" type="slidenum">
              <a:rPr lang="en-GB" smtClean="0"/>
              <a:t>9</a:t>
            </a:fld>
            <a:endParaRPr lang="en-GB"/>
          </a:p>
        </p:txBody>
      </p:sp>
    </p:spTree>
    <p:extLst>
      <p:ext uri="{BB962C8B-B14F-4D97-AF65-F5344CB8AC3E}">
        <p14:creationId xmlns:p14="http://schemas.microsoft.com/office/powerpoint/2010/main" val="257478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704E6C-F87D-46BB-A75C-55003A147002}" type="datetimeFigureOut">
              <a:rPr lang="en-US"/>
              <a:pPr>
                <a:defRPr/>
              </a:pPr>
              <a:t>3/16/2016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38EB66-EDFB-4A6C-A23F-07F840010E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032383-C4A1-4321-846D-5D20EA86D5F4}" type="datetimeFigureOut">
              <a:rPr lang="en-US"/>
              <a:pPr>
                <a:defRPr/>
              </a:pPr>
              <a:t>3/16/2016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26401F-9046-4C01-AEBE-FBFC870A88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2AF144-9E6F-4C55-BCC8-AFA44C4BA8E1}" type="datetimeFigureOut">
              <a:rPr lang="en-US"/>
              <a:pPr>
                <a:defRPr/>
              </a:pPr>
              <a:t>3/16/2016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3C1F77-037B-4633-AEBF-94EE1AE863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latin typeface="+mn-lt"/>
            </a:endParaRPr>
          </a:p>
        </p:txBody>
      </p:sp>
      <p:sp>
        <p:nvSpPr>
          <p:cNvPr id="5" name="Text Box 3"/>
          <p:cNvSpPr txBox="1">
            <a:spLocks noChangeArrowheads="1"/>
          </p:cNvSpPr>
          <p:nvPr/>
        </p:nvSpPr>
        <p:spPr bwMode="auto">
          <a:xfrm>
            <a:off x="1270000" y="1233488"/>
            <a:ext cx="65532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i t y  -  S e r v i c e  -  E x c e l l e n c e</a:t>
            </a:r>
          </a:p>
        </p:txBody>
      </p:sp>
      <p:sp>
        <p:nvSpPr>
          <p:cNvPr id="6"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latin typeface="+mn-lt"/>
            </a:endParaRPr>
          </a:p>
        </p:txBody>
      </p:sp>
      <p:pic>
        <p:nvPicPr>
          <p:cNvPr id="7" name="Picture 13" descr="afsymbol"/>
          <p:cNvPicPr>
            <a:picLocks noChangeAspect="1" noChangeArrowheads="1"/>
          </p:cNvPicPr>
          <p:nvPr/>
        </p:nvPicPr>
        <p:blipFill>
          <a:blip r:embed="rId2" cstate="print"/>
          <a:srcRect/>
          <a:stretch>
            <a:fillRect/>
          </a:stretch>
        </p:blipFill>
        <p:spPr bwMode="auto">
          <a:xfrm>
            <a:off x="419100" y="3698875"/>
            <a:ext cx="3305175" cy="2605088"/>
          </a:xfrm>
          <a:prstGeom prst="rect">
            <a:avLst/>
          </a:prstGeom>
          <a:noFill/>
          <a:ln w="9525">
            <a:noFill/>
            <a:miter lim="800000"/>
            <a:headEnd/>
            <a:tailEnd/>
          </a:ln>
        </p:spPr>
      </p:pic>
      <p:sp>
        <p:nvSpPr>
          <p:cNvPr id="8" name="Text Box 14"/>
          <p:cNvSpPr txBox="1">
            <a:spLocks noChangeArrowheads="1"/>
          </p:cNvSpPr>
          <p:nvPr/>
        </p:nvSpPr>
        <p:spPr bwMode="auto">
          <a:xfrm>
            <a:off x="1384300" y="500063"/>
            <a:ext cx="6324600" cy="646112"/>
          </a:xfrm>
          <a:prstGeom prst="rect">
            <a:avLst/>
          </a:prstGeom>
          <a:noFill/>
          <a:ln w="9525">
            <a:noFill/>
            <a:miter lim="800000"/>
            <a:headEnd/>
            <a:tailEnd/>
          </a:ln>
          <a:effectLst/>
        </p:spPr>
        <p:txBody>
          <a:bodyPr wrap="none">
            <a:spAutoFit/>
          </a:bodyPr>
          <a:lstStyle/>
          <a:p>
            <a:pPr algn="ctr" eaLnBrk="0" hangingPunct="0">
              <a:defRPr/>
            </a:pPr>
            <a:r>
              <a:rPr lang="en-US" sz="3600" b="1" i="1" dirty="0">
                <a:solidFill>
                  <a:srgbClr val="000000"/>
                </a:solidFill>
                <a:latin typeface="+mn-lt"/>
              </a:rPr>
              <a:t>Headquarters U.S. Air Force</a:t>
            </a:r>
          </a:p>
        </p:txBody>
      </p:sp>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dirty="0"/>
              <a:t>Click to edit Master title style</a:t>
            </a:r>
          </a:p>
        </p:txBody>
      </p:sp>
      <p:sp>
        <p:nvSpPr>
          <p:cNvPr id="13" name="Text Placeholder 12"/>
          <p:cNvSpPr>
            <a:spLocks noGrp="1"/>
          </p:cNvSpPr>
          <p:nvPr>
            <p:ph type="body" sz="quarter" idx="12"/>
          </p:nvPr>
        </p:nvSpPr>
        <p:spPr>
          <a:xfrm>
            <a:off x="5105400" y="3962400"/>
            <a:ext cx="3657600" cy="1676400"/>
          </a:xfrm>
        </p:spPr>
        <p:txBody>
          <a:bodyPr/>
          <a:lstStyle>
            <a:lvl1pPr marL="0" indent="0" algn="r">
              <a:buNone/>
              <a:defRPr>
                <a:solidFill>
                  <a:schemeClr val="accent2">
                    <a:lumMod val="50000"/>
                  </a:schemeClr>
                </a:solidFill>
              </a:defRPr>
            </a:lvl1pPr>
          </a:lstStyle>
          <a:p>
            <a:pPr lvl="0"/>
            <a:r>
              <a:rPr lang="en-US" dirty="0" smtClean="0"/>
              <a:t>Click to edit Master text styles</a:t>
            </a:r>
          </a:p>
        </p:txBody>
      </p:sp>
      <p:sp>
        <p:nvSpPr>
          <p:cNvPr id="9" name="Rectangle 6"/>
          <p:cNvSpPr>
            <a:spLocks noGrp="1" noChangeArrowheads="1"/>
          </p:cNvSpPr>
          <p:nvPr>
            <p:ph type="dt" sz="half" idx="13"/>
          </p:nvPr>
        </p:nvSpPr>
        <p:spPr/>
        <p:txBody>
          <a:bodyPr/>
          <a:lstStyle>
            <a:lvl1pPr>
              <a:defRPr smtClean="0"/>
            </a:lvl1pPr>
          </a:lstStyle>
          <a:p>
            <a:pPr>
              <a:defRPr/>
            </a:pPr>
            <a:fld id="{8C2DD9D0-9248-4096-B7D9-57137D6C7B64}" type="datetime1">
              <a:rPr lang="en-US"/>
              <a:pPr>
                <a:defRPr/>
              </a:pPr>
              <a:t>3/16/2016</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latin typeface="+mn-lt"/>
            </a:endParaRPr>
          </a:p>
        </p:txBody>
      </p:sp>
      <p:sp>
        <p:nvSpPr>
          <p:cNvPr id="4"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solidFill>
                  <a:srgbClr val="000000"/>
                </a:solidFill>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latin typeface="+mn-lt"/>
            </a:endParaRPr>
          </a:p>
        </p:txBody>
      </p:sp>
      <p:pic>
        <p:nvPicPr>
          <p:cNvPr id="6" name="Picture 13" descr="afsymbol"/>
          <p:cNvPicPr>
            <a:picLocks noChangeAspect="1" noChangeArrowheads="1"/>
          </p:cNvPicPr>
          <p:nvPr/>
        </p:nvPicPr>
        <p:blipFill>
          <a:blip r:embed="rId2" cstate="print"/>
          <a:srcRect/>
          <a:stretch>
            <a:fillRect/>
          </a:stretch>
        </p:blipFill>
        <p:spPr bwMode="auto">
          <a:xfrm>
            <a:off x="419100"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lgn="ctr" eaLnBrk="0" hangingPunct="0">
              <a:defRPr/>
            </a:pPr>
            <a:r>
              <a:rPr lang="en-US" sz="3600" b="1" i="1" dirty="0">
                <a:solidFill>
                  <a:srgbClr val="000000"/>
                </a:solidFill>
                <a:latin typeface="+mn-lt"/>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AAE13047-0091-41EC-8AE2-E7792F5B2F80}" type="datetime8">
              <a:rPr lang="en-US"/>
              <a:pPr>
                <a:defRPr/>
              </a:pPr>
              <a:t>3/16/2016 4:03 PM</a:t>
            </a:fld>
            <a:endParaRPr lang="en-US" dirty="0"/>
          </a:p>
        </p:txBody>
      </p:sp>
      <p:sp>
        <p:nvSpPr>
          <p:cNvPr id="9" name="Rectangle 7"/>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AC39018C-DA07-4E46-94C8-87E425E1C25B}" type="slidenum">
              <a:rPr lang="en-US"/>
              <a:pPr>
                <a:defRPr/>
              </a:pPr>
              <a:t>‹#›</a:t>
            </a:fld>
            <a:endParaRPr lang="en-US" dirty="0">
              <a:solidFill>
                <a:srgbClr val="80808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DD39DBFF-8148-4090-A551-A56C0F60653B}" type="datetime8">
              <a:rPr lang="en-US"/>
              <a:pPr>
                <a:defRPr/>
              </a:pPr>
              <a:t>3/16/2016 4:03 PM</a:t>
            </a:fld>
            <a:endParaRPr lang="en-US" dirty="0"/>
          </a:p>
        </p:txBody>
      </p:sp>
      <p:sp>
        <p:nvSpPr>
          <p:cNvPr id="5" name="Rectangle 1028"/>
          <p:cNvSpPr>
            <a:spLocks noGrp="1" noChangeArrowheads="1"/>
          </p:cNvSpPr>
          <p:nvPr>
            <p:ph type="sldNum" sz="quarter" idx="11"/>
          </p:nvPr>
        </p:nvSpPr>
        <p:spPr/>
        <p:txBody>
          <a:bodyPr/>
          <a:lstStyle>
            <a:lvl1pPr eaLnBrk="1" fontAlgn="auto" hangingPunct="1">
              <a:spcBef>
                <a:spcPts val="0"/>
              </a:spcBef>
              <a:spcAft>
                <a:spcPts val="0"/>
              </a:spcAft>
              <a:defRPr sz="1000" smtClean="0"/>
            </a:lvl1pPr>
          </a:lstStyle>
          <a:p>
            <a:pPr>
              <a:defRPr/>
            </a:pPr>
            <a:fld id="{FAB0A351-5588-4F63-A190-9AF18FB9C6B5}" type="slidenum">
              <a:rPr lang="en-US"/>
              <a:pPr>
                <a:defRPr/>
              </a:pPr>
              <a:t>‹#›</a:t>
            </a:fld>
            <a:endParaRPr lang="en-US" dirty="0">
              <a:solidFill>
                <a:srgbClr val="80808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4E8FF401-2A82-4F8B-85DE-99C304D265D7}" type="datetime8">
              <a:rPr lang="en-US"/>
              <a:pPr>
                <a:defRPr/>
              </a:pPr>
              <a:t>3/16/2016 4:03 PM</a:t>
            </a:fld>
            <a:endParaRPr lang="en-US" dirty="0"/>
          </a:p>
        </p:txBody>
      </p:sp>
      <p:sp>
        <p:nvSpPr>
          <p:cNvPr id="5" name="Rectangle 1028"/>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16CC0B95-2460-4697-8560-F9C200B4D8C9}" type="slidenum">
              <a:rPr lang="en-US"/>
              <a:pPr>
                <a:defRPr/>
              </a:pPr>
              <a:t>‹#›</a:t>
            </a:fld>
            <a:endParaRPr lang="en-US" dirty="0">
              <a:solidFill>
                <a:srgbClr val="80808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69A67E2D-02C4-4D12-82C5-961A4ECE6689}" type="datetime8">
              <a:rPr lang="en-US"/>
              <a:pPr>
                <a:defRPr/>
              </a:pPr>
              <a:t>3/16/2016 4:03 PM</a:t>
            </a:fld>
            <a:endParaRPr lang="en-US" dirty="0"/>
          </a:p>
        </p:txBody>
      </p:sp>
      <p:sp>
        <p:nvSpPr>
          <p:cNvPr id="6" name="Rectangle 1028"/>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11896547-F76D-4E93-9CF1-ECC6B58A7758}" type="slidenum">
              <a:rPr lang="en-US"/>
              <a:pPr>
                <a:defRPr/>
              </a:pPr>
              <a:t>‹#›</a:t>
            </a:fld>
            <a:endParaRPr lang="en-US" dirty="0">
              <a:solidFill>
                <a:srgbClr val="80808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28EA5C4E-B5E9-43D0-9DAA-D11ECD85D497}" type="datetime8">
              <a:rPr lang="en-US"/>
              <a:pPr>
                <a:defRPr/>
              </a:pPr>
              <a:t>3/16/2016 4:03 PM</a:t>
            </a:fld>
            <a:endParaRPr lang="en-US" dirty="0"/>
          </a:p>
        </p:txBody>
      </p:sp>
      <p:sp>
        <p:nvSpPr>
          <p:cNvPr id="8" name="Rectangle 1028"/>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BF20EA93-2CFA-4388-BB9C-B1DDB25ED715}" type="slidenum">
              <a:rPr lang="en-US"/>
              <a:pPr>
                <a:defRPr/>
              </a:pPr>
              <a:t>‹#›</a:t>
            </a:fld>
            <a:endParaRPr lang="en-US" dirty="0">
              <a:solidFill>
                <a:srgbClr val="80808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E1F03284-52BE-43CF-B83B-A099C5756715}" type="datetime8">
              <a:rPr lang="en-US"/>
              <a:pPr>
                <a:defRPr/>
              </a:pPr>
              <a:t>3/16/2016 4:03 PM</a:t>
            </a:fld>
            <a:endParaRPr lang="en-US" dirty="0"/>
          </a:p>
        </p:txBody>
      </p:sp>
      <p:sp>
        <p:nvSpPr>
          <p:cNvPr id="4" name="Rectangle 1028"/>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CAEE8691-3CEE-407F-B9CB-35F5C526E5E0}" type="slidenum">
              <a:rPr lang="en-US"/>
              <a:pPr>
                <a:defRPr/>
              </a:pPr>
              <a:t>‹#›</a:t>
            </a:fld>
            <a:endParaRPr lang="en-US" dirty="0">
              <a:solidFill>
                <a:srgbClr val="80808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463BD4CF-6750-48C4-A09E-0D73E7F8952E}" type="datetime8">
              <a:rPr lang="en-US"/>
              <a:pPr>
                <a:defRPr/>
              </a:pPr>
              <a:t>3/16/2016 4:03 PM</a:t>
            </a:fld>
            <a:endParaRPr lang="en-US" dirty="0"/>
          </a:p>
        </p:txBody>
      </p:sp>
      <p:sp>
        <p:nvSpPr>
          <p:cNvPr id="3" name="Rectangle 1028"/>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43F17914-D5C7-4B8C-BF70-0505F7C390F7}" type="slidenum">
              <a:rPr lang="en-US"/>
              <a:pPr>
                <a:defRPr/>
              </a:pPr>
              <a:t>‹#›</a:t>
            </a:fld>
            <a:endParaRPr lang="en-US" dirty="0">
              <a:solidFill>
                <a:srgbClr val="80808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078D54-9F02-40A5-8B62-40E32F3944D9}" type="datetimeFigureOut">
              <a:rPr lang="en-US"/>
              <a:pPr>
                <a:defRPr/>
              </a:pPr>
              <a:t>3/16/2016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2A22EC-43CA-4FF1-84E8-97C33BE1BCD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9DDA33B1-1221-4B94-9499-E03D7774C454}" type="datetime8">
              <a:rPr lang="en-US"/>
              <a:pPr>
                <a:defRPr/>
              </a:pPr>
              <a:t>3/16/2016 4:03 PM</a:t>
            </a:fld>
            <a:endParaRPr lang="en-US" dirty="0"/>
          </a:p>
        </p:txBody>
      </p:sp>
      <p:sp>
        <p:nvSpPr>
          <p:cNvPr id="6" name="Rectangle 1028"/>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C23B24D1-C23B-4F8E-B346-087E412D9B45}" type="slidenum">
              <a:rPr lang="en-US"/>
              <a:pPr>
                <a:defRPr/>
              </a:pPr>
              <a:t>‹#›</a:t>
            </a:fld>
            <a:endParaRPr lang="en-US" dirty="0">
              <a:solidFill>
                <a:srgbClr val="80808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CBF8BBFC-D9A3-4B35-A294-8F91FEF67DEA}" type="datetime8">
              <a:rPr lang="en-US"/>
              <a:pPr>
                <a:defRPr/>
              </a:pPr>
              <a:t>3/16/2016 4:03 PM</a:t>
            </a:fld>
            <a:endParaRPr lang="en-US" dirty="0"/>
          </a:p>
        </p:txBody>
      </p:sp>
      <p:sp>
        <p:nvSpPr>
          <p:cNvPr id="6" name="Rectangle 1028"/>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6197DF18-FACD-4746-A927-7C52275E89B1}" type="slidenum">
              <a:rPr lang="en-US"/>
              <a:pPr>
                <a:defRPr/>
              </a:pPr>
              <a:t>‹#›</a:t>
            </a:fld>
            <a:endParaRPr lang="en-US" dirty="0">
              <a:solidFill>
                <a:srgbClr val="80808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90783052-84F1-4C30-849B-8E14C79745A7}" type="datetime8">
              <a:rPr lang="en-US"/>
              <a:pPr>
                <a:defRPr/>
              </a:pPr>
              <a:t>3/16/2016 4:03 PM</a:t>
            </a:fld>
            <a:endParaRPr lang="en-US" dirty="0"/>
          </a:p>
        </p:txBody>
      </p:sp>
      <p:sp>
        <p:nvSpPr>
          <p:cNvPr id="5" name="Rectangle 1028"/>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3B9DFA07-D4A4-4FD2-A492-624D162BEAAF}" type="slidenum">
              <a:rPr lang="en-US"/>
              <a:pPr>
                <a:defRPr/>
              </a:pPr>
              <a:t>‹#›</a:t>
            </a:fld>
            <a:endParaRPr lang="en-US" dirty="0">
              <a:solidFill>
                <a:srgbClr val="80808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p:txBody>
          <a:bodyPr/>
          <a:lstStyle>
            <a:lvl1pPr eaLnBrk="1" fontAlgn="auto" hangingPunct="1">
              <a:spcBef>
                <a:spcPts val="0"/>
              </a:spcBef>
              <a:spcAft>
                <a:spcPts val="0"/>
              </a:spcAft>
              <a:defRPr smtClean="0"/>
            </a:lvl1pPr>
          </a:lstStyle>
          <a:p>
            <a:pPr>
              <a:defRPr/>
            </a:pPr>
            <a:fld id="{EFAA7CFE-ACEC-4E72-A164-685B8907FA6E}" type="datetime8">
              <a:rPr lang="en-US"/>
              <a:pPr>
                <a:defRPr/>
              </a:pPr>
              <a:t>3/16/2016 4:03 PM</a:t>
            </a:fld>
            <a:endParaRPr lang="en-US" dirty="0"/>
          </a:p>
        </p:txBody>
      </p:sp>
      <p:sp>
        <p:nvSpPr>
          <p:cNvPr id="5" name="Rectangle 1028"/>
          <p:cNvSpPr>
            <a:spLocks noGrp="1" noChangeArrowheads="1"/>
          </p:cNvSpPr>
          <p:nvPr>
            <p:ph type="sldNum" sz="quarter" idx="11"/>
          </p:nvPr>
        </p:nvSpPr>
        <p:spPr/>
        <p:txBody>
          <a:bodyPr/>
          <a:lstStyle>
            <a:lvl1pPr eaLnBrk="1" fontAlgn="auto" hangingPunct="1">
              <a:spcBef>
                <a:spcPts val="0"/>
              </a:spcBef>
              <a:spcAft>
                <a:spcPts val="0"/>
              </a:spcAft>
              <a:defRPr/>
            </a:lvl1pPr>
          </a:lstStyle>
          <a:p>
            <a:pPr>
              <a:defRPr/>
            </a:pPr>
            <a:fld id="{2F62BDEF-98C5-45A7-8EAC-9B776A9EA41A}" type="slidenum">
              <a:rPr lang="en-US"/>
              <a:pPr>
                <a:defRPr/>
              </a:pPr>
              <a:t>‹#›</a:t>
            </a:fld>
            <a:endParaRPr lang="en-US" dirty="0">
              <a:solidFill>
                <a:srgbClr val="80808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0688" y="76200"/>
            <a:ext cx="7770812" cy="617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5" name="Rectangle 11"/>
          <p:cNvSpPr>
            <a:spLocks noGrp="1" noChangeArrowheads="1"/>
          </p:cNvSpPr>
          <p:nvPr>
            <p:ph type="sldNum" sz="quarter" idx="12"/>
          </p:nvPr>
        </p:nvSpPr>
        <p:spPr>
          <a:ln/>
        </p:spPr>
        <p:txBody>
          <a:bodyPr/>
          <a:lstStyle>
            <a:lvl1pPr>
              <a:defRPr/>
            </a:lvl1pPr>
          </a:lstStyle>
          <a:p>
            <a:pPr>
              <a:defRPr/>
            </a:pPr>
            <a:fld id="{0064412D-D130-48E3-AF5F-40B46BA36C89}" type="slidenum">
              <a:rPr lang="en-US"/>
              <a:pPr>
                <a:defRPr/>
              </a:pPr>
              <a:t>‹#›</a:t>
            </a:fld>
            <a:endParaRPr lang="en-US" dirty="0"/>
          </a:p>
        </p:txBody>
      </p:sp>
    </p:spTree>
    <p:extLst>
      <p:ext uri="{BB962C8B-B14F-4D97-AF65-F5344CB8AC3E}">
        <p14:creationId xmlns:p14="http://schemas.microsoft.com/office/powerpoint/2010/main" val="304888775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p:spPr>
        <p:txBody>
          <a:bodyPr wrap="none" anchor="ctr"/>
          <a:lstStyle/>
          <a:p>
            <a:pPr>
              <a:defRPr/>
            </a:pPr>
            <a:endParaRPr lang="en-US">
              <a:solidFill>
                <a:srgbClr val="000000"/>
              </a:solidFill>
              <a:latin typeface="+mn-lt"/>
              <a:cs typeface="Arial" charset="0"/>
            </a:endParaRPr>
          </a:p>
        </p:txBody>
      </p:sp>
      <p:sp>
        <p:nvSpPr>
          <p:cNvPr id="4" name="Text Box 3"/>
          <p:cNvSpPr txBox="1">
            <a:spLocks noChangeArrowheads="1"/>
          </p:cNvSpPr>
          <p:nvPr/>
        </p:nvSpPr>
        <p:spPr bwMode="auto">
          <a:xfrm>
            <a:off x="1270000" y="1233488"/>
            <a:ext cx="6553200" cy="396875"/>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defRPr/>
            </a:pPr>
            <a:r>
              <a:rPr lang="en-US" sz="2000" b="1" i="1" smtClean="0">
                <a:solidFill>
                  <a:srgbClr val="000000"/>
                </a:solidFill>
                <a:latin typeface="Century Schoolbook" pitchFamily="18" charset="0"/>
                <a:cs typeface="Arial"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xtLst/>
        </p:spPr>
        <p:txBody>
          <a:bodyPr wrap="none" anchor="ctr"/>
          <a:lstStyle/>
          <a:p>
            <a:pPr>
              <a:defRPr/>
            </a:pPr>
            <a:endParaRPr lang="en-US">
              <a:solidFill>
                <a:srgbClr val="000000"/>
              </a:solidFill>
              <a:latin typeface="+mn-lt"/>
              <a:cs typeface="Arial" charset="0"/>
            </a:endParaRPr>
          </a:p>
        </p:txBody>
      </p:sp>
      <p:pic>
        <p:nvPicPr>
          <p:cNvPr id="6" name="Picture 13" descr="afsymbol"/>
          <p:cNvPicPr>
            <a:picLocks noChangeAspect="1" noChangeArrowheads="1"/>
          </p:cNvPicPr>
          <p:nvPr/>
        </p:nvPicPr>
        <p:blipFill>
          <a:blip r:embed="rId2" cstate="print"/>
          <a:srcRect/>
          <a:stretch>
            <a:fillRect/>
          </a:stretch>
        </p:blipFill>
        <p:spPr bwMode="auto">
          <a:xfrm>
            <a:off x="419100"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406525" y="500063"/>
            <a:ext cx="6280150" cy="641350"/>
          </a:xfrm>
          <a:prstGeom prst="rect">
            <a:avLst/>
          </a:prstGeom>
          <a:noFill/>
          <a:ln>
            <a:noFill/>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sz="3600" b="1" i="1" smtClean="0">
                <a:solidFill>
                  <a:srgbClr val="000000"/>
                </a:solidFill>
                <a:cs typeface="Arial" charset="0"/>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smtClean="0"/>
              <a:t>Click to edit Master title style</a:t>
            </a:r>
            <a:endParaRPr lang="en-US"/>
          </a:p>
        </p:txBody>
      </p:sp>
      <p:sp>
        <p:nvSpPr>
          <p:cNvPr id="8" name="Rectangle 6"/>
          <p:cNvSpPr>
            <a:spLocks noGrp="1" noChangeArrowheads="1"/>
          </p:cNvSpPr>
          <p:nvPr>
            <p:ph type="dt" sz="half" idx="10"/>
          </p:nvPr>
        </p:nvSpPr>
        <p:spPr/>
        <p:txBody>
          <a:bodyPr/>
          <a:lstStyle>
            <a:lvl1pPr>
              <a:defRPr/>
            </a:lvl1pPr>
          </a:lstStyle>
          <a:p>
            <a:pPr>
              <a:defRPr/>
            </a:pPr>
            <a:fld id="{1B1AF13F-27BB-4113-8FB5-8293B1D75038}" type="datetimeFigureOut">
              <a:rPr lang="en-US"/>
              <a:pPr>
                <a:defRPr/>
              </a:pPr>
              <a:t>3/16/2016</a:t>
            </a:fld>
            <a:endParaRPr lang="en-US"/>
          </a:p>
        </p:txBody>
      </p:sp>
      <p:sp>
        <p:nvSpPr>
          <p:cNvPr id="9" name="Rectangle 7"/>
          <p:cNvSpPr>
            <a:spLocks noGrp="1" noChangeArrowheads="1"/>
          </p:cNvSpPr>
          <p:nvPr>
            <p:ph type="sldNum" sz="quarter" idx="11"/>
          </p:nvPr>
        </p:nvSpPr>
        <p:spPr/>
        <p:txBody>
          <a:bodyPr/>
          <a:lstStyle>
            <a:lvl1pPr>
              <a:defRPr/>
            </a:lvl1pPr>
          </a:lstStyle>
          <a:p>
            <a:pPr>
              <a:defRPr/>
            </a:pPr>
            <a:fld id="{F56D071A-AFC3-4E3F-97CE-D7F097FF919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vl2pPr>
              <a:defRPr sz="1600"/>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4" name="Rectangle 1027"/>
          <p:cNvSpPr>
            <a:spLocks noGrp="1" noChangeArrowheads="1"/>
          </p:cNvSpPr>
          <p:nvPr>
            <p:ph type="dt" sz="half" idx="10"/>
          </p:nvPr>
        </p:nvSpPr>
        <p:spPr>
          <a:ln/>
        </p:spPr>
        <p:txBody>
          <a:bodyPr/>
          <a:lstStyle>
            <a:lvl1pPr>
              <a:defRPr/>
            </a:lvl1pPr>
          </a:lstStyle>
          <a:p>
            <a:pPr>
              <a:defRPr/>
            </a:pPr>
            <a:fld id="{450D4C1E-46BE-4351-885C-F547483B11BC}" type="datetimeFigureOut">
              <a:rPr lang="en-US"/>
              <a:pPr>
                <a:defRPr/>
              </a:pPr>
              <a:t>3/16/2016</a:t>
            </a:fld>
            <a:endParaRPr lang="en-US" dirty="0"/>
          </a:p>
        </p:txBody>
      </p:sp>
      <p:sp>
        <p:nvSpPr>
          <p:cNvPr id="5" name="Rectangle 1028"/>
          <p:cNvSpPr>
            <a:spLocks noGrp="1" noChangeArrowheads="1"/>
          </p:cNvSpPr>
          <p:nvPr>
            <p:ph type="sldNum" sz="quarter" idx="11"/>
          </p:nvPr>
        </p:nvSpPr>
        <p:spPr>
          <a:ln/>
        </p:spPr>
        <p:txBody>
          <a:bodyPr/>
          <a:lstStyle>
            <a:lvl1pPr>
              <a:defRPr/>
            </a:lvl1pPr>
          </a:lstStyle>
          <a:p>
            <a:pPr>
              <a:defRPr/>
            </a:pPr>
            <a:fld id="{6D85DE78-8586-40D7-ADF0-4142AC219050}"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fld id="{1AA4C5F3-69E2-4473-AB40-4108C9167DA1}" type="datetimeFigureOut">
              <a:rPr lang="en-US"/>
              <a:pPr>
                <a:defRPr/>
              </a:pPr>
              <a:t>3/16/2016</a:t>
            </a:fld>
            <a:endParaRPr lang="en-US" dirty="0"/>
          </a:p>
        </p:txBody>
      </p:sp>
      <p:sp>
        <p:nvSpPr>
          <p:cNvPr id="5" name="Rectangle 1028"/>
          <p:cNvSpPr>
            <a:spLocks noGrp="1" noChangeArrowheads="1"/>
          </p:cNvSpPr>
          <p:nvPr>
            <p:ph type="sldNum" sz="quarter" idx="11"/>
          </p:nvPr>
        </p:nvSpPr>
        <p:spPr>
          <a:ln/>
        </p:spPr>
        <p:txBody>
          <a:bodyPr/>
          <a:lstStyle>
            <a:lvl1pPr>
              <a:defRPr/>
            </a:lvl1pPr>
          </a:lstStyle>
          <a:p>
            <a:pPr>
              <a:defRPr/>
            </a:pPr>
            <a:fld id="{187A38C6-5541-4248-BB6E-39883A14AC9F}"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pPr>
              <a:defRPr/>
            </a:pPr>
            <a:fld id="{8EF1A187-4447-41CA-A526-C92204020C88}" type="datetimeFigureOut">
              <a:rPr lang="en-US"/>
              <a:pPr>
                <a:defRPr/>
              </a:pPr>
              <a:t>3/16/2016</a:t>
            </a:fld>
            <a:endParaRPr lang="en-US" dirty="0"/>
          </a:p>
        </p:txBody>
      </p:sp>
      <p:sp>
        <p:nvSpPr>
          <p:cNvPr id="6" name="Rectangle 1028"/>
          <p:cNvSpPr>
            <a:spLocks noGrp="1" noChangeArrowheads="1"/>
          </p:cNvSpPr>
          <p:nvPr>
            <p:ph type="sldNum" sz="quarter" idx="11"/>
          </p:nvPr>
        </p:nvSpPr>
        <p:spPr>
          <a:ln/>
        </p:spPr>
        <p:txBody>
          <a:bodyPr/>
          <a:lstStyle>
            <a:lvl1pPr>
              <a:defRPr/>
            </a:lvl1pPr>
          </a:lstStyle>
          <a:p>
            <a:pPr>
              <a:defRPr/>
            </a:pPr>
            <a:fld id="{84F94D62-DC34-4BC6-93F8-719B02F2316B}"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stCxn id="2" idx="2"/>
          </p:cNvCxnSpPr>
          <p:nvPr/>
        </p:nvCxnSpPr>
        <p:spPr bwMode="auto">
          <a:xfrm rot="5400000">
            <a:off x="2120107" y="3869531"/>
            <a:ext cx="4903788" cy="3175"/>
          </a:xfrm>
          <a:prstGeom prst="line">
            <a:avLst/>
          </a:prstGeom>
          <a:ln>
            <a:solidFill>
              <a:srgbClr val="00206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bwMode="auto">
          <a:xfrm flipV="1">
            <a:off x="304800" y="3735388"/>
            <a:ext cx="8499475" cy="9525"/>
          </a:xfrm>
          <a:prstGeom prst="line">
            <a:avLst/>
          </a:prstGeom>
          <a:ln>
            <a:solidFill>
              <a:srgbClr val="00206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24296" y="1412755"/>
            <a:ext cx="4040188" cy="2246674"/>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412754"/>
            <a:ext cx="4041775" cy="2246674"/>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2"/>
          </p:nvPr>
        </p:nvSpPr>
        <p:spPr>
          <a:xfrm>
            <a:off x="424296" y="3774642"/>
            <a:ext cx="4040188" cy="2592316"/>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13"/>
          </p:nvPr>
        </p:nvSpPr>
        <p:spPr>
          <a:xfrm>
            <a:off x="4645025" y="3774642"/>
            <a:ext cx="4040188" cy="2592316"/>
          </a:xfrm>
        </p:spPr>
        <p:txBody>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1027"/>
          <p:cNvSpPr>
            <a:spLocks noGrp="1" noChangeArrowheads="1"/>
          </p:cNvSpPr>
          <p:nvPr>
            <p:ph type="dt" sz="half" idx="14"/>
          </p:nvPr>
        </p:nvSpPr>
        <p:spPr/>
        <p:txBody>
          <a:bodyPr/>
          <a:lstStyle>
            <a:lvl1pPr>
              <a:defRPr/>
            </a:lvl1pPr>
          </a:lstStyle>
          <a:p>
            <a:pPr>
              <a:defRPr/>
            </a:pPr>
            <a:fld id="{67422FA4-58ED-4F67-A18C-0399C08959BB}" type="datetimeFigureOut">
              <a:rPr lang="en-US"/>
              <a:pPr>
                <a:defRPr/>
              </a:pPr>
              <a:t>3/16/2016</a:t>
            </a:fld>
            <a:endParaRPr lang="en-US"/>
          </a:p>
        </p:txBody>
      </p:sp>
      <p:sp>
        <p:nvSpPr>
          <p:cNvPr id="10" name="Rectangle 1028"/>
          <p:cNvSpPr>
            <a:spLocks noGrp="1" noChangeArrowheads="1"/>
          </p:cNvSpPr>
          <p:nvPr>
            <p:ph type="sldNum" sz="quarter" idx="15"/>
          </p:nvPr>
        </p:nvSpPr>
        <p:spPr/>
        <p:txBody>
          <a:bodyPr/>
          <a:lstStyle>
            <a:lvl1pPr>
              <a:defRPr/>
            </a:lvl1pPr>
          </a:lstStyle>
          <a:p>
            <a:pPr>
              <a:defRPr/>
            </a:pPr>
            <a:fld id="{0BB1A6FB-0037-4FF3-BE31-C453A4A900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2023DD-AF25-4033-945D-B519F7888956}" type="datetimeFigureOut">
              <a:rPr lang="en-US"/>
              <a:pPr>
                <a:defRPr/>
              </a:pPr>
              <a:t>3/16/2016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1621BF-EEDC-4C34-9674-81D8E07EAFD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pPr>
              <a:defRPr/>
            </a:pPr>
            <a:fld id="{F11F0B0D-7058-4613-9449-925181DDEAD2}" type="datetimeFigureOut">
              <a:rPr lang="en-US"/>
              <a:pPr>
                <a:defRPr/>
              </a:pPr>
              <a:t>3/16/2016</a:t>
            </a:fld>
            <a:endParaRPr lang="en-US" dirty="0"/>
          </a:p>
        </p:txBody>
      </p:sp>
      <p:sp>
        <p:nvSpPr>
          <p:cNvPr id="4" name="Rectangle 1028"/>
          <p:cNvSpPr>
            <a:spLocks noGrp="1" noChangeArrowheads="1"/>
          </p:cNvSpPr>
          <p:nvPr>
            <p:ph type="sldNum" sz="quarter" idx="11"/>
          </p:nvPr>
        </p:nvSpPr>
        <p:spPr>
          <a:ln/>
        </p:spPr>
        <p:txBody>
          <a:bodyPr/>
          <a:lstStyle>
            <a:lvl1pPr>
              <a:defRPr/>
            </a:lvl1pPr>
          </a:lstStyle>
          <a:p>
            <a:pPr>
              <a:defRPr/>
            </a:pPr>
            <a:fld id="{14248FBA-7B4B-4CE7-89B1-13E4827A71F6}"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fld id="{C650D17C-DE26-4DA4-BACF-49B3C72124BB}" type="datetimeFigureOut">
              <a:rPr lang="en-US"/>
              <a:pPr>
                <a:defRPr/>
              </a:pPr>
              <a:t>3/16/2016</a:t>
            </a:fld>
            <a:endParaRPr lang="en-US" dirty="0"/>
          </a:p>
        </p:txBody>
      </p:sp>
      <p:sp>
        <p:nvSpPr>
          <p:cNvPr id="3" name="Rectangle 1028"/>
          <p:cNvSpPr>
            <a:spLocks noGrp="1" noChangeArrowheads="1"/>
          </p:cNvSpPr>
          <p:nvPr>
            <p:ph type="sldNum" sz="quarter" idx="11"/>
          </p:nvPr>
        </p:nvSpPr>
        <p:spPr>
          <a:ln/>
        </p:spPr>
        <p:txBody>
          <a:bodyPr/>
          <a:lstStyle>
            <a:lvl1pPr>
              <a:defRPr/>
            </a:lvl1pPr>
          </a:lstStyle>
          <a:p>
            <a:pPr>
              <a:defRPr/>
            </a:pPr>
            <a:fld id="{95782C1C-7489-4182-9C54-C9E00FE9649C}"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fld id="{3A3D5765-AB5F-4BA3-A50B-5ED856EF115F}" type="datetimeFigureOut">
              <a:rPr lang="en-US"/>
              <a:pPr>
                <a:defRPr/>
              </a:pPr>
              <a:t>3/16/2016</a:t>
            </a:fld>
            <a:endParaRPr lang="en-US" dirty="0"/>
          </a:p>
        </p:txBody>
      </p:sp>
      <p:sp>
        <p:nvSpPr>
          <p:cNvPr id="6" name="Rectangle 1028"/>
          <p:cNvSpPr>
            <a:spLocks noGrp="1" noChangeArrowheads="1"/>
          </p:cNvSpPr>
          <p:nvPr>
            <p:ph type="sldNum" sz="quarter" idx="11"/>
          </p:nvPr>
        </p:nvSpPr>
        <p:spPr>
          <a:ln/>
        </p:spPr>
        <p:txBody>
          <a:bodyPr/>
          <a:lstStyle>
            <a:lvl1pPr>
              <a:defRPr/>
            </a:lvl1pPr>
          </a:lstStyle>
          <a:p>
            <a:pPr>
              <a:defRPr/>
            </a:pPr>
            <a:fld id="{2C01834F-2413-4024-8088-C8B102A5E38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fld id="{A6E19723-5CC4-4B3F-AA6C-7F81FB05F77F}" type="datetimeFigureOut">
              <a:rPr lang="en-US"/>
              <a:pPr>
                <a:defRPr/>
              </a:pPr>
              <a:t>3/16/2016</a:t>
            </a:fld>
            <a:endParaRPr lang="en-US" dirty="0"/>
          </a:p>
        </p:txBody>
      </p:sp>
      <p:sp>
        <p:nvSpPr>
          <p:cNvPr id="6" name="Rectangle 1028"/>
          <p:cNvSpPr>
            <a:spLocks noGrp="1" noChangeArrowheads="1"/>
          </p:cNvSpPr>
          <p:nvPr>
            <p:ph type="sldNum" sz="quarter" idx="11"/>
          </p:nvPr>
        </p:nvSpPr>
        <p:spPr>
          <a:ln/>
        </p:spPr>
        <p:txBody>
          <a:bodyPr/>
          <a:lstStyle>
            <a:lvl1pPr>
              <a:defRPr/>
            </a:lvl1pPr>
          </a:lstStyle>
          <a:p>
            <a:pPr>
              <a:defRPr/>
            </a:pPr>
            <a:fld id="{EFD6412E-D3D5-40CE-A4D1-01256CAD28E7}"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fld id="{0E131C77-9E63-4294-8B80-685CFC9399AC}" type="datetimeFigureOut">
              <a:rPr lang="en-US"/>
              <a:pPr>
                <a:defRPr/>
              </a:pPr>
              <a:t>3/16/2016</a:t>
            </a:fld>
            <a:endParaRPr lang="en-US" dirty="0"/>
          </a:p>
        </p:txBody>
      </p:sp>
      <p:sp>
        <p:nvSpPr>
          <p:cNvPr id="5" name="Rectangle 1028"/>
          <p:cNvSpPr>
            <a:spLocks noGrp="1" noChangeArrowheads="1"/>
          </p:cNvSpPr>
          <p:nvPr>
            <p:ph type="sldNum" sz="quarter" idx="11"/>
          </p:nvPr>
        </p:nvSpPr>
        <p:spPr>
          <a:ln/>
        </p:spPr>
        <p:txBody>
          <a:bodyPr/>
          <a:lstStyle>
            <a:lvl1pPr>
              <a:defRPr/>
            </a:lvl1pPr>
          </a:lstStyle>
          <a:p>
            <a:pPr>
              <a:defRPr/>
            </a:pPr>
            <a:fld id="{5F21E723-5DA4-4683-A6CC-A98CB6D5FB2F}"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fld id="{EEF85889-9745-4BAC-AB72-7D39DC267E6A}" type="datetimeFigureOut">
              <a:rPr lang="en-US"/>
              <a:pPr>
                <a:defRPr/>
              </a:pPr>
              <a:t>3/16/2016</a:t>
            </a:fld>
            <a:endParaRPr lang="en-US" dirty="0"/>
          </a:p>
        </p:txBody>
      </p:sp>
      <p:sp>
        <p:nvSpPr>
          <p:cNvPr id="5" name="Rectangle 1028"/>
          <p:cNvSpPr>
            <a:spLocks noGrp="1" noChangeArrowheads="1"/>
          </p:cNvSpPr>
          <p:nvPr>
            <p:ph type="sldNum" sz="quarter" idx="11"/>
          </p:nvPr>
        </p:nvSpPr>
        <p:spPr>
          <a:ln/>
        </p:spPr>
        <p:txBody>
          <a:bodyPr/>
          <a:lstStyle>
            <a:lvl1pPr>
              <a:defRPr/>
            </a:lvl1pPr>
          </a:lstStyle>
          <a:p>
            <a:pPr>
              <a:defRPr/>
            </a:pPr>
            <a:fld id="{4BB87D7C-512F-46DC-A041-D6A4C0BE9916}"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p:spPr>
        <p:txBody>
          <a:bodyPr/>
          <a:lstStyle>
            <a:lvl1pPr>
              <a:defRPr/>
            </a:lvl1pPr>
          </a:lstStyle>
          <a:p>
            <a:pPr>
              <a:defRPr/>
            </a:pPr>
            <a:fld id="{C7A69078-D58D-4912-A0A4-3E8C3C7C888B}" type="datetimeFigureOut">
              <a:rPr lang="en-US"/>
              <a:pPr>
                <a:defRPr/>
              </a:pPr>
              <a:t>3/16/2016</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srgbClr val="000000"/>
                </a:solidFill>
                <a:latin typeface="+mn-lt"/>
                <a:cs typeface="+mn-cs"/>
              </a:defRPr>
            </a:lvl1pPr>
          </a:lstStyle>
          <a:p>
            <a:pPr>
              <a:defRPr/>
            </a:pPr>
            <a:r>
              <a:rPr lang="en-US"/>
              <a:t>DRAFT</a:t>
            </a:r>
          </a:p>
        </p:txBody>
      </p:sp>
      <p:sp>
        <p:nvSpPr>
          <p:cNvPr id="4" name="Slide Number Placeholder 5"/>
          <p:cNvSpPr>
            <a:spLocks noGrp="1"/>
          </p:cNvSpPr>
          <p:nvPr>
            <p:ph type="sldNum" sz="quarter" idx="12"/>
          </p:nvPr>
        </p:nvSpPr>
        <p:spPr/>
        <p:txBody>
          <a:bodyPr/>
          <a:lstStyle>
            <a:lvl1pPr>
              <a:defRPr/>
            </a:lvl1pPr>
          </a:lstStyle>
          <a:p>
            <a:pPr>
              <a:defRPr/>
            </a:pPr>
            <a:fld id="{216867C1-F623-483D-B954-BD0BCE7C5F9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6F2E7B91-20F3-4432-9F6E-3BE7A8919984}"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75F654BD-CDB7-4635-9D91-BF718D5C7CBD}"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FB91FA02-7A06-458C-8114-8BD2E8926D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4182D7-DD84-45E5-B82E-8D26089CAD3A}" type="datetimeFigureOut">
              <a:rPr lang="en-US"/>
              <a:pPr>
                <a:defRPr/>
              </a:pPr>
              <a:t>3/16/2016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68B321-577B-4878-8853-EA9966C58B4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6025"/>
            <a:ext cx="4191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16025"/>
            <a:ext cx="4191000" cy="358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6DB8BB19-01F9-4E06-80A0-C694A133EBC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p:txBody>
          <a:bodyPr/>
          <a:lstStyle>
            <a:lvl1pPr fontAlgn="auto">
              <a:spcAft>
                <a:spcPts val="0"/>
              </a:spcAft>
              <a:defRPr/>
            </a:lvl1pPr>
          </a:lstStyle>
          <a:p>
            <a:pPr>
              <a:defRPr/>
            </a:pPr>
            <a:fld id="{0AAF58C5-29F2-47E0-9FD4-B1F095B5CEB4}"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p:txBody>
          <a:bodyPr/>
          <a:lstStyle>
            <a:lvl1pPr fontAlgn="auto">
              <a:spcAft>
                <a:spcPts val="0"/>
              </a:spcAft>
              <a:defRPr/>
            </a:lvl1pPr>
          </a:lstStyle>
          <a:p>
            <a:pPr>
              <a:defRPr/>
            </a:pPr>
            <a:fld id="{1993A853-F66C-4EC4-AE29-8BD5713F5D46}"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p:txBody>
          <a:bodyPr/>
          <a:lstStyle>
            <a:lvl1pPr fontAlgn="auto">
              <a:spcAft>
                <a:spcPts val="0"/>
              </a:spcAft>
              <a:defRPr/>
            </a:lvl1pPr>
          </a:lstStyle>
          <a:p>
            <a:pPr>
              <a:defRPr/>
            </a:pPr>
            <a:fld id="{44216E8C-40DD-41D1-8328-776AE562D7E7}"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2A4611A3-C480-454A-97ED-458D5ED6F2B8}"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fontAlgn="auto">
              <a:spcAft>
                <a:spcPts val="0"/>
              </a:spcAft>
              <a:defRPr/>
            </a:lvl1pPr>
          </a:lstStyle>
          <a:p>
            <a:pPr>
              <a:defRPr/>
            </a:pPr>
            <a:fld id="{78869B42-6799-45CB-9839-678F50FEE85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645CCB5F-AC3E-4088-957E-24739DCFFB49}"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76200"/>
            <a:ext cx="2133600" cy="472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6248400" cy="472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p:txBody>
          <a:bodyPr/>
          <a:lstStyle>
            <a:lvl1pPr fontAlgn="auto">
              <a:spcAft>
                <a:spcPts val="0"/>
              </a:spcAft>
              <a:defRPr/>
            </a:lvl1pPr>
          </a:lstStyle>
          <a:p>
            <a:pPr>
              <a:defRPr/>
            </a:pPr>
            <a:fld id="{3EA4FE71-C369-4FDE-88D1-A8617C92E6C8}"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76200"/>
            <a:ext cx="8534400" cy="472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sldNum" sz="quarter" idx="10"/>
          </p:nvPr>
        </p:nvSpPr>
        <p:spPr/>
        <p:txBody>
          <a:bodyPr/>
          <a:lstStyle>
            <a:lvl1pPr fontAlgn="auto">
              <a:spcAft>
                <a:spcPts val="0"/>
              </a:spcAft>
              <a:defRPr/>
            </a:lvl1pPr>
          </a:lstStyle>
          <a:p>
            <a:pPr>
              <a:defRPr/>
            </a:pPr>
            <a:fld id="{00C68F6F-D3CF-4D38-8F43-56124F6B9A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DB9C72-15C9-4F89-9349-B72320488A0E}" type="datetimeFigureOut">
              <a:rPr lang="en-US"/>
              <a:pPr>
                <a:defRPr/>
              </a:pPr>
              <a:t>3/16/2016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6F74F83-82B8-47EC-AE96-DB4693A29CD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13E55A-891C-43DF-9361-E095FE9327D6}" type="datetimeFigureOut">
              <a:rPr lang="en-US"/>
              <a:pPr>
                <a:defRPr/>
              </a:pPr>
              <a:t>3/16/2016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BEE51C-B9D5-475C-BC28-BF12FF233A0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59F044-8561-4F95-B8D1-24B37F34AC04}" type="datetimeFigureOut">
              <a:rPr lang="en-US"/>
              <a:pPr>
                <a:defRPr/>
              </a:pPr>
              <a:t>3/16/2016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FDDC29-C37B-4785-A860-521778E8FC6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996FA6-451F-4229-B281-3FF3C8C89AA8}" type="datetimeFigureOut">
              <a:rPr lang="en-US"/>
              <a:pPr>
                <a:defRPr/>
              </a:pPr>
              <a:t>3/16/2016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0F31DB-D748-4E92-A1F7-200B847533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FF79C3-C57F-4C6C-852D-79BAB3372DA1}" type="datetimeFigureOut">
              <a:rPr lang="en-US"/>
              <a:pPr>
                <a:defRPr/>
              </a:pPr>
              <a:t>3/16/2016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8C935C-25CA-4CAF-B6A8-61E16671A5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8A56CCD-FA37-49E8-BD31-67EDFC532E79}" type="datetimeFigureOut">
              <a:rPr lang="en-US"/>
              <a:pPr>
                <a:defRPr/>
              </a:pPr>
              <a:t>3/16/2016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0230B96-60EC-46F8-8298-1B6E892445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6" r:id="rId1"/>
    <p:sldLayoutId id="2147484005" r:id="rId2"/>
    <p:sldLayoutId id="2147484004" r:id="rId3"/>
    <p:sldLayoutId id="2147484003" r:id="rId4"/>
    <p:sldLayoutId id="2147484002" r:id="rId5"/>
    <p:sldLayoutId id="2147484001" r:id="rId6"/>
    <p:sldLayoutId id="2147484000" r:id="rId7"/>
    <p:sldLayoutId id="2147483999" r:id="rId8"/>
    <p:sldLayoutId id="2147483998" r:id="rId9"/>
    <p:sldLayoutId id="2147483997" r:id="rId10"/>
    <p:sldLayoutId id="2147483996" r:id="rId11"/>
    <p:sldLayoutId id="214748402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smtClean="0">
                <a:solidFill>
                  <a:srgbClr val="969696"/>
                </a:solidFill>
                <a:latin typeface="+mn-lt"/>
              </a:defRPr>
            </a:lvl1pPr>
          </a:lstStyle>
          <a:p>
            <a:pPr>
              <a:defRPr/>
            </a:pPr>
            <a:fld id="{CF78618D-49C2-47A4-84A5-3184DA49CB2E}" type="datetime8">
              <a:rPr lang="en-US"/>
              <a:pPr>
                <a:defRPr/>
              </a:pPr>
              <a:t>3/16/2016 4:03 PM</a:t>
            </a:fld>
            <a:endParaRPr lang="en-US" dirty="0"/>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latin typeface="+mn-lt"/>
              </a:defRPr>
            </a:lvl1pPr>
          </a:lstStyle>
          <a:p>
            <a:pPr>
              <a:defRPr/>
            </a:pPr>
            <a:fld id="{AE5C1887-9595-41F5-A743-630AF3A3B602}" type="slidenum">
              <a:rPr lang="en-US"/>
              <a:pPr>
                <a:defRPr/>
              </a:pPr>
              <a:t>‹#›</a:t>
            </a:fld>
            <a:endParaRPr lang="en-US" dirty="0">
              <a:solidFill>
                <a:srgbClr val="808080"/>
              </a:solidFill>
            </a:endParaRPr>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lgn="ctr" eaLnBrk="0" hangingPunct="0">
              <a:spcBef>
                <a:spcPct val="50000"/>
              </a:spcBef>
              <a:defRPr/>
            </a:pPr>
            <a:r>
              <a:rPr lang="en-US" sz="1600" b="1" i="1" dirty="0">
                <a:solidFill>
                  <a:srgbClr val="000000"/>
                </a:solidFill>
                <a:latin typeface="Century Schoolbook" pitchFamily="18" charset="0"/>
              </a:rPr>
              <a:t>I n t e g r i t y  -  S e r v i c e  -  E x c e l l e n c e</a:t>
            </a:r>
          </a:p>
        </p:txBody>
      </p:sp>
      <p:sp>
        <p:nvSpPr>
          <p:cNvPr id="14341"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latin typeface="+mn-lt"/>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latin typeface="+mn-lt"/>
            </a:endParaRPr>
          </a:p>
        </p:txBody>
      </p:sp>
      <p:pic>
        <p:nvPicPr>
          <p:cNvPr id="14344" name="Picture 1037" descr="afsymbol"/>
          <p:cNvPicPr>
            <a:picLocks noChangeAspect="1" noChangeArrowheads="1"/>
          </p:cNvPicPr>
          <p:nvPr/>
        </p:nvPicPr>
        <p:blipFill>
          <a:blip r:embed="rId14" cstate="print"/>
          <a:srcRect/>
          <a:stretch>
            <a:fillRect/>
          </a:stretch>
        </p:blipFill>
        <p:spPr bwMode="auto">
          <a:xfrm>
            <a:off x="392113" y="90488"/>
            <a:ext cx="1346200" cy="1062037"/>
          </a:xfrm>
          <a:prstGeom prst="rect">
            <a:avLst/>
          </a:prstGeom>
          <a:noFill/>
          <a:ln w="9525">
            <a:noFill/>
            <a:miter lim="800000"/>
            <a:headEnd/>
            <a:tailEnd/>
          </a:ln>
        </p:spPr>
      </p:pic>
      <p:sp>
        <p:nvSpPr>
          <p:cNvPr id="14345"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204"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000">
                <a:solidFill>
                  <a:srgbClr val="969696"/>
                </a:solidFill>
                <a:latin typeface="Arial" pitchFamily="34" charset="0"/>
                <a:cs typeface="+mn-cs"/>
              </a:defRPr>
            </a:lvl1pPr>
          </a:lstStyle>
          <a:p>
            <a:pPr>
              <a:defRPr/>
            </a:pPr>
            <a:fld id="{E769E6F8-D764-4B50-A8AE-7F58E3EA4DD1}" type="datetimeFigureOut">
              <a:rPr lang="en-US"/>
              <a:pPr>
                <a:defRPr/>
              </a:pPr>
              <a:t>3/16/2016</a:t>
            </a:fld>
            <a:endParaRPr lang="en-US" dirty="0"/>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solidFill>
                  <a:srgbClr val="969696"/>
                </a:solidFill>
                <a:latin typeface="Arial" pitchFamily="34" charset="0"/>
                <a:cs typeface="+mn-cs"/>
              </a:defRPr>
            </a:lvl1pPr>
          </a:lstStyle>
          <a:p>
            <a:pPr>
              <a:defRPr/>
            </a:pPr>
            <a:fld id="{73568542-6A7E-482C-AA44-70704B732A9A}" type="slidenum">
              <a:rPr lang="en-US"/>
              <a:pPr>
                <a:defRPr/>
              </a:pPr>
              <a:t>‹#›</a:t>
            </a:fld>
            <a:endParaRPr lang="en-US" dirty="0"/>
          </a:p>
        </p:txBody>
      </p:sp>
      <p:sp>
        <p:nvSpPr>
          <p:cNvPr id="1028" name="Text Box 1029"/>
          <p:cNvSpPr txBox="1">
            <a:spLocks noChangeArrowheads="1"/>
          </p:cNvSpPr>
          <p:nvPr/>
        </p:nvSpPr>
        <p:spPr bwMode="auto">
          <a:xfrm>
            <a:off x="1295400" y="6491288"/>
            <a:ext cx="6553200" cy="336550"/>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defRPr/>
            </a:pPr>
            <a:r>
              <a:rPr lang="en-US" sz="1600" b="1" i="1" dirty="0" smtClean="0">
                <a:solidFill>
                  <a:srgbClr val="000000"/>
                </a:solidFill>
                <a:latin typeface="Century Schoolbook" pitchFamily="18" charset="0"/>
                <a:cs typeface="Arial" charset="0"/>
              </a:rPr>
              <a:t>I n t e g r </a:t>
            </a:r>
            <a:r>
              <a:rPr lang="en-US" sz="1600" b="1" i="1" dirty="0" err="1" smtClean="0">
                <a:solidFill>
                  <a:srgbClr val="000000"/>
                </a:solidFill>
                <a:latin typeface="Century Schoolbook" pitchFamily="18" charset="0"/>
                <a:cs typeface="Arial" charset="0"/>
              </a:rPr>
              <a:t>i</a:t>
            </a:r>
            <a:r>
              <a:rPr lang="en-US" sz="1600" b="1" i="1" dirty="0" smtClean="0">
                <a:solidFill>
                  <a:srgbClr val="000000"/>
                </a:solidFill>
                <a:latin typeface="Century Schoolbook" pitchFamily="18" charset="0"/>
                <a:cs typeface="Arial" charset="0"/>
              </a:rPr>
              <a:t> t y  -  S e r v </a:t>
            </a:r>
            <a:r>
              <a:rPr lang="en-US" sz="1600" b="1" i="1" dirty="0" err="1" smtClean="0">
                <a:solidFill>
                  <a:srgbClr val="000000"/>
                </a:solidFill>
                <a:latin typeface="Century Schoolbook" pitchFamily="18" charset="0"/>
                <a:cs typeface="Arial" charset="0"/>
              </a:rPr>
              <a:t>i</a:t>
            </a:r>
            <a:r>
              <a:rPr lang="en-US" sz="1600" b="1" i="1" dirty="0" smtClean="0">
                <a:solidFill>
                  <a:srgbClr val="000000"/>
                </a:solidFill>
                <a:latin typeface="Century Schoolbook" pitchFamily="18" charset="0"/>
                <a:cs typeface="Arial" charset="0"/>
              </a:rPr>
              <a:t> c e  -  E x c e l </a:t>
            </a:r>
            <a:r>
              <a:rPr lang="en-US" sz="1600" b="1" i="1" dirty="0" err="1" smtClean="0">
                <a:solidFill>
                  <a:srgbClr val="000000"/>
                </a:solidFill>
                <a:latin typeface="Century Schoolbook" pitchFamily="18" charset="0"/>
                <a:cs typeface="Arial" charset="0"/>
              </a:rPr>
              <a:t>l</a:t>
            </a:r>
            <a:r>
              <a:rPr lang="en-US" sz="1600" b="1" i="1" dirty="0" smtClean="0">
                <a:solidFill>
                  <a:srgbClr val="000000"/>
                </a:solidFill>
                <a:latin typeface="Century Schoolbook" pitchFamily="18" charset="0"/>
                <a:cs typeface="Arial" charset="0"/>
              </a:rPr>
              <a:t> e n c e</a:t>
            </a:r>
          </a:p>
        </p:txBody>
      </p:sp>
      <p:sp>
        <p:nvSpPr>
          <p:cNvPr id="27653"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Line 1035"/>
          <p:cNvSpPr>
            <a:spLocks noChangeShapeType="1"/>
          </p:cNvSpPr>
          <p:nvPr/>
        </p:nvSpPr>
        <p:spPr bwMode="auto">
          <a:xfrm>
            <a:off x="381000" y="6451600"/>
            <a:ext cx="8382000" cy="0"/>
          </a:xfrm>
          <a:prstGeom prst="line">
            <a:avLst/>
          </a:prstGeom>
          <a:noFill/>
          <a:ln w="57150">
            <a:solidFill>
              <a:srgbClr val="0C2D83"/>
            </a:solidFill>
            <a:round/>
            <a:headEnd/>
            <a:tailEnd/>
          </a:ln>
          <a:extLst/>
        </p:spPr>
        <p:txBody>
          <a:bodyPr wrap="none" anchor="ctr"/>
          <a:lstStyle/>
          <a:p>
            <a:pPr>
              <a:defRPr/>
            </a:pPr>
            <a:endParaRPr lang="en-US">
              <a:solidFill>
                <a:srgbClr val="000000"/>
              </a:solidFill>
              <a:latin typeface="+mn-lt"/>
              <a:cs typeface="Arial" charset="0"/>
            </a:endParaRPr>
          </a:p>
        </p:txBody>
      </p:sp>
      <p:sp>
        <p:nvSpPr>
          <p:cNvPr id="1031" name="Line 1036"/>
          <p:cNvSpPr>
            <a:spLocks noChangeShapeType="1"/>
          </p:cNvSpPr>
          <p:nvPr/>
        </p:nvSpPr>
        <p:spPr bwMode="auto">
          <a:xfrm>
            <a:off x="381000" y="1231900"/>
            <a:ext cx="8382000" cy="0"/>
          </a:xfrm>
          <a:prstGeom prst="line">
            <a:avLst/>
          </a:prstGeom>
          <a:noFill/>
          <a:ln w="57150">
            <a:solidFill>
              <a:srgbClr val="0C2D83"/>
            </a:solidFill>
            <a:round/>
            <a:headEnd/>
            <a:tailEnd/>
          </a:ln>
          <a:extLst/>
        </p:spPr>
        <p:txBody>
          <a:bodyPr wrap="none" anchor="ctr"/>
          <a:lstStyle/>
          <a:p>
            <a:pPr>
              <a:defRPr/>
            </a:pPr>
            <a:endParaRPr lang="en-US">
              <a:solidFill>
                <a:srgbClr val="000000"/>
              </a:solidFill>
              <a:latin typeface="+mn-lt"/>
              <a:cs typeface="Arial" charset="0"/>
            </a:endParaRPr>
          </a:p>
        </p:txBody>
      </p:sp>
      <p:pic>
        <p:nvPicPr>
          <p:cNvPr id="27656" name="Picture 1037" descr="afsymbol"/>
          <p:cNvPicPr>
            <a:picLocks noChangeAspect="1" noChangeArrowheads="1"/>
          </p:cNvPicPr>
          <p:nvPr/>
        </p:nvPicPr>
        <p:blipFill>
          <a:blip r:embed="rId14" cstate="print"/>
          <a:srcRect/>
          <a:stretch>
            <a:fillRect/>
          </a:stretch>
        </p:blipFill>
        <p:spPr bwMode="auto">
          <a:xfrm>
            <a:off x="392113" y="90488"/>
            <a:ext cx="1346200" cy="1062037"/>
          </a:xfrm>
          <a:prstGeom prst="rect">
            <a:avLst/>
          </a:prstGeom>
          <a:noFill/>
          <a:ln w="9525">
            <a:noFill/>
            <a:miter lim="800000"/>
            <a:headEnd/>
            <a:tailEnd/>
          </a:ln>
        </p:spPr>
      </p:pic>
      <p:sp>
        <p:nvSpPr>
          <p:cNvPr id="27657" name="Rectangle 1040"/>
          <p:cNvSpPr>
            <a:spLocks noGrp="1" noChangeArrowheads="1"/>
          </p:cNvSpPr>
          <p:nvPr>
            <p:ph type="body" idx="1"/>
          </p:nvPr>
        </p:nvSpPr>
        <p:spPr bwMode="auto">
          <a:xfrm>
            <a:off x="276225"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cSld>
  <p:clrMap bg1="lt1" tx1="dk1" bg2="lt2" tx2="dk2" accent1="accent1" accent2="accent2" accent3="accent3" accent4="accent4" accent5="accent5" accent6="accent6" hlink="hlink" folHlink="folHlink"/>
  <p:sldLayoutIdLst>
    <p:sldLayoutId id="2147484040" r:id="rId1"/>
    <p:sldLayoutId id="2147484015" r:id="rId2"/>
    <p:sldLayoutId id="2147484014" r:id="rId3"/>
    <p:sldLayoutId id="2147484013" r:id="rId4"/>
    <p:sldLayoutId id="2147484041" r:id="rId5"/>
    <p:sldLayoutId id="2147484012" r:id="rId6"/>
    <p:sldLayoutId id="2147484011" r:id="rId7"/>
    <p:sldLayoutId id="2147484010" r:id="rId8"/>
    <p:sldLayoutId id="2147484009" r:id="rId9"/>
    <p:sldLayoutId id="2147484008" r:id="rId10"/>
    <p:sldLayoutId id="2147484007" r:id="rId11"/>
    <p:sldLayoutId id="2147484043" r:id="rId12"/>
  </p:sldLayoutIdLst>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pitchFamily="34" charset="0"/>
        </a:defRPr>
      </a:lvl2pPr>
      <a:lvl3pPr algn="r" rtl="0" eaLnBrk="0" fontAlgn="base" hangingPunct="0">
        <a:spcBef>
          <a:spcPct val="0"/>
        </a:spcBef>
        <a:spcAft>
          <a:spcPct val="0"/>
        </a:spcAft>
        <a:defRPr sz="3600" b="1" i="1">
          <a:solidFill>
            <a:srgbClr val="151C77"/>
          </a:solidFill>
          <a:latin typeface="Arial" pitchFamily="34" charset="0"/>
        </a:defRPr>
      </a:lvl3pPr>
      <a:lvl4pPr algn="r" rtl="0" eaLnBrk="0" fontAlgn="base" hangingPunct="0">
        <a:spcBef>
          <a:spcPct val="0"/>
        </a:spcBef>
        <a:spcAft>
          <a:spcPct val="0"/>
        </a:spcAft>
        <a:defRPr sz="3600" b="1" i="1">
          <a:solidFill>
            <a:srgbClr val="151C77"/>
          </a:solidFill>
          <a:latin typeface="Arial" pitchFamily="34" charset="0"/>
        </a:defRPr>
      </a:lvl4pPr>
      <a:lvl5pPr algn="r" rtl="0" eaLnBrk="0" fontAlgn="base" hangingPunct="0">
        <a:spcBef>
          <a:spcPct val="0"/>
        </a:spcBef>
        <a:spcAft>
          <a:spcPct val="0"/>
        </a:spcAft>
        <a:defRPr sz="3600" b="1" i="1">
          <a:solidFill>
            <a:srgbClr val="151C77"/>
          </a:solidFill>
          <a:latin typeface="Arial" pitchFamily="34" charset="0"/>
        </a:defRPr>
      </a:lvl5pPr>
      <a:lvl6pPr marL="457200" algn="r" rtl="0" eaLnBrk="1" fontAlgn="base" hangingPunct="1">
        <a:spcBef>
          <a:spcPct val="0"/>
        </a:spcBef>
        <a:spcAft>
          <a:spcPct val="0"/>
        </a:spcAft>
        <a:defRPr sz="3600" b="1" i="1">
          <a:solidFill>
            <a:srgbClr val="151C77"/>
          </a:solidFill>
          <a:latin typeface="Arial" pitchFamily="34" charset="0"/>
        </a:defRPr>
      </a:lvl6pPr>
      <a:lvl7pPr marL="914400" algn="r" rtl="0" eaLnBrk="1" fontAlgn="base" hangingPunct="1">
        <a:spcBef>
          <a:spcPct val="0"/>
        </a:spcBef>
        <a:spcAft>
          <a:spcPct val="0"/>
        </a:spcAft>
        <a:defRPr sz="3600" b="1" i="1">
          <a:solidFill>
            <a:srgbClr val="151C77"/>
          </a:solidFill>
          <a:latin typeface="Arial" pitchFamily="34" charset="0"/>
        </a:defRPr>
      </a:lvl7pPr>
      <a:lvl8pPr marL="1371600" algn="r" rtl="0" eaLnBrk="1" fontAlgn="base" hangingPunct="1">
        <a:spcBef>
          <a:spcPct val="0"/>
        </a:spcBef>
        <a:spcAft>
          <a:spcPct val="0"/>
        </a:spcAft>
        <a:defRPr sz="3600" b="1" i="1">
          <a:solidFill>
            <a:srgbClr val="151C77"/>
          </a:solidFill>
          <a:latin typeface="Arial" pitchFamily="34" charset="0"/>
        </a:defRPr>
      </a:lvl8pPr>
      <a:lvl9pPr marL="1828800" algn="r" rtl="0" eaLnBrk="1" fontAlgn="base" hangingPunct="1">
        <a:spcBef>
          <a:spcPct val="0"/>
        </a:spcBef>
        <a:spcAft>
          <a:spcPct val="0"/>
        </a:spcAft>
        <a:defRPr sz="3600" b="1" i="1">
          <a:solidFill>
            <a:srgbClr val="151C77"/>
          </a:solidFill>
          <a:latin typeface="Arial" pitchFamily="34"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sldNum" sz="quarter" idx="4"/>
          </p:nvPr>
        </p:nvSpPr>
        <p:spPr bwMode="auto">
          <a:xfrm>
            <a:off x="7010400" y="65198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rgbClr val="000000"/>
                </a:solidFill>
                <a:latin typeface="+mn-lt"/>
              </a:defRPr>
            </a:lvl1pPr>
          </a:lstStyle>
          <a:p>
            <a:pPr>
              <a:defRPr/>
            </a:pPr>
            <a:fld id="{126F435E-4F13-43CE-8B07-ED3F5E71A940}" type="slidenum">
              <a:rPr lang="en-US"/>
              <a:pPr>
                <a:defRPr/>
              </a:pPr>
              <a:t>‹#›</a:t>
            </a:fld>
            <a:endParaRPr lang="en-US"/>
          </a:p>
        </p:txBody>
      </p:sp>
      <p:sp>
        <p:nvSpPr>
          <p:cNvPr id="66563" name="Rectangle 13"/>
          <p:cNvSpPr>
            <a:spLocks noGrp="1" noChangeArrowheads="1"/>
          </p:cNvSpPr>
          <p:nvPr>
            <p:ph type="title"/>
          </p:nvPr>
        </p:nvSpPr>
        <p:spPr bwMode="auto">
          <a:xfrm>
            <a:off x="2987675" y="76200"/>
            <a:ext cx="5672138"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719" name="Line 23"/>
          <p:cNvSpPr>
            <a:spLocks noChangeShapeType="1"/>
          </p:cNvSpPr>
          <p:nvPr userDrawn="1"/>
        </p:nvSpPr>
        <p:spPr bwMode="auto">
          <a:xfrm>
            <a:off x="381000" y="1079500"/>
            <a:ext cx="8382000" cy="0"/>
          </a:xfrm>
          <a:prstGeom prst="line">
            <a:avLst/>
          </a:prstGeom>
          <a:noFill/>
          <a:ln w="57150">
            <a:solidFill>
              <a:srgbClr val="000099"/>
            </a:solidFill>
            <a:round/>
            <a:headEnd/>
            <a:tailEnd/>
          </a:ln>
          <a:effectLst/>
        </p:spPr>
        <p:txBody>
          <a:bodyPr wrap="none" anchor="ctr"/>
          <a:lstStyle/>
          <a:p>
            <a:pPr>
              <a:spcBef>
                <a:spcPct val="20000"/>
              </a:spcBef>
              <a:buFontTx/>
              <a:buChar char="•"/>
              <a:defRPr/>
            </a:pPr>
            <a:endParaRPr lang="en-US" sz="2400">
              <a:solidFill>
                <a:srgbClr val="000000"/>
              </a:solidFill>
              <a:latin typeface="+mn-lt"/>
            </a:endParaRPr>
          </a:p>
        </p:txBody>
      </p:sp>
      <p:pic>
        <p:nvPicPr>
          <p:cNvPr id="66565" name="Picture 29" descr="AFG-061218-008"/>
          <p:cNvPicPr>
            <a:picLocks noChangeAspect="1" noChangeArrowheads="1"/>
          </p:cNvPicPr>
          <p:nvPr userDrawn="1"/>
        </p:nvPicPr>
        <p:blipFill>
          <a:blip r:embed="rId14" cstate="print"/>
          <a:srcRect/>
          <a:stretch>
            <a:fillRect/>
          </a:stretch>
        </p:blipFill>
        <p:spPr bwMode="auto">
          <a:xfrm>
            <a:off x="0" y="114300"/>
            <a:ext cx="908050" cy="908050"/>
          </a:xfrm>
          <a:prstGeom prst="rect">
            <a:avLst/>
          </a:prstGeom>
          <a:noFill/>
          <a:ln w="9525">
            <a:noFill/>
            <a:miter lim="800000"/>
            <a:headEnd/>
            <a:tailEnd/>
          </a:ln>
        </p:spPr>
      </p:pic>
      <p:sp>
        <p:nvSpPr>
          <p:cNvPr id="66566" name="Rectangle 3"/>
          <p:cNvSpPr>
            <a:spLocks noGrp="1" noChangeArrowheads="1"/>
          </p:cNvSpPr>
          <p:nvPr>
            <p:ph type="body" idx="1"/>
          </p:nvPr>
        </p:nvSpPr>
        <p:spPr bwMode="auto">
          <a:xfrm>
            <a:off x="381000" y="1216025"/>
            <a:ext cx="8534400" cy="358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Lst>
  <p:timing>
    <p:tnLst>
      <p:par>
        <p:cTn id="1" dur="indefinite" restart="never" nodeType="tmRoot"/>
      </p:par>
    </p:tnLst>
  </p:timing>
  <p:hf hdr="0" ftr="0" dt="0"/>
  <p:txStyles>
    <p:titleStyle>
      <a:lvl1pPr algn="r" rtl="0" eaLnBrk="0" fontAlgn="base" hangingPunct="0">
        <a:spcBef>
          <a:spcPct val="0"/>
        </a:spcBef>
        <a:spcAft>
          <a:spcPct val="0"/>
        </a:spcAft>
        <a:defRPr sz="3600" b="1">
          <a:solidFill>
            <a:schemeClr val="tx2"/>
          </a:solidFill>
          <a:latin typeface="+mj-lt"/>
          <a:ea typeface="+mj-ea"/>
          <a:cs typeface="+mj-cs"/>
        </a:defRPr>
      </a:lvl1pPr>
      <a:lvl2pPr algn="r" rtl="0" eaLnBrk="0" fontAlgn="base" hangingPunct="0">
        <a:spcBef>
          <a:spcPct val="0"/>
        </a:spcBef>
        <a:spcAft>
          <a:spcPct val="0"/>
        </a:spcAft>
        <a:defRPr sz="3600" b="1">
          <a:solidFill>
            <a:schemeClr val="tx2"/>
          </a:solidFill>
          <a:latin typeface="Arial" charset="0"/>
        </a:defRPr>
      </a:lvl2pPr>
      <a:lvl3pPr algn="r" rtl="0" eaLnBrk="0" fontAlgn="base" hangingPunct="0">
        <a:spcBef>
          <a:spcPct val="0"/>
        </a:spcBef>
        <a:spcAft>
          <a:spcPct val="0"/>
        </a:spcAft>
        <a:defRPr sz="3600" b="1">
          <a:solidFill>
            <a:schemeClr val="tx2"/>
          </a:solidFill>
          <a:latin typeface="Arial" charset="0"/>
        </a:defRPr>
      </a:lvl3pPr>
      <a:lvl4pPr algn="r" rtl="0" eaLnBrk="0" fontAlgn="base" hangingPunct="0">
        <a:spcBef>
          <a:spcPct val="0"/>
        </a:spcBef>
        <a:spcAft>
          <a:spcPct val="0"/>
        </a:spcAft>
        <a:defRPr sz="3600" b="1">
          <a:solidFill>
            <a:schemeClr val="tx2"/>
          </a:solidFill>
          <a:latin typeface="Arial" charset="0"/>
        </a:defRPr>
      </a:lvl4pPr>
      <a:lvl5pPr algn="r" rtl="0" eaLnBrk="0" fontAlgn="base" hangingPunct="0">
        <a:spcBef>
          <a:spcPct val="0"/>
        </a:spcBef>
        <a:spcAft>
          <a:spcPct val="0"/>
        </a:spcAft>
        <a:defRPr sz="3600" b="1">
          <a:solidFill>
            <a:schemeClr val="tx2"/>
          </a:solidFill>
          <a:latin typeface="Arial" charset="0"/>
        </a:defRPr>
      </a:lvl5pPr>
      <a:lvl6pPr marL="457200" algn="r" rtl="0" fontAlgn="base">
        <a:spcBef>
          <a:spcPct val="0"/>
        </a:spcBef>
        <a:spcAft>
          <a:spcPct val="0"/>
        </a:spcAft>
        <a:defRPr sz="3600" b="1">
          <a:solidFill>
            <a:schemeClr val="tx2"/>
          </a:solidFill>
          <a:latin typeface="Arial" charset="0"/>
        </a:defRPr>
      </a:lvl6pPr>
      <a:lvl7pPr marL="914400" algn="r" rtl="0" fontAlgn="base">
        <a:spcBef>
          <a:spcPct val="0"/>
        </a:spcBef>
        <a:spcAft>
          <a:spcPct val="0"/>
        </a:spcAft>
        <a:defRPr sz="3600" b="1">
          <a:solidFill>
            <a:schemeClr val="tx2"/>
          </a:solidFill>
          <a:latin typeface="Arial" charset="0"/>
        </a:defRPr>
      </a:lvl7pPr>
      <a:lvl8pPr marL="1371600" algn="r" rtl="0" fontAlgn="base">
        <a:spcBef>
          <a:spcPct val="0"/>
        </a:spcBef>
        <a:spcAft>
          <a:spcPct val="0"/>
        </a:spcAft>
        <a:defRPr sz="3600" b="1">
          <a:solidFill>
            <a:schemeClr val="tx2"/>
          </a:solidFill>
          <a:latin typeface="Arial" charset="0"/>
        </a:defRPr>
      </a:lvl8pPr>
      <a:lvl9pPr marL="1828800" algn="r"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2.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g"/><Relationship Id="rId2" Type="http://schemas.openxmlformats.org/officeDocument/2006/relationships/notesSlide" Target="../notesSlides/notesSlide3.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14.xml"/><Relationship Id="rId6" Type="http://schemas.openxmlformats.org/officeDocument/2006/relationships/image" Target="../media/image14.jpeg"/><Relationship Id="rId11" Type="http://schemas.openxmlformats.org/officeDocument/2006/relationships/image" Target="../media/image19.jpeg"/><Relationship Id="rId5" Type="http://schemas.microsoft.com/office/2007/relationships/hdphoto" Target="../media/hdphoto1.wdp"/><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3.jpeg"/><Relationship Id="rId9" Type="http://schemas.openxmlformats.org/officeDocument/2006/relationships/image" Target="../media/image17.jpeg"/><Relationship Id="rId1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2514600"/>
            <a:ext cx="8486775" cy="1600200"/>
          </a:xfrm>
        </p:spPr>
        <p:txBody>
          <a:bodyPr rtlCol="0">
            <a:normAutofit fontScale="90000"/>
          </a:bodyPr>
          <a:lstStyle/>
          <a:p>
            <a:pPr fontAlgn="auto">
              <a:spcAft>
                <a:spcPts val="0"/>
              </a:spcAft>
              <a:defRPr/>
            </a:pPr>
            <a:r>
              <a:rPr lang="en-US" sz="3600" b="1" kern="0" dirty="0" smtClean="0"/>
              <a:t>Program Executive Officer (PEO)</a:t>
            </a:r>
            <a:br>
              <a:rPr lang="en-US" sz="3600" b="1" kern="0" dirty="0" smtClean="0"/>
            </a:br>
            <a:r>
              <a:rPr lang="en-US" sz="3600" b="1" kern="0" dirty="0" smtClean="0"/>
              <a:t>Review and Outlook (R&amp;O)</a:t>
            </a:r>
            <a:r>
              <a:rPr lang="en-US" sz="3600" b="1" i="1" kern="0" dirty="0">
                <a:solidFill>
                  <a:srgbClr val="0070C0"/>
                </a:solidFill>
              </a:rPr>
              <a:t/>
            </a:r>
            <a:br>
              <a:rPr lang="en-US" sz="3600" b="1" i="1" kern="0" dirty="0">
                <a:solidFill>
                  <a:srgbClr val="0070C0"/>
                </a:solidFill>
              </a:rPr>
            </a:br>
            <a:endParaRPr lang="en-US" sz="3600" dirty="0"/>
          </a:p>
        </p:txBody>
      </p:sp>
      <p:sp>
        <p:nvSpPr>
          <p:cNvPr id="3" name="Rectangle 4"/>
          <p:cNvSpPr>
            <a:spLocks noChangeArrowheads="1"/>
          </p:cNvSpPr>
          <p:nvPr/>
        </p:nvSpPr>
        <p:spPr bwMode="auto">
          <a:xfrm>
            <a:off x="3759427" y="4302692"/>
            <a:ext cx="497998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0" hangingPunct="0"/>
            <a:endParaRPr lang="en-US" sz="2000" b="1" dirty="0" smtClean="0"/>
          </a:p>
          <a:p>
            <a:pPr algn="r" eaLnBrk="0" hangingPunct="0"/>
            <a:r>
              <a:rPr lang="en-US" sz="2000" b="1" dirty="0"/>
              <a:t>KEVIN W. BUCKLEY, SES</a:t>
            </a:r>
          </a:p>
          <a:p>
            <a:pPr algn="r" eaLnBrk="0" hangingPunct="0"/>
            <a:r>
              <a:rPr lang="en-US" sz="2000" b="1" dirty="0"/>
              <a:t>PEO for Mobility</a:t>
            </a:r>
          </a:p>
          <a:p>
            <a:pPr algn="r" eaLnBrk="0" hangingPunct="0"/>
            <a:r>
              <a:rPr lang="en-US" sz="2000" b="1" dirty="0"/>
              <a:t> </a:t>
            </a:r>
            <a:r>
              <a:rPr lang="en-US" sz="2000" b="1" dirty="0" smtClean="0"/>
              <a:t>24 </a:t>
            </a:r>
            <a:r>
              <a:rPr lang="en-US" sz="2000" b="1" dirty="0"/>
              <a:t>March 2016</a:t>
            </a:r>
          </a:p>
        </p:txBody>
      </p:sp>
      <p:sp>
        <p:nvSpPr>
          <p:cNvPr id="2" name="TextBox 1"/>
          <p:cNvSpPr txBox="1"/>
          <p:nvPr/>
        </p:nvSpPr>
        <p:spPr>
          <a:xfrm>
            <a:off x="1219200" y="6488668"/>
            <a:ext cx="7010400" cy="369332"/>
          </a:xfrm>
          <a:prstGeom prst="rect">
            <a:avLst/>
          </a:prstGeom>
          <a:noFill/>
        </p:spPr>
        <p:txBody>
          <a:bodyPr wrap="square" rtlCol="0">
            <a:spAutoFit/>
          </a:bodyPr>
          <a:lstStyle/>
          <a:p>
            <a:pPr algn="ctr"/>
            <a:r>
              <a:rPr lang="en-US" dirty="0" smtClean="0"/>
              <a:t>“PA Approved Message Release for Briefing”</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5969689"/>
            <a:ext cx="8839200" cy="888311"/>
          </a:xfrm>
          <a:prstGeom prst="rect">
            <a:avLst/>
          </a:prstGeom>
          <a:solidFill>
            <a:schemeClr val="bg1"/>
          </a:solidFill>
          <a:ln w="9525">
            <a:solidFill>
              <a:schemeClr val="bg1"/>
            </a:solidFill>
            <a:miter lim="800000"/>
            <a:headEnd/>
            <a:tailEnd/>
          </a:ln>
        </p:spPr>
        <p:txBody>
          <a:bodyPr vert="horz" wrap="square" lIns="91440" tIns="45720" rIns="91440" bIns="45720" numCol="1" rtlCol="0" anchor="t" anchorCtr="0" compatLnSpc="1">
            <a:prstTxWarp prst="textNoShape">
              <a:avLst/>
            </a:prstTxWarp>
          </a:bodyPr>
          <a:lstStyle/>
          <a:p>
            <a:pPr algn="ctr"/>
            <a:endParaRPr lang="en-GB"/>
          </a:p>
        </p:txBody>
      </p:sp>
      <p:pic>
        <p:nvPicPr>
          <p:cNvPr id="4102" name="Picture 5" descr="c17"/>
          <p:cNvPicPr>
            <a:picLocks noChangeAspect="1" noChangeArrowheads="1"/>
          </p:cNvPicPr>
          <p:nvPr/>
        </p:nvPicPr>
        <p:blipFill>
          <a:blip r:embed="rId3" cstate="print"/>
          <a:srcRect/>
          <a:stretch>
            <a:fillRect/>
          </a:stretch>
        </p:blipFill>
        <p:spPr bwMode="auto">
          <a:xfrm>
            <a:off x="76200" y="1465548"/>
            <a:ext cx="1905000" cy="1373188"/>
          </a:xfrm>
          <a:prstGeom prst="rect">
            <a:avLst/>
          </a:prstGeom>
          <a:noFill/>
          <a:ln w="12700">
            <a:solidFill>
              <a:schemeClr val="tx1"/>
            </a:solidFill>
            <a:miter lim="800000"/>
            <a:headEnd/>
            <a:tailEnd/>
          </a:ln>
        </p:spPr>
      </p:pic>
      <p:pic>
        <p:nvPicPr>
          <p:cNvPr id="4111" name="Picture 15"/>
          <p:cNvPicPr>
            <a:picLocks noChangeAspect="1" noChangeArrowheads="1"/>
          </p:cNvPicPr>
          <p:nvPr/>
        </p:nvPicPr>
        <p:blipFill>
          <a:blip r:embed="rId4" cstate="print">
            <a:lum bright="8000" contrast="6000"/>
          </a:blip>
          <a:srcRect/>
          <a:stretch>
            <a:fillRect/>
          </a:stretch>
        </p:blipFill>
        <p:spPr bwMode="auto">
          <a:xfrm>
            <a:off x="4724400" y="5181601"/>
            <a:ext cx="2057400" cy="1473502"/>
          </a:xfrm>
          <a:prstGeom prst="rect">
            <a:avLst/>
          </a:prstGeom>
          <a:noFill/>
          <a:ln w="12700">
            <a:solidFill>
              <a:schemeClr val="tx1"/>
            </a:solidFill>
            <a:miter lim="800000"/>
            <a:headEnd/>
            <a:tailEnd/>
          </a:ln>
        </p:spPr>
      </p:pic>
      <p:pic>
        <p:nvPicPr>
          <p:cNvPr id="14" name="Picture 24"/>
          <p:cNvPicPr>
            <a:picLocks noChangeAspect="1" noChangeArrowheads="1"/>
          </p:cNvPicPr>
          <p:nvPr/>
        </p:nvPicPr>
        <p:blipFill>
          <a:blip r:embed="rId5" cstate="print"/>
          <a:srcRect/>
          <a:stretch>
            <a:fillRect/>
          </a:stretch>
        </p:blipFill>
        <p:spPr bwMode="auto">
          <a:xfrm>
            <a:off x="6815172" y="3469060"/>
            <a:ext cx="2252628" cy="1371600"/>
          </a:xfrm>
          <a:prstGeom prst="rect">
            <a:avLst/>
          </a:prstGeom>
          <a:noFill/>
          <a:ln w="12700" cmpd="thickThin">
            <a:solidFill>
              <a:schemeClr val="tx1"/>
            </a:solidFill>
            <a:miter lim="800000"/>
            <a:headEnd/>
            <a:tailEnd/>
          </a:ln>
        </p:spPr>
      </p:pic>
      <p:pic>
        <p:nvPicPr>
          <p:cNvPr id="16" name="Picture 54" descr="Monviso-best"/>
          <p:cNvPicPr>
            <a:picLocks noChangeAspect="1" noChangeArrowheads="1"/>
          </p:cNvPicPr>
          <p:nvPr/>
        </p:nvPicPr>
        <p:blipFill>
          <a:blip r:embed="rId6" cstate="print"/>
          <a:srcRect l="11673" t="24263" r="9213" b="26230"/>
          <a:stretch>
            <a:fillRect/>
          </a:stretch>
        </p:blipFill>
        <p:spPr bwMode="auto">
          <a:xfrm>
            <a:off x="76200" y="5181601"/>
            <a:ext cx="2057400" cy="1454859"/>
          </a:xfrm>
          <a:prstGeom prst="rect">
            <a:avLst/>
          </a:prstGeom>
          <a:solidFill>
            <a:schemeClr val="tx1"/>
          </a:solidFill>
          <a:ln w="12700" cmpd="thickThin">
            <a:solidFill>
              <a:schemeClr val="tx1"/>
            </a:solidFill>
            <a:miter lim="800000"/>
            <a:headEnd/>
            <a:tailEnd/>
          </a:ln>
        </p:spPr>
      </p:pic>
      <p:sp>
        <p:nvSpPr>
          <p:cNvPr id="15" name="Text Box 6"/>
          <p:cNvSpPr txBox="1">
            <a:spLocks noChangeArrowheads="1"/>
          </p:cNvSpPr>
          <p:nvPr/>
        </p:nvSpPr>
        <p:spPr bwMode="auto">
          <a:xfrm>
            <a:off x="2133600" y="1193620"/>
            <a:ext cx="4755592" cy="1169551"/>
          </a:xfrm>
          <a:prstGeom prst="rect">
            <a:avLst/>
          </a:prstGeom>
          <a:noFill/>
          <a:ln w="12700">
            <a:noFill/>
            <a:miter lim="800000"/>
            <a:headEnd/>
            <a:tailEnd/>
          </a:ln>
        </p:spPr>
        <p:txBody>
          <a:bodyPr wrap="square">
            <a:spAutoFit/>
          </a:bodyPr>
          <a:lstStyle/>
          <a:p>
            <a:pPr>
              <a:buClr>
                <a:schemeClr val="tx1"/>
              </a:buClr>
            </a:pPr>
            <a:r>
              <a:rPr lang="en-US" sz="1400" b="1" dirty="0" smtClean="0">
                <a:latin typeface="+mj-lt"/>
              </a:rPr>
              <a:t>MISSION:  </a:t>
            </a:r>
            <a:r>
              <a:rPr lang="en-US" sz="1400" dirty="0" smtClean="0">
                <a:latin typeface="+mj-lt"/>
              </a:rPr>
              <a:t>Manages development, production, test, deployment, and sustainment of a mobility and training aircraft portfolio to meet  Air Mobility Command, Air Education and Training Command and Air Combat Command mission area requirements.</a:t>
            </a:r>
          </a:p>
        </p:txBody>
      </p:sp>
      <p:pic>
        <p:nvPicPr>
          <p:cNvPr id="13" name="Picture 12" descr="30 Bank.png"/>
          <p:cNvPicPr>
            <a:picLocks/>
          </p:cNvPicPr>
          <p:nvPr/>
        </p:nvPicPr>
        <p:blipFill>
          <a:blip r:embed="rId7" cstate="print"/>
          <a:stretch>
            <a:fillRect/>
          </a:stretch>
        </p:blipFill>
        <p:spPr>
          <a:xfrm>
            <a:off x="7010400" y="5181600"/>
            <a:ext cx="2057400" cy="1463040"/>
          </a:xfrm>
          <a:prstGeom prst="rect">
            <a:avLst/>
          </a:prstGeom>
          <a:ln w="12700">
            <a:solidFill>
              <a:schemeClr val="tx1"/>
            </a:solidFill>
          </a:ln>
        </p:spPr>
      </p:pic>
      <p:pic>
        <p:nvPicPr>
          <p:cNvPr id="12" name="Picture 12" descr="http://www.flugzeuginfo.net/acimages/t38c_mikepaschal.jpg"/>
          <p:cNvPicPr>
            <a:picLocks noChangeArrowheads="1"/>
          </p:cNvPicPr>
          <p:nvPr/>
        </p:nvPicPr>
        <p:blipFill>
          <a:blip r:embed="rId8" cstate="print"/>
          <a:srcRect b="6220"/>
          <a:stretch>
            <a:fillRect/>
          </a:stretch>
        </p:blipFill>
        <p:spPr bwMode="auto">
          <a:xfrm>
            <a:off x="6964680" y="1465547"/>
            <a:ext cx="2103120" cy="1280160"/>
          </a:xfrm>
          <a:prstGeom prst="rect">
            <a:avLst/>
          </a:prstGeom>
          <a:noFill/>
          <a:ln w="12700">
            <a:solidFill>
              <a:schemeClr val="tx1"/>
            </a:solidFill>
            <a:miter lim="800000"/>
            <a:headEnd/>
            <a:tailEnd/>
          </a:ln>
        </p:spPr>
      </p:pic>
      <p:pic>
        <p:nvPicPr>
          <p:cNvPr id="19" name="Picture 18" descr="040504-F-2621S-004.jpg"/>
          <p:cNvPicPr>
            <a:picLocks/>
          </p:cNvPicPr>
          <p:nvPr/>
        </p:nvPicPr>
        <p:blipFill>
          <a:blip r:embed="rId9" cstate="print"/>
          <a:srcRect t="14586" r="10805"/>
          <a:stretch>
            <a:fillRect/>
          </a:stretch>
        </p:blipFill>
        <p:spPr>
          <a:xfrm>
            <a:off x="76200" y="3469060"/>
            <a:ext cx="1981200" cy="1371600"/>
          </a:xfrm>
          <a:prstGeom prst="rect">
            <a:avLst/>
          </a:prstGeom>
          <a:ln w="12700">
            <a:solidFill>
              <a:schemeClr val="tx1"/>
            </a:solidFill>
          </a:ln>
        </p:spPr>
      </p:pic>
      <p:pic>
        <p:nvPicPr>
          <p:cNvPr id="1026" name="Picture 2" descr="C:\Users\plumf\Desktop\web_030625-F-9999R-999.jpg"/>
          <p:cNvPicPr>
            <a:picLocks noChangeAspect="1" noChangeArrowheads="1"/>
          </p:cNvPicPr>
          <p:nvPr/>
        </p:nvPicPr>
        <p:blipFill>
          <a:blip r:embed="rId10" cstate="print"/>
          <a:srcRect/>
          <a:stretch>
            <a:fillRect/>
          </a:stretch>
        </p:blipFill>
        <p:spPr bwMode="auto">
          <a:xfrm>
            <a:off x="2423160" y="5181601"/>
            <a:ext cx="2057400" cy="1464385"/>
          </a:xfrm>
          <a:prstGeom prst="rect">
            <a:avLst/>
          </a:prstGeom>
          <a:noFill/>
          <a:ln w="12700">
            <a:solidFill>
              <a:schemeClr val="tx1"/>
            </a:solidFill>
          </a:ln>
        </p:spPr>
      </p:pic>
      <p:sp>
        <p:nvSpPr>
          <p:cNvPr id="7" name="Title 6"/>
          <p:cNvSpPr>
            <a:spLocks noGrp="1"/>
          </p:cNvSpPr>
          <p:nvPr>
            <p:ph type="title"/>
          </p:nvPr>
        </p:nvSpPr>
        <p:spPr/>
        <p:txBody>
          <a:bodyPr/>
          <a:lstStyle/>
          <a:p>
            <a:pPr algn="ctr"/>
            <a:r>
              <a:rPr lang="en-US" i="0" dirty="0" smtClean="0"/>
              <a:t>PEO MOBILITY</a:t>
            </a:r>
            <a:endParaRPr lang="en-GB" i="0" dirty="0"/>
          </a:p>
        </p:txBody>
      </p:sp>
      <p:sp>
        <p:nvSpPr>
          <p:cNvPr id="18" name="Slide Number Placeholder 6"/>
          <p:cNvSpPr>
            <a:spLocks noGrp="1"/>
          </p:cNvSpPr>
          <p:nvPr>
            <p:ph type="sldNum" sz="quarter" idx="11"/>
          </p:nvPr>
        </p:nvSpPr>
        <p:spPr/>
        <p:txBody>
          <a:bodyPr/>
          <a:lstStyle/>
          <a:p>
            <a:pPr>
              <a:defRPr/>
            </a:pPr>
            <a:fld id="{FBD136B5-CD20-4A19-A1A0-EABFA06B14C4}" type="slidenum">
              <a:rPr lang="en-US" smtClean="0"/>
              <a:pPr>
                <a:defRPr/>
              </a:pPr>
              <a:t>2</a:t>
            </a:fld>
            <a:endParaRPr lang="en-US" dirty="0"/>
          </a:p>
        </p:txBody>
      </p:sp>
      <p:sp>
        <p:nvSpPr>
          <p:cNvPr id="17" name="TextBox 16"/>
          <p:cNvSpPr txBox="1"/>
          <p:nvPr/>
        </p:nvSpPr>
        <p:spPr>
          <a:xfrm>
            <a:off x="2606040" y="6630696"/>
            <a:ext cx="393192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For Official Use Only</a:t>
            </a:r>
            <a:endParaRPr lang="en-US" sz="1000" dirty="0">
              <a:latin typeface="Arial" pitchFamily="34" charset="0"/>
              <a:cs typeface="Arial" pitchFamily="34" charset="0"/>
            </a:endParaRPr>
          </a:p>
        </p:txBody>
      </p:sp>
      <p:sp>
        <p:nvSpPr>
          <p:cNvPr id="20" name="Text Box 6"/>
          <p:cNvSpPr txBox="1">
            <a:spLocks noChangeArrowheads="1"/>
          </p:cNvSpPr>
          <p:nvPr/>
        </p:nvSpPr>
        <p:spPr bwMode="auto">
          <a:xfrm>
            <a:off x="2057400" y="2277311"/>
            <a:ext cx="5105400" cy="2877711"/>
          </a:xfrm>
          <a:prstGeom prst="rect">
            <a:avLst/>
          </a:prstGeom>
          <a:noFill/>
          <a:ln w="12700">
            <a:noFill/>
            <a:miter lim="800000"/>
            <a:headEnd/>
            <a:tailEnd/>
          </a:ln>
        </p:spPr>
        <p:txBody>
          <a:bodyPr wrap="square">
            <a:spAutoFit/>
          </a:bodyPr>
          <a:lstStyle/>
          <a:p>
            <a:pPr marL="117475" indent="-117475">
              <a:spcBef>
                <a:spcPts val="600"/>
              </a:spcBef>
              <a:buFont typeface="Arial" pitchFamily="34" charset="0"/>
              <a:buChar char="•"/>
            </a:pPr>
            <a:r>
              <a:rPr lang="en-US" sz="1200" b="1" dirty="0" smtClean="0">
                <a:latin typeface="Arial" charset="0"/>
              </a:rPr>
              <a:t>Major </a:t>
            </a:r>
            <a:r>
              <a:rPr lang="en-US" sz="1200" b="1" dirty="0">
                <a:latin typeface="Arial" charset="0"/>
              </a:rPr>
              <a:t>Weapon </a:t>
            </a:r>
            <a:r>
              <a:rPr lang="en-US" sz="1200" b="1" dirty="0" smtClean="0">
                <a:latin typeface="Arial" charset="0"/>
              </a:rPr>
              <a:t>Systems and Programs: </a:t>
            </a:r>
          </a:p>
          <a:p>
            <a:pPr marL="117475">
              <a:spcBef>
                <a:spcPts val="0"/>
              </a:spcBef>
            </a:pPr>
            <a:r>
              <a:rPr lang="en-US" sz="1200" b="1" i="1" dirty="0" smtClean="0">
                <a:latin typeface="Arial" charset="0"/>
              </a:rPr>
              <a:t>ACAT I</a:t>
            </a:r>
            <a:r>
              <a:rPr lang="en-US" sz="1200" dirty="0" smtClean="0">
                <a:latin typeface="Arial" charset="0"/>
              </a:rPr>
              <a:t>:  C-130J, HC/MC-130 Recap, C-5 </a:t>
            </a:r>
            <a:r>
              <a:rPr lang="en-US" sz="1200" dirty="0">
                <a:latin typeface="Arial" charset="0"/>
              </a:rPr>
              <a:t>RERP, </a:t>
            </a:r>
            <a:r>
              <a:rPr lang="en-US" sz="1200" dirty="0" smtClean="0">
                <a:latin typeface="Arial" charset="0"/>
              </a:rPr>
              <a:t>JPATS, T-X, PAR</a:t>
            </a:r>
          </a:p>
          <a:p>
            <a:pPr marL="117475">
              <a:spcBef>
                <a:spcPts val="0"/>
              </a:spcBef>
            </a:pPr>
            <a:r>
              <a:rPr lang="en-US" sz="1200" b="1" i="1" dirty="0" smtClean="0">
                <a:latin typeface="Arial" charset="0"/>
              </a:rPr>
              <a:t>ACAT II</a:t>
            </a:r>
            <a:r>
              <a:rPr lang="en-US" sz="1200" dirty="0" smtClean="0">
                <a:latin typeface="Arial" charset="0"/>
              </a:rPr>
              <a:t>: C-17 (4 programs), C-130 CWB, C-130J </a:t>
            </a:r>
            <a:r>
              <a:rPr lang="en-US" sz="1200" dirty="0" err="1" smtClean="0">
                <a:latin typeface="Arial" charset="0"/>
              </a:rPr>
              <a:t>Blk</a:t>
            </a:r>
            <a:r>
              <a:rPr lang="en-US" sz="1200" dirty="0" smtClean="0">
                <a:latin typeface="Arial" charset="0"/>
              </a:rPr>
              <a:t> 8.1 Retrofit</a:t>
            </a:r>
          </a:p>
          <a:p>
            <a:pPr marL="117475">
              <a:spcBef>
                <a:spcPts val="0"/>
              </a:spcBef>
            </a:pPr>
            <a:r>
              <a:rPr lang="en-US" sz="1200" b="1" i="1" dirty="0" smtClean="0">
                <a:latin typeface="Arial" charset="0"/>
              </a:rPr>
              <a:t>ACAT III</a:t>
            </a:r>
            <a:r>
              <a:rPr lang="en-US" sz="1200" dirty="0" smtClean="0">
                <a:latin typeface="Arial" charset="0"/>
              </a:rPr>
              <a:t>: C-5 LAIRCM</a:t>
            </a:r>
            <a:r>
              <a:rPr lang="en-US" sz="1200" dirty="0">
                <a:latin typeface="Arial" charset="0"/>
              </a:rPr>
              <a:t>, </a:t>
            </a:r>
            <a:r>
              <a:rPr lang="en-US" sz="1200" dirty="0" smtClean="0">
                <a:latin typeface="Arial" charset="0"/>
              </a:rPr>
              <a:t>C-5 ACARS, C-5 CMC/</a:t>
            </a:r>
            <a:r>
              <a:rPr lang="en-US" sz="1200" dirty="0" err="1" smtClean="0">
                <a:latin typeface="Arial" charset="0"/>
              </a:rPr>
              <a:t>Wx</a:t>
            </a:r>
            <a:r>
              <a:rPr lang="en-US" sz="1200" dirty="0" smtClean="0">
                <a:latin typeface="Arial" charset="0"/>
              </a:rPr>
              <a:t> Radar, HC-130H RDS, C-130J LAIRCM, T-38 PCIII, E-4B/LFTS, C-27J, LAIRCM ETA, E-4B LFTS, VC-25 AMP, C-130H AMP </a:t>
            </a:r>
            <a:r>
              <a:rPr lang="en-US" sz="1200" dirty="0" err="1" smtClean="0">
                <a:latin typeface="Arial" charset="0"/>
              </a:rPr>
              <a:t>Inc</a:t>
            </a:r>
            <a:r>
              <a:rPr lang="en-US" sz="1200" dirty="0" smtClean="0">
                <a:latin typeface="Arial" charset="0"/>
              </a:rPr>
              <a:t> 1, C-17 CN&amp;CM, C-32 NGS</a:t>
            </a:r>
          </a:p>
          <a:p>
            <a:pPr marL="117475" indent="-117475">
              <a:spcBef>
                <a:spcPts val="600"/>
              </a:spcBef>
              <a:buFont typeface="Arial" pitchFamily="34" charset="0"/>
              <a:buChar char="•"/>
            </a:pPr>
            <a:r>
              <a:rPr lang="en-US" sz="1200" b="1" dirty="0" smtClean="0">
                <a:latin typeface="Arial" charset="0"/>
              </a:rPr>
              <a:t>194 </a:t>
            </a:r>
            <a:r>
              <a:rPr lang="en-US" sz="1200" b="1" dirty="0">
                <a:latin typeface="Arial" charset="0"/>
              </a:rPr>
              <a:t>Programs</a:t>
            </a:r>
          </a:p>
          <a:p>
            <a:pPr marL="339725" lvl="1" indent="-117475">
              <a:buFont typeface="Arial" pitchFamily="34" charset="0"/>
              <a:buChar char="‒"/>
            </a:pPr>
            <a:r>
              <a:rPr lang="en-US" sz="1200" dirty="0" smtClean="0">
                <a:solidFill>
                  <a:srgbClr val="000000"/>
                </a:solidFill>
                <a:latin typeface="Arial" charset="0"/>
              </a:rPr>
              <a:t>  67</a:t>
            </a:r>
            <a:r>
              <a:rPr lang="en-US" sz="1200" dirty="0" smtClean="0">
                <a:latin typeface="Arial" charset="0"/>
              </a:rPr>
              <a:t> </a:t>
            </a:r>
            <a:r>
              <a:rPr lang="en-US" sz="1200" dirty="0" smtClean="0">
                <a:solidFill>
                  <a:srgbClr val="000000"/>
                </a:solidFill>
                <a:latin typeface="Arial" charset="0"/>
              </a:rPr>
              <a:t>on Acquisition Master List</a:t>
            </a:r>
          </a:p>
          <a:p>
            <a:pPr marL="339725" lvl="1" indent="-117475">
              <a:buFont typeface="Arial" pitchFamily="34" charset="0"/>
              <a:buChar char="‒"/>
            </a:pPr>
            <a:r>
              <a:rPr lang="en-US" sz="1200" dirty="0">
                <a:solidFill>
                  <a:srgbClr val="000000"/>
                </a:solidFill>
                <a:latin typeface="Arial" charset="0"/>
              </a:rPr>
              <a:t> </a:t>
            </a:r>
            <a:r>
              <a:rPr lang="en-US" sz="1200" dirty="0" smtClean="0">
                <a:solidFill>
                  <a:srgbClr val="000000"/>
                </a:solidFill>
                <a:latin typeface="Arial" charset="0"/>
              </a:rPr>
              <a:t> 127 </a:t>
            </a:r>
            <a:r>
              <a:rPr lang="en-US" sz="1200" dirty="0">
                <a:solidFill>
                  <a:srgbClr val="000000"/>
                </a:solidFill>
                <a:latin typeface="Arial" charset="0"/>
              </a:rPr>
              <a:t>Foreign </a:t>
            </a:r>
            <a:r>
              <a:rPr lang="en-US" sz="1200" dirty="0">
                <a:latin typeface="Arial" charset="0"/>
              </a:rPr>
              <a:t>Military Sales (FMS) Cases</a:t>
            </a:r>
            <a:endParaRPr lang="en-US" sz="1200" dirty="0">
              <a:solidFill>
                <a:srgbClr val="000000"/>
              </a:solidFill>
              <a:latin typeface="Arial" charset="0"/>
            </a:endParaRPr>
          </a:p>
          <a:p>
            <a:pPr marL="117475" indent="-117475">
              <a:spcBef>
                <a:spcPts val="600"/>
              </a:spcBef>
              <a:buFont typeface="Arial" pitchFamily="34" charset="0"/>
              <a:buChar char="•"/>
            </a:pPr>
            <a:r>
              <a:rPr lang="en-US" sz="1200" b="1" dirty="0" smtClean="0">
                <a:latin typeface="Arial" charset="0"/>
              </a:rPr>
              <a:t>103 </a:t>
            </a:r>
            <a:r>
              <a:rPr lang="en-US" sz="1200" b="1" dirty="0">
                <a:latin typeface="Arial" charset="0"/>
              </a:rPr>
              <a:t>Non-Investment/Service Contracts</a:t>
            </a:r>
          </a:p>
          <a:p>
            <a:pPr marL="117475" indent="-117475">
              <a:spcBef>
                <a:spcPts val="600"/>
              </a:spcBef>
              <a:buFont typeface="Arial" pitchFamily="34" charset="0"/>
              <a:buChar char="•"/>
            </a:pPr>
            <a:r>
              <a:rPr lang="en-US" sz="1200" b="1" dirty="0" smtClean="0">
                <a:solidFill>
                  <a:srgbClr val="000000"/>
                </a:solidFill>
                <a:latin typeface="Arial" charset="0"/>
              </a:rPr>
              <a:t>1,797 Personnel </a:t>
            </a:r>
            <a:r>
              <a:rPr lang="en-US" sz="1200" b="1" dirty="0" smtClean="0">
                <a:latin typeface="Arial" charset="0"/>
              </a:rPr>
              <a:t>Authorized (AF and CME)</a:t>
            </a:r>
          </a:p>
          <a:p>
            <a:pPr marL="117475" indent="-117475">
              <a:spcBef>
                <a:spcPts val="600"/>
              </a:spcBef>
              <a:buFont typeface="Arial" pitchFamily="34" charset="0"/>
              <a:buChar char="•"/>
            </a:pPr>
            <a:r>
              <a:rPr lang="en-US" sz="1200" b="1" dirty="0" smtClean="0">
                <a:latin typeface="Arial" charset="0"/>
              </a:rPr>
              <a:t>$28.6B in Active Appropriations</a:t>
            </a:r>
          </a:p>
          <a:p>
            <a:pPr marL="117475" lvl="1" indent="-117475">
              <a:spcBef>
                <a:spcPts val="600"/>
              </a:spcBef>
              <a:buFont typeface="Arial" pitchFamily="34" charset="0"/>
              <a:buChar char="•"/>
            </a:pPr>
            <a:r>
              <a:rPr lang="en-US" sz="1200" b="1" dirty="0" smtClean="0">
                <a:latin typeface="Arial" charset="0"/>
              </a:rPr>
              <a:t>$19.5B in FMS</a:t>
            </a:r>
            <a:endParaRPr lang="en-US" sz="1200" b="1" dirty="0">
              <a:latin typeface="Arial" charset="0"/>
            </a:endParaRPr>
          </a:p>
        </p:txBody>
      </p:sp>
      <p:sp>
        <p:nvSpPr>
          <p:cNvPr id="21" name="Slide Number Placeholder 4"/>
          <p:cNvSpPr txBox="1">
            <a:spLocks/>
          </p:cNvSpPr>
          <p:nvPr/>
        </p:nvSpPr>
        <p:spPr bwMode="auto">
          <a:xfrm>
            <a:off x="-76200" y="6679127"/>
            <a:ext cx="1241328" cy="255073"/>
          </a:xfrm>
          <a:prstGeom prst="rect">
            <a:avLst/>
          </a:prstGeom>
          <a:noFill/>
          <a:ln w="9525">
            <a:noFill/>
            <a:miter lim="800000"/>
            <a:headEnd/>
            <a:tailEnd/>
          </a:ln>
          <a:effectLst/>
        </p:spPr>
        <p:txBody>
          <a:bodyPr/>
          <a:lstStyle/>
          <a:p>
            <a:pPr algn="ctr" eaLnBrk="0" hangingPunct="0">
              <a:defRPr/>
            </a:pPr>
            <a:r>
              <a:rPr lang="en-US" sz="800" dirty="0" smtClean="0">
                <a:solidFill>
                  <a:srgbClr val="000000"/>
                </a:solidFill>
                <a:latin typeface="Arial"/>
              </a:rPr>
              <a:t>as of 20 Jan 16</a:t>
            </a:r>
            <a:endParaRPr lang="en-US" sz="800" dirty="0">
              <a:solidFill>
                <a:srgbClr val="000000"/>
              </a:solidFill>
              <a:latin typeface="Arial"/>
            </a:endParaRPr>
          </a:p>
        </p:txBody>
      </p:sp>
    </p:spTree>
    <p:extLst>
      <p:ext uri="{BB962C8B-B14F-4D97-AF65-F5344CB8AC3E}">
        <p14:creationId xmlns:p14="http://schemas.microsoft.com/office/powerpoint/2010/main" val="65724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bwMode="auto">
          <a:xfrm>
            <a:off x="3819956" y="1143000"/>
            <a:ext cx="1216754" cy="1591344"/>
          </a:xfrm>
          <a:prstGeom prst="rect">
            <a:avLst/>
          </a:prstGeom>
          <a:solidFill>
            <a:schemeClr val="bg1"/>
          </a:solidFill>
          <a:ln w="9525">
            <a:noFill/>
            <a:miter lim="800000"/>
            <a:headEnd/>
            <a:tailEnd/>
          </a:ln>
        </p:spPr>
        <p:txBody>
          <a:bodyPr vert="horz" wrap="square" lIns="91440" tIns="45720" rIns="91440" bIns="45720" numCol="1" rtlCol="0" anchor="t" anchorCtr="0" compatLnSpc="1">
            <a:prstTxWarp prst="textNoShape">
              <a:avLst/>
            </a:prstTxWarp>
          </a:bodyPr>
          <a:lstStyle/>
          <a:p>
            <a:pPr algn="ctr"/>
            <a:endParaRPr lang="en-GB"/>
          </a:p>
        </p:txBody>
      </p:sp>
      <p:sp>
        <p:nvSpPr>
          <p:cNvPr id="77" name="Rectangle 76"/>
          <p:cNvSpPr/>
          <p:nvPr/>
        </p:nvSpPr>
        <p:spPr bwMode="auto">
          <a:xfrm>
            <a:off x="0" y="5969689"/>
            <a:ext cx="8839200" cy="888311"/>
          </a:xfrm>
          <a:prstGeom prst="rect">
            <a:avLst/>
          </a:prstGeom>
          <a:solidFill>
            <a:schemeClr val="bg1"/>
          </a:solidFill>
          <a:ln w="9525">
            <a:solidFill>
              <a:schemeClr val="bg1"/>
            </a:solidFill>
            <a:miter lim="800000"/>
            <a:headEnd/>
            <a:tailEnd/>
          </a:ln>
        </p:spPr>
        <p:txBody>
          <a:bodyPr vert="horz" wrap="square" lIns="91440" tIns="45720" rIns="91440" bIns="45720" numCol="1" rtlCol="0" anchor="t" anchorCtr="0" compatLnSpc="1">
            <a:prstTxWarp prst="textNoShape">
              <a:avLst/>
            </a:prstTxWarp>
          </a:bodyPr>
          <a:lstStyle/>
          <a:p>
            <a:pPr algn="ctr"/>
            <a:endParaRPr lang="en-GB"/>
          </a:p>
        </p:txBody>
      </p:sp>
      <p:sp>
        <p:nvSpPr>
          <p:cNvPr id="3" name="Title 2"/>
          <p:cNvSpPr>
            <a:spLocks noGrp="1"/>
          </p:cNvSpPr>
          <p:nvPr>
            <p:ph type="title"/>
          </p:nvPr>
        </p:nvSpPr>
        <p:spPr/>
        <p:txBody>
          <a:bodyPr/>
          <a:lstStyle/>
          <a:p>
            <a:pPr algn="ctr"/>
            <a:r>
              <a:rPr lang="en-US" i="0" dirty="0" smtClean="0"/>
              <a:t>Mobility Leadership</a:t>
            </a:r>
            <a:endParaRPr lang="en-US" i="0" dirty="0"/>
          </a:p>
        </p:txBody>
      </p:sp>
      <p:sp>
        <p:nvSpPr>
          <p:cNvPr id="5" name="Slide Number Placeholder 3"/>
          <p:cNvSpPr>
            <a:spLocks noGrp="1"/>
          </p:cNvSpPr>
          <p:nvPr>
            <p:ph type="sldNum" sz="quarter" idx="11"/>
          </p:nvPr>
        </p:nvSpPr>
        <p:spPr>
          <a:xfrm>
            <a:off x="7988300" y="6524625"/>
            <a:ext cx="1143000" cy="304800"/>
          </a:xfrm>
          <a:noFill/>
        </p:spPr>
        <p:txBody>
          <a:bodyPr/>
          <a:lstStyle/>
          <a:p>
            <a:pPr fontAlgn="base">
              <a:spcBef>
                <a:spcPct val="0"/>
              </a:spcBef>
              <a:spcAft>
                <a:spcPct val="0"/>
              </a:spcAft>
            </a:pPr>
            <a:fld id="{E11A6588-4324-4684-92FE-A5C456AE1FA7}" type="slidenum">
              <a:rPr lang="en-US" sz="1200" smtClean="0">
                <a:solidFill>
                  <a:srgbClr val="000000"/>
                </a:solidFill>
              </a:rPr>
              <a:pPr fontAlgn="base">
                <a:spcBef>
                  <a:spcPct val="0"/>
                </a:spcBef>
                <a:spcAft>
                  <a:spcPct val="0"/>
                </a:spcAft>
              </a:pPr>
              <a:t>3</a:t>
            </a:fld>
            <a:endParaRPr lang="en-US" sz="1200" dirty="0" smtClean="0">
              <a:solidFill>
                <a:srgbClr val="808080"/>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907" y="1272797"/>
            <a:ext cx="13144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1025608590A\Desktop\official pic.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460" t="5587" r="40334" b="30889"/>
          <a:stretch/>
        </p:blipFill>
        <p:spPr bwMode="auto">
          <a:xfrm>
            <a:off x="3812909" y="3172690"/>
            <a:ext cx="987498" cy="13809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4" descr="Click on image for Bi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1" y="3173708"/>
            <a:ext cx="914400" cy="103885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2" descr="\\cs.eis.afmc.af.mil@SSL\DavWWWRoot\sites\MOB\DAG\Misc\Senior Leader Photos\Harper, Rosalind 5x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1455" y="3133110"/>
            <a:ext cx="858973" cy="12025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10" name="AutoShape 42"/>
          <p:cNvCxnSpPr>
            <a:cxnSpLocks noChangeShapeType="1"/>
          </p:cNvCxnSpPr>
          <p:nvPr/>
        </p:nvCxnSpPr>
        <p:spPr bwMode="auto">
          <a:xfrm>
            <a:off x="4444475" y="2734344"/>
            <a:ext cx="0" cy="228600"/>
          </a:xfrm>
          <a:prstGeom prst="straightConnector1">
            <a:avLst/>
          </a:prstGeom>
          <a:noFill/>
          <a:ln w="28575">
            <a:solidFill>
              <a:schemeClr val="tx1"/>
            </a:solidFill>
            <a:round/>
            <a:headEnd/>
            <a:tailEnd/>
          </a:ln>
          <a:effectLst/>
        </p:spPr>
      </p:cxnSp>
      <p:cxnSp>
        <p:nvCxnSpPr>
          <p:cNvPr id="11" name="AutoShape 42"/>
          <p:cNvCxnSpPr>
            <a:cxnSpLocks noChangeShapeType="1"/>
          </p:cNvCxnSpPr>
          <p:nvPr/>
        </p:nvCxnSpPr>
        <p:spPr bwMode="auto">
          <a:xfrm>
            <a:off x="6920187" y="4543292"/>
            <a:ext cx="0" cy="228600"/>
          </a:xfrm>
          <a:prstGeom prst="straightConnector1">
            <a:avLst/>
          </a:prstGeom>
          <a:noFill/>
          <a:ln w="28575">
            <a:solidFill>
              <a:schemeClr val="tx1"/>
            </a:solidFill>
            <a:round/>
            <a:headEnd/>
            <a:tailEnd/>
          </a:ln>
          <a:effectLst/>
        </p:spPr>
      </p:cxnSp>
      <p:cxnSp>
        <p:nvCxnSpPr>
          <p:cNvPr id="12" name="AutoShape 42"/>
          <p:cNvCxnSpPr>
            <a:cxnSpLocks noChangeShapeType="1"/>
          </p:cNvCxnSpPr>
          <p:nvPr/>
        </p:nvCxnSpPr>
        <p:spPr bwMode="auto">
          <a:xfrm>
            <a:off x="8680959" y="6380619"/>
            <a:ext cx="0" cy="228600"/>
          </a:xfrm>
          <a:prstGeom prst="straightConnector1">
            <a:avLst/>
          </a:prstGeom>
          <a:noFill/>
          <a:ln w="28575">
            <a:solidFill>
              <a:schemeClr val="tx1"/>
            </a:solidFill>
            <a:round/>
            <a:headEnd/>
            <a:tailEnd/>
          </a:ln>
          <a:effectLst/>
        </p:spPr>
      </p:cxnSp>
      <p:cxnSp>
        <p:nvCxnSpPr>
          <p:cNvPr id="13" name="AutoShape 42"/>
          <p:cNvCxnSpPr>
            <a:cxnSpLocks noChangeShapeType="1"/>
          </p:cNvCxnSpPr>
          <p:nvPr/>
        </p:nvCxnSpPr>
        <p:spPr bwMode="auto">
          <a:xfrm>
            <a:off x="7438566" y="6372092"/>
            <a:ext cx="0" cy="228600"/>
          </a:xfrm>
          <a:prstGeom prst="straightConnector1">
            <a:avLst/>
          </a:prstGeom>
          <a:noFill/>
          <a:ln w="28575">
            <a:solidFill>
              <a:schemeClr val="tx1"/>
            </a:solidFill>
            <a:round/>
            <a:headEnd/>
            <a:tailEnd/>
          </a:ln>
          <a:effectLst/>
        </p:spPr>
      </p:cxnSp>
      <p:cxnSp>
        <p:nvCxnSpPr>
          <p:cNvPr id="14" name="AutoShape 24"/>
          <p:cNvCxnSpPr>
            <a:cxnSpLocks noChangeShapeType="1"/>
          </p:cNvCxnSpPr>
          <p:nvPr/>
        </p:nvCxnSpPr>
        <p:spPr bwMode="auto">
          <a:xfrm>
            <a:off x="2173155" y="6362154"/>
            <a:ext cx="0" cy="228600"/>
          </a:xfrm>
          <a:prstGeom prst="straightConnector1">
            <a:avLst/>
          </a:prstGeom>
          <a:noFill/>
          <a:ln w="28575">
            <a:solidFill>
              <a:schemeClr val="tx1"/>
            </a:solidFill>
            <a:round/>
            <a:headEnd/>
            <a:tailEnd/>
          </a:ln>
          <a:effectLst/>
        </p:spPr>
      </p:cxnSp>
      <p:cxnSp>
        <p:nvCxnSpPr>
          <p:cNvPr id="15" name="AutoShape 24"/>
          <p:cNvCxnSpPr>
            <a:cxnSpLocks noChangeShapeType="1"/>
          </p:cNvCxnSpPr>
          <p:nvPr/>
        </p:nvCxnSpPr>
        <p:spPr bwMode="auto">
          <a:xfrm>
            <a:off x="878493" y="6367766"/>
            <a:ext cx="0" cy="228600"/>
          </a:xfrm>
          <a:prstGeom prst="straightConnector1">
            <a:avLst/>
          </a:prstGeom>
          <a:noFill/>
          <a:ln w="28575">
            <a:solidFill>
              <a:schemeClr val="tx1"/>
            </a:solidFill>
            <a:round/>
            <a:headEnd/>
            <a:tailEnd/>
          </a:ln>
          <a:effectLst/>
        </p:spPr>
      </p:cxnSp>
      <p:pic>
        <p:nvPicPr>
          <p:cNvPr id="16" name="Picture 2" descr="\\cs.eis.afmc.af.mil@SSL\DavWWWRoot\sites\MOB\DAG\Misc\Senior Leader Photos\Buckley - SES Photo\Buckley -SES- Mar 12\Buckley, Kevin SES 5x7_web.jpg"/>
          <p:cNvPicPr>
            <a:picLocks noChangeAspect="1" noChangeArrowheads="1"/>
          </p:cNvPicPr>
          <p:nvPr/>
        </p:nvPicPr>
        <p:blipFill>
          <a:blip r:embed="rId8" cstate="print"/>
          <a:srcRect l="5588" r="4253" b="5000"/>
          <a:stretch>
            <a:fillRect/>
          </a:stretch>
        </p:blipFill>
        <p:spPr bwMode="auto">
          <a:xfrm>
            <a:off x="3911938" y="1269517"/>
            <a:ext cx="1033272" cy="1289304"/>
          </a:xfrm>
          <a:prstGeom prst="rect">
            <a:avLst/>
          </a:prstGeom>
          <a:ln w="88900" cap="sq" cmpd="thickThin">
            <a:solidFill>
              <a:srgbClr val="000000"/>
            </a:solidFill>
            <a:prstDash val="solid"/>
            <a:miter lim="800000"/>
          </a:ln>
          <a:effectLst>
            <a:innerShdw blurRad="76200">
              <a:srgbClr val="000000"/>
            </a:innerShdw>
          </a:effectLst>
        </p:spPr>
      </p:pic>
      <p:cxnSp>
        <p:nvCxnSpPr>
          <p:cNvPr id="17" name="AutoShape 41"/>
          <p:cNvCxnSpPr>
            <a:cxnSpLocks noChangeShapeType="1"/>
          </p:cNvCxnSpPr>
          <p:nvPr/>
        </p:nvCxnSpPr>
        <p:spPr bwMode="auto">
          <a:xfrm>
            <a:off x="4302482" y="4538887"/>
            <a:ext cx="0" cy="228600"/>
          </a:xfrm>
          <a:prstGeom prst="straightConnector1">
            <a:avLst/>
          </a:prstGeom>
          <a:noFill/>
          <a:ln w="28575">
            <a:solidFill>
              <a:schemeClr val="tx1"/>
            </a:solidFill>
            <a:round/>
            <a:headEnd/>
            <a:tailEnd/>
          </a:ln>
          <a:effectLst/>
        </p:spPr>
      </p:cxnSp>
      <p:sp>
        <p:nvSpPr>
          <p:cNvPr id="18" name="Line 2"/>
          <p:cNvSpPr>
            <a:spLocks noChangeShapeType="1"/>
          </p:cNvSpPr>
          <p:nvPr/>
        </p:nvSpPr>
        <p:spPr bwMode="auto">
          <a:xfrm flipH="1" flipV="1">
            <a:off x="5036710" y="2461007"/>
            <a:ext cx="324627" cy="204555"/>
          </a:xfrm>
          <a:prstGeom prst="line">
            <a:avLst/>
          </a:prstGeom>
          <a:noFill/>
          <a:ln w="28575">
            <a:solidFill>
              <a:schemeClr val="tx1"/>
            </a:solidFill>
            <a:round/>
            <a:headEnd/>
            <a:tailEnd/>
          </a:ln>
          <a:effectLst/>
        </p:spPr>
        <p:txBody>
          <a:bodyPr/>
          <a:lstStyle/>
          <a:p>
            <a:endParaRPr lang="en-US" dirty="0"/>
          </a:p>
        </p:txBody>
      </p:sp>
      <p:sp>
        <p:nvSpPr>
          <p:cNvPr id="19" name="Line 22"/>
          <p:cNvSpPr>
            <a:spLocks noChangeShapeType="1"/>
          </p:cNvSpPr>
          <p:nvPr/>
        </p:nvSpPr>
        <p:spPr bwMode="auto">
          <a:xfrm flipV="1">
            <a:off x="3476445" y="2485775"/>
            <a:ext cx="366052" cy="179787"/>
          </a:xfrm>
          <a:prstGeom prst="line">
            <a:avLst/>
          </a:prstGeom>
          <a:noFill/>
          <a:ln w="28575">
            <a:solidFill>
              <a:schemeClr val="tx1"/>
            </a:solidFill>
            <a:round/>
            <a:headEnd/>
            <a:tailEnd/>
          </a:ln>
          <a:effectLst/>
        </p:spPr>
        <p:txBody>
          <a:bodyPr/>
          <a:lstStyle/>
          <a:p>
            <a:endParaRPr lang="en-US" dirty="0"/>
          </a:p>
        </p:txBody>
      </p:sp>
      <p:sp>
        <p:nvSpPr>
          <p:cNvPr id="20" name="Text Box 23"/>
          <p:cNvSpPr txBox="1">
            <a:spLocks noChangeArrowheads="1"/>
          </p:cNvSpPr>
          <p:nvPr/>
        </p:nvSpPr>
        <p:spPr bwMode="auto">
          <a:xfrm>
            <a:off x="3840971" y="2381178"/>
            <a:ext cx="1207008" cy="338554"/>
          </a:xfrm>
          <a:prstGeom prst="rect">
            <a:avLst/>
          </a:prstGeom>
          <a:solidFill>
            <a:schemeClr val="bg1"/>
          </a:solidFill>
          <a:ln w="38100">
            <a:solidFill>
              <a:srgbClr val="0000FF"/>
            </a:solidFill>
            <a:miter lim="800000"/>
            <a:headEnd/>
            <a:tailEnd/>
          </a:ln>
          <a:effectLst/>
        </p:spPr>
        <p:txBody>
          <a:bodyPr>
            <a:spAutoFit/>
          </a:bodyPr>
          <a:lstStyle>
            <a:defPPr>
              <a:defRPr lang="en-US"/>
            </a:defPPr>
            <a:lvl1pPr algn="ctr">
              <a:defRPr sz="800">
                <a:latin typeface="Times New Roman" panose="02020603050405020304" pitchFamily="18" charset="0"/>
                <a:cs typeface="Times New Roman" panose="02020603050405020304" pitchFamily="18" charset="0"/>
              </a:defRPr>
            </a:lvl1pPr>
          </a:lstStyle>
          <a:p>
            <a:r>
              <a:rPr lang="en-US" dirty="0"/>
              <a:t>Director and  PEO</a:t>
            </a:r>
          </a:p>
          <a:p>
            <a:r>
              <a:rPr lang="en-US" dirty="0"/>
              <a:t>Mr. Kevin Buckley</a:t>
            </a:r>
          </a:p>
        </p:txBody>
      </p:sp>
      <p:cxnSp>
        <p:nvCxnSpPr>
          <p:cNvPr id="21" name="AutoShape 24"/>
          <p:cNvCxnSpPr>
            <a:cxnSpLocks noChangeShapeType="1"/>
          </p:cNvCxnSpPr>
          <p:nvPr/>
        </p:nvCxnSpPr>
        <p:spPr bwMode="auto">
          <a:xfrm>
            <a:off x="2016493" y="4521200"/>
            <a:ext cx="0" cy="228600"/>
          </a:xfrm>
          <a:prstGeom prst="straightConnector1">
            <a:avLst/>
          </a:prstGeom>
          <a:noFill/>
          <a:ln w="28575">
            <a:solidFill>
              <a:schemeClr val="tx1"/>
            </a:solidFill>
            <a:round/>
            <a:headEnd/>
            <a:tailEnd/>
          </a:ln>
          <a:effectLst/>
        </p:spPr>
      </p:cxnSp>
      <p:cxnSp>
        <p:nvCxnSpPr>
          <p:cNvPr id="22" name="AutoShape 25"/>
          <p:cNvCxnSpPr>
            <a:cxnSpLocks noChangeShapeType="1"/>
          </p:cNvCxnSpPr>
          <p:nvPr/>
        </p:nvCxnSpPr>
        <p:spPr bwMode="auto">
          <a:xfrm>
            <a:off x="2945998" y="4530528"/>
            <a:ext cx="0" cy="228600"/>
          </a:xfrm>
          <a:prstGeom prst="straightConnector1">
            <a:avLst/>
          </a:prstGeom>
          <a:noFill/>
          <a:ln w="28575">
            <a:solidFill>
              <a:schemeClr val="tx1"/>
            </a:solidFill>
            <a:round/>
            <a:headEnd/>
            <a:tailEnd/>
          </a:ln>
          <a:effectLst/>
        </p:spPr>
      </p:cxnSp>
      <p:sp>
        <p:nvSpPr>
          <p:cNvPr id="23" name="Line 26"/>
          <p:cNvSpPr>
            <a:spLocks noChangeShapeType="1"/>
          </p:cNvSpPr>
          <p:nvPr/>
        </p:nvSpPr>
        <p:spPr bwMode="auto">
          <a:xfrm>
            <a:off x="760313" y="4779293"/>
            <a:ext cx="7636629" cy="1543"/>
          </a:xfrm>
          <a:prstGeom prst="line">
            <a:avLst/>
          </a:prstGeom>
          <a:noFill/>
          <a:ln w="28575">
            <a:solidFill>
              <a:schemeClr val="tx1"/>
            </a:solidFill>
            <a:round/>
            <a:headEnd/>
            <a:tailEnd/>
          </a:ln>
          <a:effectLst/>
        </p:spPr>
        <p:txBody>
          <a:bodyPr/>
          <a:lstStyle/>
          <a:p>
            <a:endParaRPr lang="en-US" dirty="0"/>
          </a:p>
        </p:txBody>
      </p:sp>
      <p:cxnSp>
        <p:nvCxnSpPr>
          <p:cNvPr id="24" name="AutoShape 27"/>
          <p:cNvCxnSpPr>
            <a:cxnSpLocks noChangeShapeType="1"/>
          </p:cNvCxnSpPr>
          <p:nvPr/>
        </p:nvCxnSpPr>
        <p:spPr bwMode="auto">
          <a:xfrm>
            <a:off x="760313" y="4525138"/>
            <a:ext cx="0" cy="228600"/>
          </a:xfrm>
          <a:prstGeom prst="straightConnector1">
            <a:avLst/>
          </a:prstGeom>
          <a:noFill/>
          <a:ln w="28575">
            <a:solidFill>
              <a:schemeClr val="tx1"/>
            </a:solidFill>
            <a:round/>
            <a:headEnd/>
            <a:tailEnd/>
          </a:ln>
          <a:effectLst/>
        </p:spPr>
      </p:cxnSp>
      <p:sp>
        <p:nvSpPr>
          <p:cNvPr id="25" name="Text Box 30"/>
          <p:cNvSpPr txBox="1">
            <a:spLocks noChangeArrowheads="1"/>
          </p:cNvSpPr>
          <p:nvPr/>
        </p:nvSpPr>
        <p:spPr bwMode="auto">
          <a:xfrm>
            <a:off x="2412133" y="4335673"/>
            <a:ext cx="1067730" cy="338554"/>
          </a:xfrm>
          <a:prstGeom prst="rect">
            <a:avLst/>
          </a:prstGeom>
          <a:solidFill>
            <a:schemeClr val="bg1"/>
          </a:solidFill>
          <a:ln w="38100">
            <a:solidFill>
              <a:srgbClr val="0000FF"/>
            </a:solidFill>
            <a:miter lim="800000"/>
            <a:headEnd/>
            <a:tailEnd/>
          </a:ln>
          <a:effectLst/>
        </p:spPr>
        <p:txBody>
          <a:bodyPr>
            <a:spAutoFit/>
          </a:bodyPr>
          <a:lstStyle>
            <a:defPPr>
              <a:defRPr lang="en-US"/>
            </a:defPPr>
            <a:lvl1pPr algn="ctr">
              <a:defRPr sz="800">
                <a:latin typeface="Times New Roman" panose="02020603050405020304" pitchFamily="18" charset="0"/>
                <a:cs typeface="Times New Roman" panose="02020603050405020304" pitchFamily="18" charset="0"/>
              </a:defRPr>
            </a:lvl1pPr>
          </a:lstStyle>
          <a:p>
            <a:r>
              <a:rPr lang="en-US" dirty="0"/>
              <a:t>Contracting (WLK)</a:t>
            </a:r>
          </a:p>
          <a:p>
            <a:r>
              <a:rPr lang="en-US" dirty="0"/>
              <a:t>Ms. Rosalind  Harper</a:t>
            </a:r>
          </a:p>
        </p:txBody>
      </p:sp>
      <p:cxnSp>
        <p:nvCxnSpPr>
          <p:cNvPr id="26" name="AutoShape 32"/>
          <p:cNvCxnSpPr>
            <a:cxnSpLocks noChangeShapeType="1"/>
          </p:cNvCxnSpPr>
          <p:nvPr/>
        </p:nvCxnSpPr>
        <p:spPr bwMode="auto">
          <a:xfrm>
            <a:off x="3253411" y="4504837"/>
            <a:ext cx="0" cy="0"/>
          </a:xfrm>
          <a:prstGeom prst="straightConnector1">
            <a:avLst/>
          </a:prstGeom>
          <a:noFill/>
          <a:ln w="12700">
            <a:solidFill>
              <a:schemeClr val="tx1"/>
            </a:solidFill>
            <a:prstDash val="dash"/>
            <a:round/>
            <a:headEnd/>
            <a:tailEnd/>
          </a:ln>
          <a:effectLst/>
        </p:spPr>
      </p:cxnSp>
      <p:sp>
        <p:nvSpPr>
          <p:cNvPr id="27" name="Text Box 37"/>
          <p:cNvSpPr txBox="1">
            <a:spLocks noChangeArrowheads="1"/>
          </p:cNvSpPr>
          <p:nvPr/>
        </p:nvSpPr>
        <p:spPr bwMode="auto">
          <a:xfrm>
            <a:off x="132692" y="2698715"/>
            <a:ext cx="1312657" cy="276999"/>
          </a:xfrm>
          <a:prstGeom prst="rect">
            <a:avLst/>
          </a:prstGeom>
          <a:solidFill>
            <a:srgbClr val="DDDDDD"/>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DDDDDD"/>
            </a:extrusionClr>
          </a:sp3d>
        </p:spPr>
        <p:txBody>
          <a:bodyPr wrap="square">
            <a:spAutoFit/>
            <a:flatTx/>
          </a:bodyPr>
          <a:lstStyle/>
          <a:p>
            <a:pPr algn="ctr" eaLnBrk="0" hangingPunct="0"/>
            <a:r>
              <a:rPr lang="en-US" sz="1200" b="1" dirty="0" smtClean="0">
                <a:solidFill>
                  <a:schemeClr val="accent6"/>
                </a:solidFill>
                <a:latin typeface="Times New Roman" pitchFamily="18" charset="0"/>
              </a:rPr>
              <a:t>Directorate </a:t>
            </a:r>
            <a:r>
              <a:rPr lang="en-US" sz="1200" b="1" dirty="0">
                <a:solidFill>
                  <a:schemeClr val="accent6"/>
                </a:solidFill>
                <a:latin typeface="Times New Roman" pitchFamily="18" charset="0"/>
              </a:rPr>
              <a:t>Staff</a:t>
            </a:r>
          </a:p>
        </p:txBody>
      </p:sp>
      <p:cxnSp>
        <p:nvCxnSpPr>
          <p:cNvPr id="28" name="AutoShape 41"/>
          <p:cNvCxnSpPr>
            <a:cxnSpLocks noChangeShapeType="1"/>
          </p:cNvCxnSpPr>
          <p:nvPr/>
        </p:nvCxnSpPr>
        <p:spPr bwMode="auto">
          <a:xfrm>
            <a:off x="8382139" y="4530528"/>
            <a:ext cx="0" cy="250308"/>
          </a:xfrm>
          <a:prstGeom prst="straightConnector1">
            <a:avLst/>
          </a:prstGeom>
          <a:noFill/>
          <a:ln w="28575">
            <a:solidFill>
              <a:schemeClr val="tx1"/>
            </a:solidFill>
            <a:round/>
            <a:headEnd/>
            <a:tailEnd/>
          </a:ln>
          <a:effectLst/>
        </p:spPr>
      </p:cxnSp>
      <p:cxnSp>
        <p:nvCxnSpPr>
          <p:cNvPr id="29" name="AutoShape 42"/>
          <p:cNvCxnSpPr>
            <a:cxnSpLocks noChangeShapeType="1"/>
          </p:cNvCxnSpPr>
          <p:nvPr/>
        </p:nvCxnSpPr>
        <p:spPr bwMode="auto">
          <a:xfrm>
            <a:off x="5652073" y="4538887"/>
            <a:ext cx="0" cy="228600"/>
          </a:xfrm>
          <a:prstGeom prst="straightConnector1">
            <a:avLst/>
          </a:prstGeom>
          <a:noFill/>
          <a:ln w="28575">
            <a:solidFill>
              <a:schemeClr val="tx1"/>
            </a:solidFill>
            <a:round/>
            <a:headEnd/>
            <a:tailEnd/>
          </a:ln>
          <a:effectLst/>
        </p:spPr>
      </p:cxnSp>
      <p:cxnSp>
        <p:nvCxnSpPr>
          <p:cNvPr id="30" name="AutoShape 32"/>
          <p:cNvCxnSpPr>
            <a:cxnSpLocks noChangeShapeType="1"/>
          </p:cNvCxnSpPr>
          <p:nvPr/>
        </p:nvCxnSpPr>
        <p:spPr bwMode="auto">
          <a:xfrm>
            <a:off x="3253411" y="4504837"/>
            <a:ext cx="0" cy="0"/>
          </a:xfrm>
          <a:prstGeom prst="straightConnector1">
            <a:avLst/>
          </a:prstGeom>
          <a:noFill/>
          <a:ln w="12700">
            <a:solidFill>
              <a:schemeClr val="tx1"/>
            </a:solidFill>
            <a:prstDash val="dash"/>
            <a:round/>
            <a:headEnd/>
            <a:tailEnd/>
          </a:ln>
          <a:effectLst/>
        </p:spPr>
      </p:cxnSp>
      <p:sp>
        <p:nvSpPr>
          <p:cNvPr id="32" name="Text Box 48"/>
          <p:cNvSpPr txBox="1">
            <a:spLocks noChangeArrowheads="1"/>
          </p:cNvSpPr>
          <p:nvPr/>
        </p:nvSpPr>
        <p:spPr bwMode="auto">
          <a:xfrm>
            <a:off x="3730982" y="4212562"/>
            <a:ext cx="1143000" cy="461665"/>
          </a:xfrm>
          <a:prstGeom prst="rect">
            <a:avLst/>
          </a:prstGeom>
          <a:solidFill>
            <a:schemeClr val="bg1"/>
          </a:solidFill>
          <a:ln w="38100">
            <a:solidFill>
              <a:srgbClr val="008000"/>
            </a:solidFill>
            <a:miter lim="800000"/>
            <a:headEnd/>
            <a:tailEnd/>
          </a:ln>
          <a:effectLst/>
        </p:spPr>
        <p:txBody>
          <a:bodyPr wrap="square" lIns="18288" rIns="18288">
            <a:spAutoFit/>
          </a:bodyPr>
          <a:lstStyle/>
          <a:p>
            <a:pPr algn="ctr"/>
            <a:r>
              <a:rPr lang="en-US" sz="800" dirty="0" smtClean="0">
                <a:latin typeface="Times New Roman" panose="02020603050405020304" pitchFamily="18" charset="0"/>
                <a:cs typeface="Times New Roman" panose="02020603050405020304" pitchFamily="18" charset="0"/>
              </a:rPr>
              <a:t>Mature &amp; Proven Aircraft</a:t>
            </a:r>
          </a:p>
          <a:p>
            <a:pPr algn="ctr"/>
            <a:r>
              <a:rPr lang="en-US" sz="800" dirty="0" smtClean="0">
                <a:latin typeface="Times New Roman" panose="02020603050405020304" pitchFamily="18" charset="0"/>
                <a:cs typeface="Times New Roman" panose="02020603050405020304" pitchFamily="18" charset="0"/>
              </a:rPr>
              <a:t>WLD  (Hill AFB)</a:t>
            </a:r>
            <a:endParaRPr lang="en-US" sz="800" dirty="0">
              <a:latin typeface="Times New Roman" panose="02020603050405020304" pitchFamily="18" charset="0"/>
              <a:cs typeface="Times New Roman" panose="02020603050405020304" pitchFamily="18" charset="0"/>
            </a:endParaRPr>
          </a:p>
          <a:p>
            <a:pPr algn="ctr"/>
            <a:r>
              <a:rPr lang="en-US" sz="800" dirty="0" smtClean="0">
                <a:latin typeface="Times New Roman" panose="02020603050405020304" pitchFamily="18" charset="0"/>
                <a:cs typeface="Times New Roman" panose="02020603050405020304" pitchFamily="18" charset="0"/>
              </a:rPr>
              <a:t>Ms. Mary </a:t>
            </a:r>
            <a:r>
              <a:rPr lang="en-US" sz="800" dirty="0" err="1" smtClean="0">
                <a:latin typeface="Times New Roman" panose="02020603050405020304" pitchFamily="18" charset="0"/>
                <a:cs typeface="Times New Roman" panose="02020603050405020304" pitchFamily="18" charset="0"/>
              </a:rPr>
              <a:t>Micheal</a:t>
            </a:r>
            <a:endParaRPr lang="en-US" sz="800" dirty="0">
              <a:latin typeface="Times New Roman" panose="02020603050405020304" pitchFamily="18" charset="0"/>
              <a:cs typeface="Times New Roman" panose="02020603050405020304" pitchFamily="18" charset="0"/>
            </a:endParaRPr>
          </a:p>
        </p:txBody>
      </p:sp>
      <p:cxnSp>
        <p:nvCxnSpPr>
          <p:cNvPr id="33" name="AutoShape 34"/>
          <p:cNvCxnSpPr>
            <a:cxnSpLocks noChangeShapeType="1"/>
          </p:cNvCxnSpPr>
          <p:nvPr/>
        </p:nvCxnSpPr>
        <p:spPr bwMode="auto">
          <a:xfrm>
            <a:off x="6653503" y="5012977"/>
            <a:ext cx="1588" cy="1588"/>
          </a:xfrm>
          <a:prstGeom prst="straightConnector1">
            <a:avLst/>
          </a:prstGeom>
          <a:noFill/>
          <a:ln w="9525">
            <a:solidFill>
              <a:schemeClr val="tx1"/>
            </a:solidFill>
            <a:prstDash val="dash"/>
            <a:round/>
            <a:headEnd/>
            <a:tailEnd/>
          </a:ln>
          <a:effectLst/>
        </p:spPr>
      </p:cxnSp>
      <p:sp>
        <p:nvSpPr>
          <p:cNvPr id="34" name="Text Box 48"/>
          <p:cNvSpPr txBox="1">
            <a:spLocks noChangeArrowheads="1"/>
          </p:cNvSpPr>
          <p:nvPr/>
        </p:nvSpPr>
        <p:spPr bwMode="auto">
          <a:xfrm>
            <a:off x="7595249" y="4214856"/>
            <a:ext cx="1143000" cy="461665"/>
          </a:xfrm>
          <a:prstGeom prst="rect">
            <a:avLst/>
          </a:prstGeom>
          <a:solidFill>
            <a:schemeClr val="bg1"/>
          </a:solidFill>
          <a:ln w="38100">
            <a:solidFill>
              <a:srgbClr val="FF0000"/>
            </a:solidFill>
            <a:miter lim="800000"/>
            <a:headEnd/>
            <a:tailEnd/>
          </a:ln>
          <a:effectLst/>
        </p:spPr>
        <p:txBody>
          <a:bodyPr wrap="square">
            <a:spAutoFit/>
          </a:bodyPr>
          <a:lstStyle/>
          <a:p>
            <a:pPr algn="ctr"/>
            <a:r>
              <a:rPr lang="en-US" sz="800" dirty="0" smtClean="0">
                <a:latin typeface="Times New Roman" panose="02020603050405020304" pitchFamily="18" charset="0"/>
                <a:cs typeface="Times New Roman" panose="02020603050405020304" pitchFamily="18" charset="0"/>
              </a:rPr>
              <a:t>C-17 Globemaster</a:t>
            </a:r>
          </a:p>
          <a:p>
            <a:pPr algn="ctr"/>
            <a:r>
              <a:rPr lang="en-US" sz="800" dirty="0" smtClean="0">
                <a:latin typeface="Times New Roman" panose="02020603050405020304" pitchFamily="18" charset="0"/>
                <a:cs typeface="Times New Roman" panose="02020603050405020304" pitchFamily="18" charset="0"/>
              </a:rPr>
              <a:t>WLM  (Robins AFB)</a:t>
            </a:r>
            <a:endParaRPr lang="en-US" sz="800" dirty="0">
              <a:latin typeface="Times New Roman" panose="02020603050405020304" pitchFamily="18" charset="0"/>
              <a:cs typeface="Times New Roman" panose="02020603050405020304" pitchFamily="18" charset="0"/>
            </a:endParaRPr>
          </a:p>
          <a:p>
            <a:pPr algn="ctr"/>
            <a:r>
              <a:rPr lang="en-US" sz="800" dirty="0">
                <a:latin typeface="Times New Roman" panose="02020603050405020304" pitchFamily="18" charset="0"/>
                <a:cs typeface="Times New Roman" panose="02020603050405020304" pitchFamily="18" charset="0"/>
              </a:rPr>
              <a:t>Col </a:t>
            </a:r>
            <a:r>
              <a:rPr lang="en-US" sz="800" dirty="0" smtClean="0">
                <a:latin typeface="Times New Roman" panose="02020603050405020304" pitchFamily="18" charset="0"/>
                <a:cs typeface="Times New Roman" panose="02020603050405020304" pitchFamily="18" charset="0"/>
              </a:rPr>
              <a:t>Amanda Myers</a:t>
            </a:r>
            <a:endParaRPr lang="en-US" sz="800" dirty="0">
              <a:latin typeface="Times New Roman" panose="02020603050405020304" pitchFamily="18" charset="0"/>
              <a:cs typeface="Times New Roman" panose="02020603050405020304" pitchFamily="18" charset="0"/>
            </a:endParaRPr>
          </a:p>
        </p:txBody>
      </p:sp>
      <p:grpSp>
        <p:nvGrpSpPr>
          <p:cNvPr id="35" name="Group 34"/>
          <p:cNvGrpSpPr/>
          <p:nvPr/>
        </p:nvGrpSpPr>
        <p:grpSpPr>
          <a:xfrm>
            <a:off x="4446767" y="4961693"/>
            <a:ext cx="1095554" cy="1638999"/>
            <a:chOff x="4499369" y="4961693"/>
            <a:chExt cx="1095554" cy="1638999"/>
          </a:xfrm>
        </p:grpSpPr>
        <p:cxnSp>
          <p:nvCxnSpPr>
            <p:cNvPr id="36" name="AutoShape 42"/>
            <p:cNvCxnSpPr>
              <a:cxnSpLocks noChangeShapeType="1"/>
            </p:cNvCxnSpPr>
            <p:nvPr/>
          </p:nvCxnSpPr>
          <p:spPr bwMode="auto">
            <a:xfrm>
              <a:off x="5046500" y="6372092"/>
              <a:ext cx="0" cy="228600"/>
            </a:xfrm>
            <a:prstGeom prst="straightConnector1">
              <a:avLst/>
            </a:prstGeom>
            <a:noFill/>
            <a:ln w="28575">
              <a:solidFill>
                <a:schemeClr val="tx1"/>
              </a:solidFill>
              <a:round/>
              <a:headEnd/>
              <a:tailEnd/>
            </a:ln>
            <a:effectLst/>
          </p:spPr>
        </p:cxnSp>
        <p:pic>
          <p:nvPicPr>
            <p:cNvPr id="37" name="Picture 36" descr="echols, james col 8x10.jpg"/>
            <p:cNvPicPr>
              <a:picLocks noChangeAspect="1"/>
            </p:cNvPicPr>
            <p:nvPr/>
          </p:nvPicPr>
          <p:blipFill>
            <a:blip r:embed="rId9" cstate="print"/>
            <a:stretch>
              <a:fillRect/>
            </a:stretch>
          </p:blipFill>
          <p:spPr>
            <a:xfrm>
              <a:off x="4579960" y="4961693"/>
              <a:ext cx="934372" cy="1249846"/>
            </a:xfrm>
            <a:prstGeom prst="rect">
              <a:avLst/>
            </a:prstGeom>
            <a:ln w="88900" cap="sq" cmpd="thickThin">
              <a:solidFill>
                <a:srgbClr val="000000"/>
              </a:solidFill>
              <a:prstDash val="solid"/>
              <a:miter lim="800000"/>
            </a:ln>
            <a:effectLst>
              <a:innerShdw blurRad="76200">
                <a:srgbClr val="000000"/>
              </a:innerShdw>
            </a:effectLst>
          </p:spPr>
        </p:pic>
        <p:sp>
          <p:nvSpPr>
            <p:cNvPr id="38" name="Text Box 46"/>
            <p:cNvSpPr txBox="1">
              <a:spLocks noChangeArrowheads="1"/>
            </p:cNvSpPr>
            <p:nvPr/>
          </p:nvSpPr>
          <p:spPr bwMode="auto">
            <a:xfrm>
              <a:off x="4499369" y="6036052"/>
              <a:ext cx="1095554" cy="461665"/>
            </a:xfrm>
            <a:prstGeom prst="rect">
              <a:avLst/>
            </a:prstGeom>
            <a:solidFill>
              <a:schemeClr val="bg1"/>
            </a:solidFill>
            <a:ln w="38100">
              <a:solidFill>
                <a:srgbClr val="FF0000"/>
              </a:solidFill>
              <a:miter lim="800000"/>
              <a:headEnd/>
              <a:tailEnd/>
            </a:ln>
            <a:effectLst/>
          </p:spPr>
          <p:txBody>
            <a:bodyPr wrap="square">
              <a:spAutoFit/>
            </a:bodyPr>
            <a:lstStyle/>
            <a:p>
              <a:pPr algn="ctr"/>
              <a:r>
                <a:rPr lang="en-US" sz="800" dirty="0" smtClean="0">
                  <a:latin typeface="Times New Roman" panose="02020603050405020304" pitchFamily="18" charset="0"/>
                  <a:cs typeface="Times New Roman" panose="02020603050405020304" pitchFamily="18" charset="0"/>
                </a:rPr>
                <a:t>C-5 Galaxy</a:t>
              </a:r>
            </a:p>
            <a:p>
              <a:pPr algn="ctr"/>
              <a:r>
                <a:rPr lang="en-US" sz="800" dirty="0" smtClean="0">
                  <a:latin typeface="Times New Roman" panose="02020603050405020304" pitchFamily="18" charset="0"/>
                  <a:cs typeface="Times New Roman" panose="02020603050405020304" pitchFamily="18" charset="0"/>
                </a:rPr>
                <a:t>WLS  (Robins AFB)</a:t>
              </a:r>
              <a:endParaRPr lang="en-US" sz="800" dirty="0">
                <a:latin typeface="Times New Roman" panose="02020603050405020304" pitchFamily="18" charset="0"/>
                <a:cs typeface="Times New Roman" panose="02020603050405020304" pitchFamily="18" charset="0"/>
              </a:endParaRPr>
            </a:p>
            <a:p>
              <a:pPr algn="ctr"/>
              <a:r>
                <a:rPr lang="en-US" sz="800" dirty="0">
                  <a:latin typeface="Times New Roman" panose="02020603050405020304" pitchFamily="18" charset="0"/>
                  <a:cs typeface="Times New Roman" panose="02020603050405020304" pitchFamily="18" charset="0"/>
                </a:rPr>
                <a:t>Col J </a:t>
              </a:r>
              <a:r>
                <a:rPr lang="en-US" sz="800" dirty="0" err="1">
                  <a:latin typeface="Times New Roman" panose="02020603050405020304" pitchFamily="18" charset="0"/>
                  <a:cs typeface="Times New Roman" panose="02020603050405020304" pitchFamily="18" charset="0"/>
                </a:rPr>
                <a:t>Raegan</a:t>
              </a:r>
              <a:r>
                <a:rPr lang="en-US" sz="800" dirty="0">
                  <a:latin typeface="Times New Roman" panose="02020603050405020304" pitchFamily="18" charset="0"/>
                  <a:cs typeface="Times New Roman" panose="02020603050405020304" pitchFamily="18" charset="0"/>
                </a:rPr>
                <a:t> Echols</a:t>
              </a:r>
            </a:p>
          </p:txBody>
        </p:sp>
      </p:grpSp>
      <p:grpSp>
        <p:nvGrpSpPr>
          <p:cNvPr id="39" name="Group 38"/>
          <p:cNvGrpSpPr/>
          <p:nvPr/>
        </p:nvGrpSpPr>
        <p:grpSpPr>
          <a:xfrm>
            <a:off x="8039101" y="4972140"/>
            <a:ext cx="1044518" cy="1525792"/>
            <a:chOff x="8039101" y="4972140"/>
            <a:chExt cx="1044518" cy="1525792"/>
          </a:xfrm>
        </p:grpSpPr>
        <p:pic>
          <p:nvPicPr>
            <p:cNvPr id="40" name="Picture 6" descr="Click on image for Bi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3400" y="4972140"/>
              <a:ext cx="838199" cy="10667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1" name="Text Box 46"/>
            <p:cNvSpPr txBox="1">
              <a:spLocks noChangeArrowheads="1"/>
            </p:cNvSpPr>
            <p:nvPr/>
          </p:nvSpPr>
          <p:spPr bwMode="auto">
            <a:xfrm>
              <a:off x="8039101" y="6036267"/>
              <a:ext cx="1044518" cy="461665"/>
            </a:xfrm>
            <a:prstGeom prst="rect">
              <a:avLst/>
            </a:prstGeom>
            <a:solidFill>
              <a:schemeClr val="bg1"/>
            </a:solidFill>
            <a:ln w="38100">
              <a:solidFill>
                <a:srgbClr val="0000FF"/>
              </a:solidFill>
              <a:miter lim="800000"/>
              <a:headEnd/>
              <a:tailEnd/>
            </a:ln>
            <a:effectLst/>
          </p:spPr>
          <p:txBody>
            <a:bodyPr wrap="square">
              <a:spAutoFit/>
            </a:bodyPr>
            <a:lstStyle/>
            <a:p>
              <a:pPr algn="ctr"/>
              <a:r>
                <a:rPr lang="en-US" sz="800" dirty="0" smtClean="0">
                  <a:latin typeface="Times New Roman" panose="02020603050405020304" pitchFamily="18" charset="0"/>
                  <a:cs typeface="Times New Roman" panose="02020603050405020304" pitchFamily="18" charset="0"/>
                </a:rPr>
                <a:t>Training Aircraft</a:t>
              </a:r>
            </a:p>
            <a:p>
              <a:pPr algn="ctr"/>
              <a:r>
                <a:rPr lang="en-US" sz="800" dirty="0" smtClean="0">
                  <a:latin typeface="Times New Roman" panose="02020603050405020304" pitchFamily="18" charset="0"/>
                  <a:cs typeface="Times New Roman" panose="02020603050405020304" pitchFamily="18" charset="0"/>
                </a:rPr>
                <a:t>WLZ  (WPAFB)</a:t>
              </a:r>
              <a:endParaRPr lang="en-US" sz="800" dirty="0">
                <a:latin typeface="Times New Roman" panose="02020603050405020304" pitchFamily="18" charset="0"/>
                <a:cs typeface="Times New Roman" panose="02020603050405020304" pitchFamily="18" charset="0"/>
              </a:endParaRPr>
            </a:p>
            <a:p>
              <a:pPr algn="ctr"/>
              <a:r>
                <a:rPr lang="en-US" sz="800" dirty="0" smtClean="0">
                  <a:latin typeface="Times New Roman" panose="02020603050405020304" pitchFamily="18" charset="0"/>
                  <a:cs typeface="Times New Roman" panose="02020603050405020304" pitchFamily="18" charset="0"/>
                </a:rPr>
                <a:t>Col Peter </a:t>
              </a:r>
              <a:r>
                <a:rPr lang="en-US" sz="800" smtClean="0">
                  <a:latin typeface="Times New Roman" panose="02020603050405020304" pitchFamily="18" charset="0"/>
                  <a:cs typeface="Times New Roman" panose="02020603050405020304" pitchFamily="18" charset="0"/>
                </a:rPr>
                <a:t>Eide</a:t>
              </a:r>
              <a:endParaRPr lang="en-US" sz="800" dirty="0">
                <a:latin typeface="Times New Roman" panose="02020603050405020304" pitchFamily="18" charset="0"/>
                <a:cs typeface="Times New Roman" panose="02020603050405020304" pitchFamily="18" charset="0"/>
              </a:endParaRPr>
            </a:p>
          </p:txBody>
        </p:sp>
      </p:grpSp>
      <p:sp>
        <p:nvSpPr>
          <p:cNvPr id="42" name="Text Box 38"/>
          <p:cNvSpPr txBox="1">
            <a:spLocks noChangeArrowheads="1"/>
          </p:cNvSpPr>
          <p:nvPr/>
        </p:nvSpPr>
        <p:spPr bwMode="auto">
          <a:xfrm>
            <a:off x="7770965" y="2698715"/>
            <a:ext cx="1154483" cy="276999"/>
          </a:xfrm>
          <a:prstGeom prst="rect">
            <a:avLst/>
          </a:prstGeom>
          <a:solidFill>
            <a:srgbClr val="DDDDDD"/>
          </a:solidFill>
          <a:ln w="9525">
            <a:noFill/>
            <a:miter lim="800000"/>
            <a:headEnd/>
            <a:tailEnd/>
          </a:ln>
          <a:effectLst/>
          <a:scene3d>
            <a:camera prst="legacyPerspectiveTop"/>
            <a:lightRig rig="legacyFlat3" dir="b"/>
          </a:scene3d>
          <a:sp3d extrusionH="887400" prstMaterial="legacyMatte">
            <a:bevelT w="13500" h="13500" prst="angle"/>
            <a:bevelB w="13500" h="13500" prst="angle"/>
            <a:extrusionClr>
              <a:srgbClr val="DDDDDD"/>
            </a:extrusionClr>
          </a:sp3d>
        </p:spPr>
        <p:txBody>
          <a:bodyPr wrap="none">
            <a:spAutoFit/>
            <a:flatTx/>
          </a:bodyPr>
          <a:lstStyle/>
          <a:p>
            <a:pPr algn="ctr" eaLnBrk="0" hangingPunct="0"/>
            <a:r>
              <a:rPr lang="en-US" sz="1200" b="1" dirty="0" smtClean="0">
                <a:solidFill>
                  <a:schemeClr val="accent6"/>
                </a:solidFill>
                <a:latin typeface="Times New Roman" pitchFamily="18" charset="0"/>
              </a:rPr>
              <a:t>Division Leads</a:t>
            </a:r>
            <a:endParaRPr lang="en-US" sz="1200" b="1" dirty="0">
              <a:solidFill>
                <a:schemeClr val="accent6"/>
              </a:solidFill>
              <a:latin typeface="Times New Roman" pitchFamily="18" charset="0"/>
            </a:endParaRPr>
          </a:p>
        </p:txBody>
      </p:sp>
      <p:sp>
        <p:nvSpPr>
          <p:cNvPr id="44" name="Line 26"/>
          <p:cNvSpPr>
            <a:spLocks noChangeShapeType="1"/>
          </p:cNvSpPr>
          <p:nvPr/>
        </p:nvSpPr>
        <p:spPr bwMode="auto">
          <a:xfrm>
            <a:off x="878494" y="6590755"/>
            <a:ext cx="7802466" cy="9938"/>
          </a:xfrm>
          <a:prstGeom prst="line">
            <a:avLst/>
          </a:prstGeom>
          <a:noFill/>
          <a:ln w="28575">
            <a:solidFill>
              <a:schemeClr val="tx1"/>
            </a:solidFill>
            <a:round/>
            <a:headEnd/>
            <a:tailEnd/>
          </a:ln>
          <a:effectLst/>
        </p:spPr>
        <p:txBody>
          <a:bodyPr/>
          <a:lstStyle/>
          <a:p>
            <a:endParaRPr lang="en-US" dirty="0"/>
          </a:p>
        </p:txBody>
      </p:sp>
      <p:cxnSp>
        <p:nvCxnSpPr>
          <p:cNvPr id="45" name="AutoShape 42"/>
          <p:cNvCxnSpPr>
            <a:cxnSpLocks noChangeShapeType="1"/>
          </p:cNvCxnSpPr>
          <p:nvPr/>
        </p:nvCxnSpPr>
        <p:spPr bwMode="auto">
          <a:xfrm>
            <a:off x="3615562" y="2946873"/>
            <a:ext cx="832791" cy="1"/>
          </a:xfrm>
          <a:prstGeom prst="straightConnector1">
            <a:avLst/>
          </a:prstGeom>
          <a:noFill/>
          <a:ln w="28575">
            <a:solidFill>
              <a:schemeClr val="tx1"/>
            </a:solidFill>
            <a:round/>
            <a:headEnd/>
            <a:tailEnd/>
          </a:ln>
          <a:effectLst/>
        </p:spPr>
      </p:cxnSp>
      <p:pic>
        <p:nvPicPr>
          <p:cNvPr id="46" name="Picture 4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692" y="3133110"/>
            <a:ext cx="925286" cy="1295400"/>
          </a:xfrm>
          <a:prstGeom prst="rect">
            <a:avLst/>
          </a:prstGeom>
          <a:ln w="88900" cap="sq" cmpd="thickThin">
            <a:solidFill>
              <a:srgbClr val="000000"/>
            </a:solidFill>
            <a:prstDash val="solid"/>
            <a:miter lim="800000"/>
          </a:ln>
          <a:effectLst>
            <a:innerShdw blurRad="76200">
              <a:srgbClr val="000000"/>
            </a:innerShdw>
          </a:effectLst>
        </p:spPr>
      </p:pic>
      <p:sp>
        <p:nvSpPr>
          <p:cNvPr id="47" name="Text Box 28"/>
          <p:cNvSpPr txBox="1">
            <a:spLocks noChangeArrowheads="1"/>
          </p:cNvSpPr>
          <p:nvPr/>
        </p:nvSpPr>
        <p:spPr bwMode="auto">
          <a:xfrm>
            <a:off x="23835" y="4335673"/>
            <a:ext cx="1143000" cy="338328"/>
          </a:xfrm>
          <a:prstGeom prst="rect">
            <a:avLst/>
          </a:prstGeom>
          <a:solidFill>
            <a:schemeClr val="bg1"/>
          </a:solidFill>
          <a:ln w="38100">
            <a:solidFill>
              <a:srgbClr val="0000FF"/>
            </a:solidFill>
            <a:miter lim="800000"/>
            <a:headEnd/>
            <a:tailEnd/>
          </a:ln>
          <a:effectLst/>
        </p:spPr>
        <p:txBody>
          <a:bodyPr>
            <a:spAutoFit/>
          </a:bodyPr>
          <a:lstStyle>
            <a:defPPr>
              <a:defRPr lang="en-US"/>
            </a:defPPr>
            <a:lvl1pPr algn="ctr">
              <a:defRPr sz="800">
                <a:latin typeface="Times New Roman" panose="02020603050405020304" pitchFamily="18" charset="0"/>
                <a:cs typeface="Times New Roman" panose="02020603050405020304" pitchFamily="18" charset="0"/>
              </a:defRPr>
            </a:lvl1pPr>
          </a:lstStyle>
          <a:p>
            <a:r>
              <a:rPr lang="en-US" dirty="0"/>
              <a:t>Engineering (WLE)</a:t>
            </a:r>
            <a:br>
              <a:rPr lang="en-US" dirty="0"/>
            </a:br>
            <a:r>
              <a:rPr lang="en-US" dirty="0"/>
              <a:t>Mr. Chris Perkins</a:t>
            </a:r>
          </a:p>
        </p:txBody>
      </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7825" y="3130791"/>
            <a:ext cx="955585" cy="1337820"/>
          </a:xfrm>
          <a:prstGeom prst="rect">
            <a:avLst/>
          </a:prstGeom>
          <a:ln w="88900" cap="sq" cmpd="thickThin">
            <a:solidFill>
              <a:srgbClr val="000000"/>
            </a:solidFill>
            <a:prstDash val="solid"/>
            <a:miter lim="800000"/>
          </a:ln>
          <a:effectLst>
            <a:innerShdw blurRad="76200">
              <a:srgbClr val="000000"/>
            </a:innerShdw>
          </a:effectLst>
        </p:spPr>
      </p:pic>
      <p:sp>
        <p:nvSpPr>
          <p:cNvPr id="49" name="Text Box 29"/>
          <p:cNvSpPr txBox="1">
            <a:spLocks noChangeArrowheads="1"/>
          </p:cNvSpPr>
          <p:nvPr/>
        </p:nvSpPr>
        <p:spPr bwMode="auto">
          <a:xfrm>
            <a:off x="1223985" y="4335560"/>
            <a:ext cx="1143000" cy="338554"/>
          </a:xfrm>
          <a:prstGeom prst="rect">
            <a:avLst/>
          </a:prstGeom>
          <a:solidFill>
            <a:schemeClr val="bg1"/>
          </a:solidFill>
          <a:ln w="38100">
            <a:solidFill>
              <a:srgbClr val="0000FF"/>
            </a:solidFill>
            <a:miter lim="800000"/>
            <a:headEnd/>
            <a:tailEnd/>
          </a:ln>
          <a:effectLst/>
        </p:spPr>
        <p:txBody>
          <a:bodyPr>
            <a:spAutoFit/>
          </a:bodyPr>
          <a:lstStyle/>
          <a:p>
            <a:pPr algn="ctr"/>
            <a:r>
              <a:rPr lang="en-US" sz="800" dirty="0">
                <a:latin typeface="Times New Roman" panose="02020603050405020304" pitchFamily="18" charset="0"/>
                <a:cs typeface="Times New Roman" panose="02020603050405020304" pitchFamily="18" charset="0"/>
              </a:rPr>
              <a:t>Financial </a:t>
            </a:r>
            <a:r>
              <a:rPr lang="en-US" sz="800" dirty="0" err="1" smtClean="0">
                <a:latin typeface="Times New Roman" panose="02020603050405020304" pitchFamily="18" charset="0"/>
                <a:cs typeface="Times New Roman" panose="02020603050405020304" pitchFamily="18" charset="0"/>
              </a:rPr>
              <a:t>Mgmt</a:t>
            </a:r>
            <a:r>
              <a:rPr lang="en-US" sz="800" dirty="0" smtClean="0">
                <a:latin typeface="Times New Roman" panose="02020603050405020304" pitchFamily="18" charset="0"/>
                <a:cs typeface="Times New Roman" panose="02020603050405020304" pitchFamily="18" charset="0"/>
              </a:rPr>
              <a:t> (WLF)</a:t>
            </a:r>
            <a:endParaRPr lang="en-US" sz="800" dirty="0">
              <a:latin typeface="Times New Roman" panose="02020603050405020304" pitchFamily="18" charset="0"/>
              <a:cs typeface="Times New Roman" panose="02020603050405020304" pitchFamily="18" charset="0"/>
            </a:endParaRPr>
          </a:p>
          <a:p>
            <a:pPr algn="ctr"/>
            <a:r>
              <a:rPr lang="en-US" sz="800" dirty="0" smtClean="0">
                <a:latin typeface="Times New Roman" panose="02020603050405020304" pitchFamily="18" charset="0"/>
                <a:cs typeface="Times New Roman" panose="02020603050405020304" pitchFamily="18" charset="0"/>
              </a:rPr>
              <a:t>Mr. Todd Green </a:t>
            </a:r>
            <a:endParaRPr lang="en-US" sz="800" dirty="0">
              <a:latin typeface="Times New Roman" panose="02020603050405020304" pitchFamily="18" charset="0"/>
              <a:cs typeface="Times New Roman" panose="02020603050405020304" pitchFamily="18" charset="0"/>
            </a:endParaRPr>
          </a:p>
        </p:txBody>
      </p:sp>
      <p:pic>
        <p:nvPicPr>
          <p:cNvPr id="50" name="Picture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7164" y="1371601"/>
            <a:ext cx="1067730" cy="1348132"/>
          </a:xfrm>
          <a:prstGeom prst="rect">
            <a:avLst/>
          </a:prstGeom>
          <a:ln w="88900" cap="sq" cmpd="thickThin">
            <a:solidFill>
              <a:srgbClr val="000000"/>
            </a:solidFill>
            <a:prstDash val="solid"/>
            <a:miter lim="800000"/>
          </a:ln>
          <a:effectLst>
            <a:innerShdw blurRad="76200">
              <a:srgbClr val="000000"/>
            </a:innerShdw>
          </a:effectLst>
        </p:spPr>
      </p:pic>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3655" y="4935848"/>
            <a:ext cx="989676" cy="1385547"/>
          </a:xfrm>
          <a:prstGeom prst="rect">
            <a:avLst/>
          </a:prstGeom>
          <a:ln w="88900" cap="sq" cmpd="thickThin">
            <a:solidFill>
              <a:srgbClr val="000000"/>
            </a:solidFill>
            <a:prstDash val="solid"/>
            <a:miter lim="800000"/>
          </a:ln>
          <a:effectLst>
            <a:innerShdw blurRad="76200">
              <a:srgbClr val="000000"/>
            </a:innerShdw>
          </a:effectLst>
        </p:spPr>
      </p:pic>
      <p:sp>
        <p:nvSpPr>
          <p:cNvPr id="52" name="Text Box 49"/>
          <p:cNvSpPr txBox="1">
            <a:spLocks noChangeArrowheads="1"/>
          </p:cNvSpPr>
          <p:nvPr/>
        </p:nvSpPr>
        <p:spPr bwMode="auto">
          <a:xfrm>
            <a:off x="253635" y="6118642"/>
            <a:ext cx="1191714" cy="338554"/>
          </a:xfrm>
          <a:prstGeom prst="rect">
            <a:avLst/>
          </a:prstGeom>
          <a:solidFill>
            <a:schemeClr val="bg1"/>
          </a:solidFill>
          <a:ln w="38100">
            <a:solidFill>
              <a:srgbClr val="0000FF"/>
            </a:solidFill>
            <a:miter lim="800000"/>
            <a:headEnd/>
            <a:tailEnd/>
          </a:ln>
          <a:effectLst/>
        </p:spPr>
        <p:txBody>
          <a:bodyPr wrap="square">
            <a:spAutoFit/>
          </a:bodyPr>
          <a:lstStyle/>
          <a:p>
            <a:pPr algn="ctr"/>
            <a:r>
              <a:rPr lang="en-US" sz="800" dirty="0" smtClean="0">
                <a:latin typeface="Times New Roman" panose="02020603050405020304" pitchFamily="18" charset="0"/>
                <a:cs typeface="Times New Roman" panose="02020603050405020304" pitchFamily="18" charset="0"/>
              </a:rPr>
              <a:t>Logistics (WLL)</a:t>
            </a:r>
            <a:endParaRPr lang="en-US" sz="800" dirty="0">
              <a:latin typeface="Times New Roman" panose="02020603050405020304" pitchFamily="18" charset="0"/>
              <a:cs typeface="Times New Roman" panose="02020603050405020304" pitchFamily="18" charset="0"/>
            </a:endParaRPr>
          </a:p>
          <a:p>
            <a:pPr algn="ctr"/>
            <a:r>
              <a:rPr lang="en-US" sz="800" dirty="0" smtClean="0">
                <a:latin typeface="Times New Roman" panose="02020603050405020304" pitchFamily="18" charset="0"/>
                <a:cs typeface="Times New Roman" panose="02020603050405020304" pitchFamily="18" charset="0"/>
              </a:rPr>
              <a:t>Mr. Daryl Kitchen</a:t>
            </a:r>
            <a:endParaRPr lang="en-US" sz="800" dirty="0">
              <a:latin typeface="Times New Roman" panose="02020603050405020304" pitchFamily="18" charset="0"/>
              <a:cs typeface="Times New Roman" panose="02020603050405020304" pitchFamily="18" charset="0"/>
            </a:endParaRPr>
          </a:p>
        </p:txBody>
      </p:sp>
      <p:pic>
        <p:nvPicPr>
          <p:cNvPr id="53" name="Picture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656038" y="4942544"/>
            <a:ext cx="1034235" cy="1292793"/>
          </a:xfrm>
          <a:prstGeom prst="rect">
            <a:avLst/>
          </a:prstGeom>
          <a:ln w="88900" cap="sq" cmpd="thickThin">
            <a:solidFill>
              <a:srgbClr val="000000"/>
            </a:solidFill>
            <a:prstDash val="solid"/>
            <a:miter lim="800000"/>
          </a:ln>
          <a:effectLst>
            <a:innerShdw blurRad="76200">
              <a:srgbClr val="000000"/>
            </a:innerShdw>
          </a:effectLst>
        </p:spPr>
      </p:pic>
      <p:sp>
        <p:nvSpPr>
          <p:cNvPr id="54" name="Text Box 51"/>
          <p:cNvSpPr txBox="1">
            <a:spLocks noChangeArrowheads="1"/>
          </p:cNvSpPr>
          <p:nvPr/>
        </p:nvSpPr>
        <p:spPr bwMode="auto">
          <a:xfrm>
            <a:off x="1490018" y="6069422"/>
            <a:ext cx="1366273" cy="461665"/>
          </a:xfrm>
          <a:prstGeom prst="rect">
            <a:avLst/>
          </a:prstGeom>
          <a:solidFill>
            <a:schemeClr val="bg1"/>
          </a:solidFill>
          <a:ln w="38100">
            <a:solidFill>
              <a:srgbClr val="0000FF"/>
            </a:solidFill>
            <a:miter lim="800000"/>
            <a:headEnd/>
            <a:tailEnd/>
          </a:ln>
          <a:effectLst/>
        </p:spPr>
        <p:txBody>
          <a:bodyPr wrap="square">
            <a:spAutoFit/>
          </a:bodyPr>
          <a:lstStyle/>
          <a:p>
            <a:pPr algn="ctr"/>
            <a:r>
              <a:rPr lang="en-US" sz="800" dirty="0" smtClean="0">
                <a:latin typeface="Times New Roman" panose="02020603050405020304" pitchFamily="18" charset="0"/>
                <a:cs typeface="Times New Roman" panose="02020603050405020304" pitchFamily="18" charset="0"/>
              </a:rPr>
              <a:t>Chief Mobility Program Execution (WLX)</a:t>
            </a:r>
          </a:p>
          <a:p>
            <a:pPr algn="ctr"/>
            <a:r>
              <a:rPr lang="en-US" sz="800" dirty="0" smtClean="0">
                <a:latin typeface="Times New Roman" panose="02020603050405020304" pitchFamily="18" charset="0"/>
                <a:cs typeface="Times New Roman" panose="02020603050405020304" pitchFamily="18" charset="0"/>
              </a:rPr>
              <a:t>Lt Col Gustav </a:t>
            </a:r>
            <a:r>
              <a:rPr lang="en-US" sz="800" dirty="0" err="1" smtClean="0">
                <a:latin typeface="Times New Roman" panose="02020603050405020304" pitchFamily="18" charset="0"/>
                <a:cs typeface="Times New Roman" panose="02020603050405020304" pitchFamily="18" charset="0"/>
              </a:rPr>
              <a:t>Jordt</a:t>
            </a:r>
            <a:endParaRPr lang="en-US" sz="8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3171382" y="6629400"/>
            <a:ext cx="2772218" cy="246221"/>
          </a:xfrm>
          <a:prstGeom prst="rect">
            <a:avLst/>
          </a:prstGeom>
          <a:noFill/>
        </p:spPr>
        <p:txBody>
          <a:bodyPr wrap="square" rtlCol="0">
            <a:spAutoFit/>
          </a:bodyPr>
          <a:lstStyle/>
          <a:p>
            <a:pPr algn="ctr"/>
            <a:r>
              <a:rPr lang="en-US" sz="1000" dirty="0" smtClean="0">
                <a:latin typeface="Arial" pitchFamily="34" charset="0"/>
                <a:cs typeface="Arial" pitchFamily="34" charset="0"/>
              </a:rPr>
              <a:t>For Official Use Only</a:t>
            </a:r>
            <a:endParaRPr lang="en-US" sz="1000" b="1" i="1" dirty="0" smtClean="0">
              <a:solidFill>
                <a:srgbClr val="FF0000"/>
              </a:solidFill>
              <a:latin typeface="Calibri" pitchFamily="34" charset="0"/>
              <a:cs typeface="Calibri" pitchFamily="34" charset="0"/>
            </a:endParaRPr>
          </a:p>
        </p:txBody>
      </p:sp>
      <p:sp>
        <p:nvSpPr>
          <p:cNvPr id="56" name="TextBox 55"/>
          <p:cNvSpPr txBox="1"/>
          <p:nvPr/>
        </p:nvSpPr>
        <p:spPr>
          <a:xfrm>
            <a:off x="0" y="6631119"/>
            <a:ext cx="1062519" cy="215444"/>
          </a:xfrm>
          <a:prstGeom prst="rect">
            <a:avLst/>
          </a:prstGeom>
          <a:noFill/>
        </p:spPr>
        <p:txBody>
          <a:bodyPr wrap="square" rtlCol="0">
            <a:spAutoFit/>
          </a:bodyPr>
          <a:lstStyle/>
          <a:p>
            <a:r>
              <a:rPr lang="en-US" sz="800" dirty="0">
                <a:latin typeface="Arial" pitchFamily="34" charset="0"/>
                <a:cs typeface="Arial" pitchFamily="34" charset="0"/>
              </a:rPr>
              <a:t>as of </a:t>
            </a:r>
            <a:r>
              <a:rPr lang="en-US" sz="800" dirty="0" smtClean="0">
                <a:latin typeface="Arial" pitchFamily="34" charset="0"/>
                <a:cs typeface="Arial" pitchFamily="34" charset="0"/>
              </a:rPr>
              <a:t>20 Jan 16 </a:t>
            </a:r>
            <a:endParaRPr lang="en-US" sz="800" dirty="0"/>
          </a:p>
        </p:txBody>
      </p:sp>
      <p:pic>
        <p:nvPicPr>
          <p:cNvPr id="57" name="Picture 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92589" y="3162759"/>
            <a:ext cx="956743" cy="1268641"/>
          </a:xfrm>
          <a:prstGeom prst="rect">
            <a:avLst/>
          </a:prstGeom>
          <a:ln w="88900" cap="sq" cmpd="thickThin">
            <a:solidFill>
              <a:srgbClr val="000000"/>
            </a:solidFill>
            <a:prstDash val="solid"/>
            <a:miter lim="800000"/>
          </a:ln>
          <a:effectLst>
            <a:innerShdw blurRad="76200">
              <a:srgbClr val="000000"/>
            </a:innerShdw>
          </a:effectLst>
        </p:spPr>
      </p:pic>
      <p:grpSp>
        <p:nvGrpSpPr>
          <p:cNvPr id="58" name="Group 57"/>
          <p:cNvGrpSpPr/>
          <p:nvPr/>
        </p:nvGrpSpPr>
        <p:grpSpPr>
          <a:xfrm>
            <a:off x="3236738" y="4960807"/>
            <a:ext cx="1166436" cy="1644655"/>
            <a:chOff x="3236738" y="4960807"/>
            <a:chExt cx="1166436" cy="1644655"/>
          </a:xfrm>
        </p:grpSpPr>
        <p:cxnSp>
          <p:nvCxnSpPr>
            <p:cNvPr id="59" name="AutoShape 42"/>
            <p:cNvCxnSpPr>
              <a:cxnSpLocks noChangeShapeType="1"/>
            </p:cNvCxnSpPr>
            <p:nvPr/>
          </p:nvCxnSpPr>
          <p:spPr bwMode="auto">
            <a:xfrm>
              <a:off x="3810000" y="6376862"/>
              <a:ext cx="0" cy="228600"/>
            </a:xfrm>
            <a:prstGeom prst="straightConnector1">
              <a:avLst/>
            </a:prstGeom>
            <a:noFill/>
            <a:ln w="28575">
              <a:solidFill>
                <a:schemeClr val="tx1"/>
              </a:solidFill>
              <a:round/>
              <a:headEnd/>
              <a:tailEnd/>
            </a:ln>
            <a:effectLst/>
          </p:spPr>
        </p:cxnSp>
        <p:pic>
          <p:nvPicPr>
            <p:cNvPr id="60" name="Picture 2"/>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322041" y="4960807"/>
              <a:ext cx="995830" cy="13022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1" name="Text Box 45"/>
            <p:cNvSpPr txBox="1">
              <a:spLocks noChangeArrowheads="1"/>
            </p:cNvSpPr>
            <p:nvPr/>
          </p:nvSpPr>
          <p:spPr bwMode="auto">
            <a:xfrm>
              <a:off x="3236738" y="6033254"/>
              <a:ext cx="1166436" cy="461665"/>
            </a:xfrm>
            <a:prstGeom prst="rect">
              <a:avLst/>
            </a:prstGeom>
            <a:solidFill>
              <a:schemeClr val="bg1"/>
            </a:solidFill>
            <a:ln w="38100">
              <a:solidFill>
                <a:srgbClr val="FF0000"/>
              </a:solidFill>
              <a:miter lim="800000"/>
              <a:headEnd/>
              <a:tailEnd/>
            </a:ln>
            <a:effectLst/>
          </p:spPr>
          <p:txBody>
            <a:bodyPr wrap="square">
              <a:spAutoFit/>
            </a:bodyPr>
            <a:lstStyle/>
            <a:p>
              <a:pPr algn="ctr"/>
              <a:r>
                <a:rPr lang="en-US" sz="800" dirty="0" smtClean="0">
                  <a:latin typeface="Times New Roman" panose="02020603050405020304" pitchFamily="18" charset="0"/>
                  <a:cs typeface="Times New Roman" panose="02020603050405020304" pitchFamily="18" charset="0"/>
                </a:rPr>
                <a:t>C-130 Hercules</a:t>
              </a:r>
            </a:p>
            <a:p>
              <a:pPr algn="ctr"/>
              <a:r>
                <a:rPr lang="en-US" sz="800" dirty="0" smtClean="0">
                  <a:latin typeface="Times New Roman" panose="02020603050405020304" pitchFamily="18" charset="0"/>
                  <a:cs typeface="Times New Roman" panose="02020603050405020304" pitchFamily="18" charset="0"/>
                </a:rPr>
                <a:t>WLN (Robins AFB)</a:t>
              </a:r>
            </a:p>
            <a:p>
              <a:pPr algn="ctr"/>
              <a:r>
                <a:rPr lang="en-US" sz="800" dirty="0" smtClean="0">
                  <a:latin typeface="Times New Roman" panose="02020603050405020304" pitchFamily="18" charset="0"/>
                  <a:cs typeface="Times New Roman" panose="02020603050405020304" pitchFamily="18" charset="0"/>
                </a:rPr>
                <a:t>Mr. Mike </a:t>
              </a:r>
              <a:r>
                <a:rPr lang="en-US" sz="800" dirty="0" err="1" smtClean="0">
                  <a:latin typeface="Times New Roman" panose="02020603050405020304" pitchFamily="18" charset="0"/>
                  <a:cs typeface="Times New Roman" panose="02020603050405020304" pitchFamily="18" charset="0"/>
                </a:rPr>
                <a:t>Sorial</a:t>
              </a:r>
              <a:endParaRPr lang="en-US" sz="800" dirty="0" smtClean="0">
                <a:latin typeface="Times New Roman" panose="02020603050405020304" pitchFamily="18" charset="0"/>
                <a:cs typeface="Times New Roman" panose="02020603050405020304" pitchFamily="18" charset="0"/>
              </a:endParaRPr>
            </a:p>
          </p:txBody>
        </p:sp>
      </p:grpSp>
      <p:sp>
        <p:nvSpPr>
          <p:cNvPr id="62" name="Text Box 35"/>
          <p:cNvSpPr txBox="1">
            <a:spLocks noChangeArrowheads="1"/>
          </p:cNvSpPr>
          <p:nvPr/>
        </p:nvSpPr>
        <p:spPr bwMode="auto">
          <a:xfrm>
            <a:off x="6299461" y="4214856"/>
            <a:ext cx="1143000" cy="461665"/>
          </a:xfrm>
          <a:prstGeom prst="rect">
            <a:avLst/>
          </a:prstGeom>
          <a:solidFill>
            <a:schemeClr val="bg1"/>
          </a:solidFill>
          <a:ln w="38100">
            <a:solidFill>
              <a:srgbClr val="0000FF"/>
            </a:solidFill>
            <a:miter lim="800000"/>
            <a:headEnd/>
            <a:tailEnd/>
          </a:ln>
          <a:effectLst/>
        </p:spPr>
        <p:txBody>
          <a:bodyPr wrap="square" lIns="18288" rIns="18288">
            <a:spAutoFit/>
          </a:bodyPr>
          <a:lstStyle/>
          <a:p>
            <a:pPr algn="ctr"/>
            <a:r>
              <a:rPr lang="en-US" sz="800" dirty="0" smtClean="0">
                <a:latin typeface="Times New Roman" panose="02020603050405020304" pitchFamily="18" charset="0"/>
                <a:cs typeface="Times New Roman" panose="02020603050405020304" pitchFamily="18" charset="0"/>
              </a:rPr>
              <a:t>Direct Support Aircraft</a:t>
            </a:r>
          </a:p>
          <a:p>
            <a:pPr algn="ctr"/>
            <a:r>
              <a:rPr lang="en-US" sz="800" dirty="0" smtClean="0">
                <a:latin typeface="Times New Roman" panose="02020603050405020304" pitchFamily="18" charset="0"/>
                <a:cs typeface="Times New Roman" panose="02020603050405020304" pitchFamily="18" charset="0"/>
              </a:rPr>
              <a:t>WLJ  (WPAFB)</a:t>
            </a:r>
            <a:endParaRPr lang="en-US" sz="800" dirty="0">
              <a:latin typeface="Times New Roman" panose="02020603050405020304" pitchFamily="18" charset="0"/>
              <a:cs typeface="Times New Roman" panose="02020603050405020304" pitchFamily="18" charset="0"/>
            </a:endParaRPr>
          </a:p>
          <a:p>
            <a:pPr algn="ctr"/>
            <a:r>
              <a:rPr lang="en-US" sz="800" dirty="0" smtClean="0">
                <a:latin typeface="Times New Roman" panose="02020603050405020304" pitchFamily="18" charset="0"/>
                <a:cs typeface="Times New Roman" panose="02020603050405020304" pitchFamily="18" charset="0"/>
              </a:rPr>
              <a:t>Col Amy McCain</a:t>
            </a:r>
          </a:p>
        </p:txBody>
      </p:sp>
      <p:sp>
        <p:nvSpPr>
          <p:cNvPr id="63" name="Text Box 53"/>
          <p:cNvSpPr txBox="1">
            <a:spLocks noChangeArrowheads="1"/>
          </p:cNvSpPr>
          <p:nvPr/>
        </p:nvSpPr>
        <p:spPr bwMode="auto">
          <a:xfrm>
            <a:off x="5344172" y="2565067"/>
            <a:ext cx="1273921" cy="338554"/>
          </a:xfrm>
          <a:prstGeom prst="rect">
            <a:avLst/>
          </a:prstGeom>
          <a:solidFill>
            <a:schemeClr val="bg1"/>
          </a:solidFill>
          <a:ln w="38100">
            <a:solidFill>
              <a:srgbClr val="0000FF"/>
            </a:solidFill>
            <a:miter lim="800000"/>
            <a:headEnd/>
            <a:tailEnd/>
          </a:ln>
          <a:effectLst/>
        </p:spPr>
        <p:txBody>
          <a:bodyPr>
            <a:spAutoFit/>
          </a:bodyPr>
          <a:lstStyle>
            <a:defPPr>
              <a:defRPr lang="en-US"/>
            </a:defPPr>
            <a:lvl1pPr algn="ctr">
              <a:defRPr sz="800">
                <a:latin typeface="Times New Roman" panose="02020603050405020304" pitchFamily="18" charset="0"/>
                <a:cs typeface="Times New Roman" panose="02020603050405020304" pitchFamily="18" charset="0"/>
              </a:defRPr>
            </a:lvl1pPr>
          </a:lstStyle>
          <a:p>
            <a:r>
              <a:rPr lang="en-US" dirty="0"/>
              <a:t>Executive Officer</a:t>
            </a:r>
          </a:p>
          <a:p>
            <a:r>
              <a:rPr lang="en-US" dirty="0"/>
              <a:t> Lt Rachel </a:t>
            </a:r>
            <a:r>
              <a:rPr lang="en-US" dirty="0" err="1"/>
              <a:t>Mannix</a:t>
            </a:r>
            <a:endParaRPr lang="en-US" dirty="0"/>
          </a:p>
        </p:txBody>
      </p:sp>
      <p:pic>
        <p:nvPicPr>
          <p:cNvPr id="64" name="Picture 63" descr="C:\Users\1077781125E\AppData\Local\Microsoft\Windows\Temporary Internet Files\Content.Outlook\EA14YFPG\Robertson John  5x7.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122993" y="3173709"/>
            <a:ext cx="973007" cy="11619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5" name="Text Box 35"/>
          <p:cNvSpPr txBox="1">
            <a:spLocks noChangeArrowheads="1"/>
          </p:cNvSpPr>
          <p:nvPr/>
        </p:nvSpPr>
        <p:spPr bwMode="auto">
          <a:xfrm>
            <a:off x="5036710" y="4214856"/>
            <a:ext cx="1143000" cy="461665"/>
          </a:xfrm>
          <a:prstGeom prst="rect">
            <a:avLst/>
          </a:prstGeom>
          <a:solidFill>
            <a:schemeClr val="bg1"/>
          </a:solidFill>
          <a:ln w="38100">
            <a:solidFill>
              <a:srgbClr val="0000FF"/>
            </a:solidFill>
            <a:miter lim="800000"/>
            <a:headEnd/>
            <a:tailEnd/>
          </a:ln>
          <a:effectLst/>
        </p:spPr>
        <p:txBody>
          <a:bodyPr wrap="square" lIns="18288" rIns="18288">
            <a:spAutoFit/>
          </a:bodyPr>
          <a:lstStyle/>
          <a:p>
            <a:pPr algn="ctr"/>
            <a:r>
              <a:rPr lang="en-US" sz="800" dirty="0" smtClean="0">
                <a:latin typeface="Times New Roman" panose="02020603050405020304" pitchFamily="18" charset="0"/>
                <a:cs typeface="Times New Roman" panose="02020603050405020304" pitchFamily="18" charset="0"/>
              </a:rPr>
              <a:t>International Acquisition</a:t>
            </a:r>
          </a:p>
          <a:p>
            <a:pPr algn="ctr"/>
            <a:r>
              <a:rPr lang="en-US" sz="800" dirty="0" smtClean="0">
                <a:latin typeface="Times New Roman" panose="02020603050405020304" pitchFamily="18" charset="0"/>
                <a:cs typeface="Times New Roman" panose="02020603050405020304" pitchFamily="18" charset="0"/>
              </a:rPr>
              <a:t>WLI  (WPAFB)</a:t>
            </a:r>
            <a:endParaRPr lang="en-US" sz="800" dirty="0">
              <a:latin typeface="Times New Roman" panose="02020603050405020304" pitchFamily="18" charset="0"/>
              <a:cs typeface="Times New Roman" panose="02020603050405020304" pitchFamily="18" charset="0"/>
            </a:endParaRPr>
          </a:p>
          <a:p>
            <a:pPr algn="ctr"/>
            <a:r>
              <a:rPr lang="en-US" sz="800" dirty="0" smtClean="0">
                <a:latin typeface="Times New Roman" panose="02020603050405020304" pitchFamily="18" charset="0"/>
                <a:cs typeface="Times New Roman" panose="02020603050405020304" pitchFamily="18" charset="0"/>
              </a:rPr>
              <a:t>Mr. Doug Robertson</a:t>
            </a:r>
          </a:p>
        </p:txBody>
      </p:sp>
      <p:cxnSp>
        <p:nvCxnSpPr>
          <p:cNvPr id="66" name="AutoShape 42"/>
          <p:cNvCxnSpPr>
            <a:cxnSpLocks noChangeShapeType="1"/>
          </p:cNvCxnSpPr>
          <p:nvPr/>
        </p:nvCxnSpPr>
        <p:spPr bwMode="auto">
          <a:xfrm>
            <a:off x="3615562" y="2946873"/>
            <a:ext cx="0" cy="1820614"/>
          </a:xfrm>
          <a:prstGeom prst="straightConnector1">
            <a:avLst/>
          </a:prstGeom>
          <a:noFill/>
          <a:ln w="28575">
            <a:solidFill>
              <a:schemeClr val="tx1"/>
            </a:solidFill>
            <a:round/>
            <a:headEnd/>
            <a:tailEnd/>
          </a:ln>
          <a:effectLst/>
        </p:spPr>
      </p:cxnSp>
      <p:cxnSp>
        <p:nvCxnSpPr>
          <p:cNvPr id="67" name="AutoShape 42"/>
          <p:cNvCxnSpPr>
            <a:cxnSpLocks noChangeShapeType="1"/>
          </p:cNvCxnSpPr>
          <p:nvPr/>
        </p:nvCxnSpPr>
        <p:spPr bwMode="auto">
          <a:xfrm>
            <a:off x="3169774" y="4767487"/>
            <a:ext cx="0" cy="1820614"/>
          </a:xfrm>
          <a:prstGeom prst="straightConnector1">
            <a:avLst/>
          </a:prstGeom>
          <a:noFill/>
          <a:ln w="28575">
            <a:solidFill>
              <a:schemeClr val="tx1"/>
            </a:solidFill>
            <a:round/>
            <a:headEnd/>
            <a:tailEnd/>
          </a:ln>
          <a:effectLst/>
        </p:spPr>
      </p:cxnSp>
      <p:sp>
        <p:nvSpPr>
          <p:cNvPr id="68" name="Text Box 31"/>
          <p:cNvSpPr txBox="1">
            <a:spLocks noChangeArrowheads="1"/>
          </p:cNvSpPr>
          <p:nvPr/>
        </p:nvSpPr>
        <p:spPr bwMode="auto">
          <a:xfrm>
            <a:off x="1921759" y="6644789"/>
            <a:ext cx="5849205" cy="230832"/>
          </a:xfrm>
          <a:prstGeom prst="rect">
            <a:avLst/>
          </a:prstGeom>
          <a:solidFill>
            <a:schemeClr val="bg2">
              <a:lumMod val="20000"/>
              <a:lumOff val="80000"/>
            </a:schemeClr>
          </a:solidFill>
          <a:ln w="12700">
            <a:solidFill>
              <a:schemeClr val="tx1">
                <a:lumMod val="50000"/>
                <a:lumOff val="50000"/>
              </a:schemeClr>
            </a:solidFill>
            <a:miter lim="800000"/>
            <a:headEnd/>
            <a:tailEnd/>
          </a:ln>
          <a:effectLst>
            <a:softEdge rad="31750"/>
          </a:effectLst>
        </p:spPr>
        <p:txBody>
          <a:bodyPr wrap="square">
            <a:spAutoFit/>
          </a:bodyPr>
          <a:lstStyle/>
          <a:p>
            <a:r>
              <a:rPr lang="en-US" sz="900" b="1" dirty="0" smtClean="0">
                <a:solidFill>
                  <a:srgbClr val="FF0000"/>
                </a:solidFill>
              </a:rPr>
              <a:t>Red – Robins AFB          </a:t>
            </a:r>
            <a:r>
              <a:rPr lang="en-US" sz="900" b="1" dirty="0" smtClean="0">
                <a:solidFill>
                  <a:srgbClr val="339933"/>
                </a:solidFill>
              </a:rPr>
              <a:t>Green – Hill AFB          </a:t>
            </a:r>
            <a:r>
              <a:rPr lang="en-US" sz="900" b="1" dirty="0" smtClean="0">
                <a:solidFill>
                  <a:srgbClr val="0070C0"/>
                </a:solidFill>
              </a:rPr>
              <a:t>Blue – Wright Patterson AFB      </a:t>
            </a:r>
            <a:r>
              <a:rPr lang="en-US" sz="900" b="1" dirty="0" smtClean="0">
                <a:solidFill>
                  <a:srgbClr val="CC9900"/>
                </a:solidFill>
              </a:rPr>
              <a:t>Yellow – Tinker AFB</a:t>
            </a:r>
            <a:endParaRPr lang="en-US" sz="900" dirty="0">
              <a:solidFill>
                <a:srgbClr val="CC9900"/>
              </a:solidFill>
            </a:endParaRPr>
          </a:p>
        </p:txBody>
      </p:sp>
      <p:grpSp>
        <p:nvGrpSpPr>
          <p:cNvPr id="69" name="Group 68"/>
          <p:cNvGrpSpPr/>
          <p:nvPr/>
        </p:nvGrpSpPr>
        <p:grpSpPr>
          <a:xfrm>
            <a:off x="5585914" y="4965192"/>
            <a:ext cx="1197864" cy="1637743"/>
            <a:chOff x="5654902" y="4965192"/>
            <a:chExt cx="1197864" cy="1637743"/>
          </a:xfrm>
        </p:grpSpPr>
        <p:cxnSp>
          <p:nvCxnSpPr>
            <p:cNvPr id="70" name="AutoShape 42"/>
            <p:cNvCxnSpPr>
              <a:cxnSpLocks noChangeShapeType="1"/>
            </p:cNvCxnSpPr>
            <p:nvPr/>
          </p:nvCxnSpPr>
          <p:spPr bwMode="auto">
            <a:xfrm>
              <a:off x="6296083" y="6400800"/>
              <a:ext cx="0" cy="202135"/>
            </a:xfrm>
            <a:prstGeom prst="straightConnector1">
              <a:avLst/>
            </a:prstGeom>
            <a:noFill/>
            <a:ln w="28575">
              <a:solidFill>
                <a:schemeClr val="tx1"/>
              </a:solidFill>
              <a:round/>
              <a:headEnd/>
              <a:tailEnd/>
            </a:ln>
            <a:effectLst/>
          </p:spPr>
        </p:cxnSp>
        <p:pic>
          <p:nvPicPr>
            <p:cNvPr id="71"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14412" y="4965192"/>
              <a:ext cx="934051" cy="12585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72" name="Text Box 46"/>
            <p:cNvSpPr txBox="1">
              <a:spLocks noChangeArrowheads="1"/>
            </p:cNvSpPr>
            <p:nvPr/>
          </p:nvSpPr>
          <p:spPr bwMode="auto">
            <a:xfrm>
              <a:off x="5654902" y="6038928"/>
              <a:ext cx="1197864" cy="461665"/>
            </a:xfrm>
            <a:prstGeom prst="rect">
              <a:avLst/>
            </a:prstGeom>
            <a:solidFill>
              <a:schemeClr val="bg1"/>
            </a:solidFill>
            <a:ln w="38100">
              <a:solidFill>
                <a:srgbClr val="FFC000"/>
              </a:solidFill>
              <a:miter lim="800000"/>
              <a:headEnd/>
              <a:tailEnd/>
            </a:ln>
            <a:effectLst/>
          </p:spPr>
          <p:txBody>
            <a:bodyPr lIns="18288" rIns="18288">
              <a:spAutoFit/>
            </a:bodyPr>
            <a:lstStyle/>
            <a:p>
              <a:pPr algn="ctr"/>
              <a:r>
                <a:rPr lang="en-US" sz="800" dirty="0" smtClean="0">
                  <a:latin typeface="Times New Roman" panose="02020603050405020304" pitchFamily="18" charset="0"/>
                  <a:cs typeface="Times New Roman" panose="02020603050405020304" pitchFamily="18" charset="0"/>
                </a:rPr>
                <a:t>Commercial Derivative</a:t>
              </a:r>
            </a:p>
            <a:p>
              <a:pPr algn="ctr"/>
              <a:r>
                <a:rPr lang="en-US" sz="800" dirty="0" smtClean="0">
                  <a:latin typeface="Times New Roman" panose="02020603050405020304" pitchFamily="18" charset="0"/>
                  <a:cs typeface="Times New Roman" panose="02020603050405020304" pitchFamily="18" charset="0"/>
                </a:rPr>
                <a:t>WLV  (AFB) Tinker </a:t>
              </a:r>
              <a:endParaRPr lang="en-US" sz="800" dirty="0">
                <a:latin typeface="Times New Roman" panose="02020603050405020304" pitchFamily="18" charset="0"/>
                <a:cs typeface="Times New Roman" panose="02020603050405020304" pitchFamily="18" charset="0"/>
              </a:endParaRPr>
            </a:p>
            <a:p>
              <a:pPr algn="ctr"/>
              <a:r>
                <a:rPr lang="en-US" sz="800" dirty="0" smtClean="0">
                  <a:latin typeface="Times New Roman" panose="02020603050405020304" pitchFamily="18" charset="0"/>
                  <a:cs typeface="Times New Roman" panose="02020603050405020304" pitchFamily="18" charset="0"/>
                </a:rPr>
                <a:t>Col Robert </a:t>
              </a:r>
              <a:r>
                <a:rPr lang="en-US" sz="800" dirty="0" err="1" smtClean="0">
                  <a:latin typeface="Times New Roman" panose="02020603050405020304" pitchFamily="18" charset="0"/>
                  <a:cs typeface="Times New Roman" panose="02020603050405020304" pitchFamily="18" charset="0"/>
                </a:rPr>
                <a:t>Dietrick</a:t>
              </a:r>
              <a:endParaRPr lang="en-US" sz="800" dirty="0">
                <a:latin typeface="Times New Roman" panose="02020603050405020304" pitchFamily="18" charset="0"/>
                <a:cs typeface="Times New Roman" panose="02020603050405020304" pitchFamily="18" charset="0"/>
              </a:endParaRPr>
            </a:p>
          </p:txBody>
        </p:sp>
      </p:grpSp>
      <p:sp>
        <p:nvSpPr>
          <p:cNvPr id="73" name="Text Box 31"/>
          <p:cNvSpPr txBox="1">
            <a:spLocks noChangeArrowheads="1"/>
          </p:cNvSpPr>
          <p:nvPr/>
        </p:nvSpPr>
        <p:spPr bwMode="auto">
          <a:xfrm>
            <a:off x="2366985" y="2565067"/>
            <a:ext cx="1208088" cy="338554"/>
          </a:xfrm>
          <a:prstGeom prst="rect">
            <a:avLst/>
          </a:prstGeom>
          <a:solidFill>
            <a:schemeClr val="bg1"/>
          </a:solidFill>
          <a:ln w="38100">
            <a:solidFill>
              <a:srgbClr val="0000FF"/>
            </a:solidFill>
            <a:miter lim="800000"/>
            <a:headEnd/>
            <a:tailEnd/>
          </a:ln>
          <a:effectLst/>
        </p:spPr>
        <p:txBody>
          <a:bodyPr>
            <a:spAutoFit/>
          </a:bodyPr>
          <a:lstStyle>
            <a:defPPr>
              <a:defRPr lang="en-US"/>
            </a:defPPr>
            <a:lvl1pPr algn="ctr">
              <a:defRPr sz="800">
                <a:latin typeface="Times New Roman" panose="02020603050405020304" pitchFamily="18" charset="0"/>
                <a:cs typeface="Times New Roman" panose="02020603050405020304" pitchFamily="18" charset="0"/>
              </a:defRPr>
            </a:lvl1pPr>
          </a:lstStyle>
          <a:p>
            <a:r>
              <a:rPr lang="en-US" dirty="0"/>
              <a:t>Deputy Director</a:t>
            </a:r>
          </a:p>
          <a:p>
            <a:r>
              <a:rPr lang="en-US" dirty="0"/>
              <a:t>Col Robert </a:t>
            </a:r>
            <a:r>
              <a:rPr lang="en-US" dirty="0" err="1"/>
              <a:t>Mocio</a:t>
            </a:r>
            <a:endParaRPr lang="en-US" dirty="0"/>
          </a:p>
        </p:txBody>
      </p:sp>
      <p:grpSp>
        <p:nvGrpSpPr>
          <p:cNvPr id="74" name="Group 73"/>
          <p:cNvGrpSpPr/>
          <p:nvPr/>
        </p:nvGrpSpPr>
        <p:grpSpPr>
          <a:xfrm>
            <a:off x="6827371" y="4965192"/>
            <a:ext cx="1168138" cy="1536880"/>
            <a:chOff x="6870962" y="4965192"/>
            <a:chExt cx="1168138" cy="1536880"/>
          </a:xfrm>
        </p:grpSpPr>
        <p:pic>
          <p:nvPicPr>
            <p:cNvPr id="75" name="Picture 2" descr="C:\Users\1075700080E\AppData\Local\Microsoft\Windows\Temporary Internet Files\Content.Outlook\R2XA6G6V\Fisher (2).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40218" y="4965192"/>
              <a:ext cx="996696" cy="14201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6" name="Text Box 47"/>
            <p:cNvSpPr txBox="1">
              <a:spLocks noChangeArrowheads="1"/>
            </p:cNvSpPr>
            <p:nvPr/>
          </p:nvSpPr>
          <p:spPr bwMode="auto">
            <a:xfrm>
              <a:off x="6870962" y="6040407"/>
              <a:ext cx="1168138" cy="461665"/>
            </a:xfrm>
            <a:prstGeom prst="rect">
              <a:avLst/>
            </a:prstGeom>
            <a:solidFill>
              <a:schemeClr val="bg1"/>
            </a:solidFill>
            <a:ln w="38100">
              <a:solidFill>
                <a:srgbClr val="0000FF"/>
              </a:solidFill>
              <a:miter lim="800000"/>
              <a:headEnd/>
              <a:tailEnd/>
            </a:ln>
            <a:effectLst/>
          </p:spPr>
          <p:txBody>
            <a:bodyPr wrap="square" lIns="18288" rIns="18288">
              <a:spAutoFit/>
            </a:bodyPr>
            <a:lstStyle/>
            <a:p>
              <a:pPr algn="ctr"/>
              <a:r>
                <a:rPr lang="en-US" sz="800" dirty="0" smtClean="0">
                  <a:latin typeface="Times New Roman" panose="02020603050405020304" pitchFamily="18" charset="0"/>
                  <a:cs typeface="Times New Roman" panose="02020603050405020304" pitchFamily="18" charset="0"/>
                </a:rPr>
                <a:t>Aircraft Survivability</a:t>
              </a:r>
            </a:p>
            <a:p>
              <a:pPr algn="ctr"/>
              <a:r>
                <a:rPr lang="en-US" sz="800" dirty="0" smtClean="0">
                  <a:latin typeface="Times New Roman" panose="02020603050405020304" pitchFamily="18" charset="0"/>
                  <a:cs typeface="Times New Roman" panose="02020603050405020304" pitchFamily="18" charset="0"/>
                </a:rPr>
                <a:t>WLY  (WPAFB)</a:t>
              </a:r>
            </a:p>
            <a:p>
              <a:pPr algn="ctr"/>
              <a:r>
                <a:rPr lang="en-US" sz="800" dirty="0" smtClean="0">
                  <a:latin typeface="Times New Roman" panose="02020603050405020304" pitchFamily="18" charset="0"/>
                  <a:cs typeface="Times New Roman" panose="02020603050405020304" pitchFamily="18" charset="0"/>
                </a:rPr>
                <a:t>Ms. Jacque Fisher</a:t>
              </a:r>
            </a:p>
          </p:txBody>
        </p:sp>
      </p:grpSp>
    </p:spTree>
    <p:extLst>
      <p:ext uri="{BB962C8B-B14F-4D97-AF65-F5344CB8AC3E}">
        <p14:creationId xmlns:p14="http://schemas.microsoft.com/office/powerpoint/2010/main" val="951167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i="0" dirty="0" smtClean="0"/>
              <a:t>PEO Priorities</a:t>
            </a:r>
            <a:endParaRPr lang="en-US" i="0" dirty="0"/>
          </a:p>
        </p:txBody>
      </p:sp>
      <p:sp>
        <p:nvSpPr>
          <p:cNvPr id="4" name="Content Placeholder 3"/>
          <p:cNvSpPr>
            <a:spLocks noGrp="1"/>
          </p:cNvSpPr>
          <p:nvPr>
            <p:ph idx="1"/>
          </p:nvPr>
        </p:nvSpPr>
        <p:spPr>
          <a:xfrm>
            <a:off x="276225" y="1371600"/>
            <a:ext cx="8397875" cy="4743450"/>
          </a:xfrm>
        </p:spPr>
        <p:txBody>
          <a:bodyPr/>
          <a:lstStyle/>
          <a:p>
            <a:pPr marL="285750" lvl="1"/>
            <a:r>
              <a:rPr lang="en-US" sz="2200" dirty="0" smtClean="0"/>
              <a:t>Improve Ownership of the Technical Baseline</a:t>
            </a:r>
          </a:p>
          <a:p>
            <a:pPr marL="285750" lvl="1"/>
            <a:endParaRPr lang="en-US" sz="2200" dirty="0"/>
          </a:p>
          <a:p>
            <a:pPr marL="285750" lvl="1"/>
            <a:r>
              <a:rPr lang="en-US" sz="2200" dirty="0"/>
              <a:t>Overcoming the “CLS for Life” Decisions in the ‘</a:t>
            </a:r>
            <a:r>
              <a:rPr lang="en-US" sz="2200" dirty="0" smtClean="0"/>
              <a:t>90s</a:t>
            </a:r>
          </a:p>
          <a:p>
            <a:pPr marL="285750" lvl="1"/>
            <a:endParaRPr lang="en-US" sz="2200" dirty="0"/>
          </a:p>
          <a:p>
            <a:pPr marL="285750" lvl="1"/>
            <a:r>
              <a:rPr lang="en-US" sz="2200" dirty="0" smtClean="0"/>
              <a:t>Improving Directorate Small Business performance</a:t>
            </a:r>
          </a:p>
          <a:p>
            <a:pPr marL="285750" lvl="1"/>
            <a:endParaRPr lang="en-US" sz="2200" dirty="0"/>
          </a:p>
          <a:p>
            <a:pPr marL="285750" lvl="1"/>
            <a:r>
              <a:rPr lang="en-US" sz="2200" dirty="0" smtClean="0"/>
              <a:t>Promoting effective competition</a:t>
            </a:r>
          </a:p>
          <a:p>
            <a:pPr marL="285750" lvl="1"/>
            <a:endParaRPr lang="en-US" sz="2200" dirty="0"/>
          </a:p>
          <a:p>
            <a:pPr marL="285750" lvl="1"/>
            <a:endParaRPr lang="en-US" sz="2200" dirty="0"/>
          </a:p>
          <a:p>
            <a:pPr marL="406400" lvl="1" indent="0">
              <a:buNone/>
            </a:pPr>
            <a:endParaRPr lang="en-US" dirty="0"/>
          </a:p>
        </p:txBody>
      </p:sp>
      <p:sp>
        <p:nvSpPr>
          <p:cNvPr id="5" name="Slide Number Placeholder 3"/>
          <p:cNvSpPr>
            <a:spLocks noGrp="1"/>
          </p:cNvSpPr>
          <p:nvPr>
            <p:ph type="sldNum" sz="quarter" idx="11"/>
          </p:nvPr>
        </p:nvSpPr>
        <p:spPr>
          <a:xfrm>
            <a:off x="7988300" y="6524625"/>
            <a:ext cx="1143000" cy="304800"/>
          </a:xfrm>
          <a:noFill/>
        </p:spPr>
        <p:txBody>
          <a:bodyPr/>
          <a:lstStyle/>
          <a:p>
            <a:pPr fontAlgn="base">
              <a:spcBef>
                <a:spcPct val="0"/>
              </a:spcBef>
              <a:spcAft>
                <a:spcPct val="0"/>
              </a:spcAft>
            </a:pPr>
            <a:fld id="{E11A6588-4324-4684-92FE-A5C456AE1FA7}" type="slidenum">
              <a:rPr lang="en-US" sz="1200" smtClean="0">
                <a:solidFill>
                  <a:srgbClr val="000000"/>
                </a:solidFill>
              </a:rPr>
              <a:pPr fontAlgn="base">
                <a:spcBef>
                  <a:spcPct val="0"/>
                </a:spcBef>
                <a:spcAft>
                  <a:spcPct val="0"/>
                </a:spcAft>
              </a:pPr>
              <a:t>4</a:t>
            </a:fld>
            <a:endParaRPr lang="en-US" sz="1200" dirty="0" smtClean="0">
              <a:solidFill>
                <a:srgbClr val="808080"/>
              </a:solidFill>
            </a:endParaRPr>
          </a:p>
        </p:txBody>
      </p:sp>
    </p:spTree>
    <p:extLst>
      <p:ext uri="{BB962C8B-B14F-4D97-AF65-F5344CB8AC3E}">
        <p14:creationId xmlns:p14="http://schemas.microsoft.com/office/powerpoint/2010/main" val="951167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i="0" dirty="0" smtClean="0"/>
              <a:t>Acquisition Forecast/Opportunities</a:t>
            </a:r>
            <a:endParaRPr lang="en-US" i="0" dirty="0"/>
          </a:p>
        </p:txBody>
      </p:sp>
      <p:sp>
        <p:nvSpPr>
          <p:cNvPr id="4" name="Content Placeholder 3"/>
          <p:cNvSpPr>
            <a:spLocks noGrp="1"/>
          </p:cNvSpPr>
          <p:nvPr>
            <p:ph idx="1"/>
          </p:nvPr>
        </p:nvSpPr>
        <p:spPr>
          <a:xfrm>
            <a:off x="276225" y="1371600"/>
            <a:ext cx="8639175" cy="4743450"/>
          </a:xfrm>
        </p:spPr>
        <p:txBody>
          <a:bodyPr/>
          <a:lstStyle/>
          <a:p>
            <a:pPr marL="285750" lvl="1"/>
            <a:r>
              <a:rPr lang="en-US" sz="2200" dirty="0" smtClean="0"/>
              <a:t>Advanced </a:t>
            </a:r>
            <a:r>
              <a:rPr lang="en-US" sz="2200" dirty="0"/>
              <a:t>Pilot Training (</a:t>
            </a:r>
            <a:r>
              <a:rPr lang="en-US" sz="2200" dirty="0" smtClean="0"/>
              <a:t>APT) </a:t>
            </a:r>
            <a:r>
              <a:rPr lang="en-US" sz="2200" dirty="0"/>
              <a:t>Family of Systems (</a:t>
            </a:r>
            <a:r>
              <a:rPr lang="en-US" sz="2200" dirty="0" err="1"/>
              <a:t>FoS</a:t>
            </a:r>
            <a:r>
              <a:rPr lang="en-US" sz="2200" dirty="0" smtClean="0"/>
              <a:t>)</a:t>
            </a:r>
          </a:p>
          <a:p>
            <a:pPr marL="285750" lvl="1"/>
            <a:endParaRPr lang="en-US" sz="2200" dirty="0"/>
          </a:p>
          <a:p>
            <a:pPr marL="285750" lvl="1"/>
            <a:r>
              <a:rPr lang="en-US" sz="2200" dirty="0" smtClean="0"/>
              <a:t>T-6 Contractor </a:t>
            </a:r>
            <a:r>
              <a:rPr lang="en-US" sz="2200" dirty="0"/>
              <a:t>Operated Maintained Base Supply (COMBS III</a:t>
            </a:r>
            <a:r>
              <a:rPr lang="en-US" sz="2200" dirty="0" smtClean="0"/>
              <a:t>)</a:t>
            </a:r>
          </a:p>
          <a:p>
            <a:pPr marL="285750" lvl="1"/>
            <a:endParaRPr lang="en-US" sz="2200" dirty="0"/>
          </a:p>
          <a:p>
            <a:pPr marL="285750" lvl="1"/>
            <a:r>
              <a:rPr lang="en-US" sz="2200" dirty="0" smtClean="0"/>
              <a:t>Afghanistan Trainer Program CLS</a:t>
            </a:r>
          </a:p>
          <a:p>
            <a:pPr marL="285750" lvl="1"/>
            <a:endParaRPr lang="en-US" sz="2200" dirty="0"/>
          </a:p>
          <a:p>
            <a:pPr marL="285750" lvl="1"/>
            <a:r>
              <a:rPr lang="en-US" sz="2200" dirty="0"/>
              <a:t>C-130H Avionics Modernization Program (AMP) Increment 1</a:t>
            </a:r>
            <a:endParaRPr lang="en-US" sz="2200" dirty="0" smtClean="0"/>
          </a:p>
          <a:p>
            <a:pPr marL="3175" lvl="1" indent="0">
              <a:buNone/>
            </a:pPr>
            <a:endParaRPr lang="en-US" sz="2200" dirty="0"/>
          </a:p>
        </p:txBody>
      </p:sp>
      <p:sp>
        <p:nvSpPr>
          <p:cNvPr id="5" name="Slide Number Placeholder 3"/>
          <p:cNvSpPr>
            <a:spLocks noGrp="1"/>
          </p:cNvSpPr>
          <p:nvPr>
            <p:ph type="sldNum" sz="quarter" idx="11"/>
          </p:nvPr>
        </p:nvSpPr>
        <p:spPr>
          <a:xfrm>
            <a:off x="7988300" y="6524625"/>
            <a:ext cx="1143000" cy="304800"/>
          </a:xfrm>
          <a:noFill/>
        </p:spPr>
        <p:txBody>
          <a:bodyPr/>
          <a:lstStyle/>
          <a:p>
            <a:pPr fontAlgn="base">
              <a:spcBef>
                <a:spcPct val="0"/>
              </a:spcBef>
              <a:spcAft>
                <a:spcPct val="0"/>
              </a:spcAft>
            </a:pPr>
            <a:fld id="{E11A6588-4324-4684-92FE-A5C456AE1FA7}" type="slidenum">
              <a:rPr lang="en-US" sz="1200" smtClean="0">
                <a:solidFill>
                  <a:srgbClr val="000000"/>
                </a:solidFill>
              </a:rPr>
              <a:pPr fontAlgn="base">
                <a:spcBef>
                  <a:spcPct val="0"/>
                </a:spcBef>
                <a:spcAft>
                  <a:spcPct val="0"/>
                </a:spcAft>
              </a:pPr>
              <a:t>5</a:t>
            </a:fld>
            <a:endParaRPr lang="en-US" sz="1200" dirty="0" smtClean="0">
              <a:solidFill>
                <a:srgbClr val="808080"/>
              </a:solidFill>
            </a:endParaRPr>
          </a:p>
        </p:txBody>
      </p:sp>
    </p:spTree>
    <p:extLst>
      <p:ext uri="{BB962C8B-B14F-4D97-AF65-F5344CB8AC3E}">
        <p14:creationId xmlns:p14="http://schemas.microsoft.com/office/powerpoint/2010/main" val="4288088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dirty="0"/>
              <a:t>Advanced Pilot Training (APT) Family of Systems (</a:t>
            </a:r>
            <a:r>
              <a:rPr lang="en-US" dirty="0" err="1"/>
              <a:t>FoS</a:t>
            </a:r>
            <a:r>
              <a:rPr lang="en-US" dirty="0"/>
              <a:t>)</a:t>
            </a:r>
          </a:p>
        </p:txBody>
      </p:sp>
      <p:sp>
        <p:nvSpPr>
          <p:cNvPr id="5" name="Slide Number Placeholder 3"/>
          <p:cNvSpPr>
            <a:spLocks noGrp="1"/>
          </p:cNvSpPr>
          <p:nvPr>
            <p:ph type="sldNum" sz="quarter" idx="11"/>
          </p:nvPr>
        </p:nvSpPr>
        <p:spPr>
          <a:xfrm>
            <a:off x="7988300" y="6524625"/>
            <a:ext cx="1143000" cy="304800"/>
          </a:xfrm>
          <a:noFill/>
        </p:spPr>
        <p:txBody>
          <a:bodyPr/>
          <a:lstStyle/>
          <a:p>
            <a:pPr fontAlgn="base">
              <a:spcBef>
                <a:spcPct val="0"/>
              </a:spcBef>
              <a:spcAft>
                <a:spcPct val="0"/>
              </a:spcAft>
            </a:pPr>
            <a:fld id="{E11A6588-4324-4684-92FE-A5C456AE1FA7}" type="slidenum">
              <a:rPr lang="en-US" sz="1200">
                <a:solidFill>
                  <a:srgbClr val="000000"/>
                </a:solidFill>
              </a:rPr>
              <a:pPr fontAlgn="base">
                <a:spcBef>
                  <a:spcPct val="0"/>
                </a:spcBef>
                <a:spcAft>
                  <a:spcPct val="0"/>
                </a:spcAft>
              </a:pPr>
              <a:t>6</a:t>
            </a:fld>
            <a:endParaRPr lang="en-US" sz="1200" dirty="0">
              <a:solidFill>
                <a:srgbClr val="808080"/>
              </a:solidFill>
            </a:endParaRPr>
          </a:p>
        </p:txBody>
      </p:sp>
      <p:sp>
        <p:nvSpPr>
          <p:cNvPr id="9" name="Content Placeholder 3"/>
          <p:cNvSpPr txBox="1">
            <a:spLocks/>
          </p:cNvSpPr>
          <p:nvPr/>
        </p:nvSpPr>
        <p:spPr bwMode="auto">
          <a:xfrm>
            <a:off x="276225" y="1350571"/>
            <a:ext cx="8715375" cy="47454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800" kern="0" dirty="0" smtClean="0">
                <a:solidFill>
                  <a:srgbClr val="000000"/>
                </a:solidFill>
              </a:rPr>
              <a:t>Brief Description:  The APT effort will replace the aging T-38 fleet with an adaptable training system.  The identified capability gaps that APT fills are sustained High-G maneuvering, night vision goggle operations, in-flight refueling, and advanced sensor management.  In addition, APT will enable training downloading and offloading.</a:t>
            </a:r>
          </a:p>
          <a:p>
            <a:r>
              <a:rPr lang="en-US" sz="1800" kern="0" dirty="0" smtClean="0">
                <a:solidFill>
                  <a:srgbClr val="000000"/>
                </a:solidFill>
              </a:rPr>
              <a:t>The APT effort will drive </a:t>
            </a:r>
            <a:r>
              <a:rPr lang="en-US" sz="1800" kern="0" dirty="0" smtClean="0">
                <a:solidFill>
                  <a:srgbClr val="000000"/>
                </a:solidFill>
                <a:cs typeface="Arial" charset="0"/>
              </a:rPr>
              <a:t>close </a:t>
            </a:r>
            <a:r>
              <a:rPr lang="en-US" sz="1800" kern="0" dirty="0">
                <a:solidFill>
                  <a:srgbClr val="000000"/>
                </a:solidFill>
                <a:cs typeface="Arial" charset="0"/>
              </a:rPr>
              <a:t>collaboration with industry to explore cost-capability value </a:t>
            </a:r>
            <a:r>
              <a:rPr lang="en-US" sz="1800" kern="0" dirty="0" smtClean="0">
                <a:solidFill>
                  <a:srgbClr val="000000"/>
                </a:solidFill>
                <a:cs typeface="Arial" charset="0"/>
              </a:rPr>
              <a:t>trade-space, transparency, and establish </a:t>
            </a:r>
            <a:r>
              <a:rPr lang="en-US" sz="1800" kern="0" dirty="0">
                <a:solidFill>
                  <a:srgbClr val="000000"/>
                </a:solidFill>
                <a:cs typeface="Arial" charset="0"/>
              </a:rPr>
              <a:t>robust solicitation demanding </a:t>
            </a:r>
            <a:r>
              <a:rPr lang="en-US" sz="1800" kern="0" dirty="0" smtClean="0">
                <a:solidFill>
                  <a:srgbClr val="000000"/>
                </a:solidFill>
                <a:cs typeface="Arial" charset="0"/>
              </a:rPr>
              <a:t>high </a:t>
            </a:r>
            <a:r>
              <a:rPr lang="en-US" sz="1800" kern="0" dirty="0">
                <a:solidFill>
                  <a:srgbClr val="000000"/>
                </a:solidFill>
                <a:cs typeface="Arial" charset="0"/>
              </a:rPr>
              <a:t>fidelity data for future sustainment &amp; capability </a:t>
            </a:r>
            <a:r>
              <a:rPr lang="en-US" sz="1800" kern="0" dirty="0" smtClean="0">
                <a:solidFill>
                  <a:srgbClr val="000000"/>
                </a:solidFill>
                <a:cs typeface="Arial" charset="0"/>
              </a:rPr>
              <a:t>growth</a:t>
            </a:r>
            <a:endParaRPr lang="en-US" sz="1800" kern="0" dirty="0" smtClean="0">
              <a:solidFill>
                <a:srgbClr val="000000"/>
              </a:solidFill>
            </a:endParaRPr>
          </a:p>
          <a:p>
            <a:r>
              <a:rPr lang="en-US" sz="1800" kern="0" dirty="0" smtClean="0">
                <a:solidFill>
                  <a:srgbClr val="000000"/>
                </a:solidFill>
              </a:rPr>
              <a:t>Program Value: ~$49 Billion through FY45</a:t>
            </a:r>
          </a:p>
          <a:p>
            <a:r>
              <a:rPr lang="en-US" sz="1800" kern="0" dirty="0" smtClean="0">
                <a:solidFill>
                  <a:srgbClr val="000000"/>
                </a:solidFill>
              </a:rPr>
              <a:t>Estimated Current Contract Period of Performance:  Lifecycle runs through 2045.  EMD (September 2017-December 2022), Production (June 2021)</a:t>
            </a:r>
          </a:p>
          <a:p>
            <a:r>
              <a:rPr lang="en-US" sz="1800" dirty="0">
                <a:solidFill>
                  <a:srgbClr val="000000"/>
                </a:solidFill>
                <a:cs typeface="Arial" charset="0"/>
              </a:rPr>
              <a:t>Full &amp; Open Competition for </a:t>
            </a:r>
            <a:r>
              <a:rPr lang="en-US" sz="1800" dirty="0" smtClean="0">
                <a:solidFill>
                  <a:srgbClr val="000000"/>
                </a:solidFill>
                <a:cs typeface="Arial" charset="0"/>
              </a:rPr>
              <a:t>EMD.  Priced </a:t>
            </a:r>
            <a:r>
              <a:rPr lang="en-US" sz="1800" dirty="0">
                <a:solidFill>
                  <a:srgbClr val="000000"/>
                </a:solidFill>
                <a:cs typeface="Arial" charset="0"/>
              </a:rPr>
              <a:t>options for </a:t>
            </a:r>
            <a:r>
              <a:rPr lang="en-US" sz="1800" dirty="0" smtClean="0">
                <a:solidFill>
                  <a:srgbClr val="000000"/>
                </a:solidFill>
                <a:cs typeface="Arial" charset="0"/>
              </a:rPr>
              <a:t>LRIP and ICS.  NTEs </a:t>
            </a:r>
            <a:r>
              <a:rPr lang="en-US" sz="1800" dirty="0">
                <a:solidFill>
                  <a:srgbClr val="000000"/>
                </a:solidFill>
                <a:cs typeface="Arial" charset="0"/>
              </a:rPr>
              <a:t>options for </a:t>
            </a:r>
            <a:r>
              <a:rPr lang="en-US" sz="1800" dirty="0" smtClean="0">
                <a:solidFill>
                  <a:srgbClr val="000000"/>
                </a:solidFill>
                <a:cs typeface="Arial" charset="0"/>
              </a:rPr>
              <a:t>FRP.</a:t>
            </a:r>
          </a:p>
          <a:p>
            <a:r>
              <a:rPr lang="en-US" sz="1800" kern="0" dirty="0" smtClean="0">
                <a:solidFill>
                  <a:srgbClr val="000000"/>
                </a:solidFill>
              </a:rPr>
              <a:t>Executing Program Office:  </a:t>
            </a:r>
            <a:r>
              <a:rPr lang="en-US" sz="1800" dirty="0" smtClean="0">
                <a:solidFill>
                  <a:srgbClr val="000000"/>
                </a:solidFill>
              </a:rPr>
              <a:t>Training Aircraft </a:t>
            </a:r>
            <a:r>
              <a:rPr lang="en-US" sz="1800" dirty="0">
                <a:solidFill>
                  <a:srgbClr val="000000"/>
                </a:solidFill>
              </a:rPr>
              <a:t>Division, Mobility Directorate, Wright-Patterson AFB, OH</a:t>
            </a:r>
          </a:p>
          <a:p>
            <a:endParaRPr lang="en-US" kern="0" dirty="0" smtClean="0">
              <a:solidFill>
                <a:srgbClr val="000000"/>
              </a:solidFill>
            </a:endParaRPr>
          </a:p>
          <a:p>
            <a:pPr marL="406400" lvl="1" indent="0">
              <a:buFont typeface="Wingdings" pitchFamily="2" charset="2"/>
              <a:buNone/>
            </a:pPr>
            <a:endParaRPr lang="en-US" kern="0" dirty="0">
              <a:solidFill>
                <a:srgbClr val="000000"/>
              </a:solidFill>
            </a:endParaRPr>
          </a:p>
        </p:txBody>
      </p:sp>
    </p:spTree>
    <p:extLst>
      <p:ext uri="{BB962C8B-B14F-4D97-AF65-F5344CB8AC3E}">
        <p14:creationId xmlns:p14="http://schemas.microsoft.com/office/powerpoint/2010/main" val="200108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3700" y="76200"/>
            <a:ext cx="7251700" cy="1143000"/>
          </a:xfrm>
        </p:spPr>
        <p:txBody>
          <a:bodyPr/>
          <a:lstStyle/>
          <a:p>
            <a:pPr lvl="1"/>
            <a:r>
              <a:rPr lang="en-US" dirty="0"/>
              <a:t>Contractor Operated Maintained Base Supply (COMBS III)</a:t>
            </a:r>
          </a:p>
        </p:txBody>
      </p:sp>
      <p:sp>
        <p:nvSpPr>
          <p:cNvPr id="4" name="Content Placeholder 3"/>
          <p:cNvSpPr>
            <a:spLocks noGrp="1"/>
          </p:cNvSpPr>
          <p:nvPr>
            <p:ph idx="1"/>
          </p:nvPr>
        </p:nvSpPr>
        <p:spPr>
          <a:xfrm>
            <a:off x="276225" y="1371600"/>
            <a:ext cx="8486775" cy="4743450"/>
          </a:xfrm>
        </p:spPr>
        <p:txBody>
          <a:bodyPr/>
          <a:lstStyle/>
          <a:p>
            <a:r>
              <a:rPr lang="en-US" sz="1800" dirty="0" smtClean="0"/>
              <a:t>Brief Description:  This effort </a:t>
            </a:r>
            <a:r>
              <a:rPr lang="en-US" sz="1800" dirty="0"/>
              <a:t>will </a:t>
            </a:r>
            <a:r>
              <a:rPr lang="en-US" sz="1800" dirty="0" smtClean="0"/>
              <a:t>provide </a:t>
            </a:r>
            <a:r>
              <a:rPr lang="en-US" sz="1800" dirty="0"/>
              <a:t>COMBS services for the T-6A/B Texan II fleet aircraft. </a:t>
            </a:r>
            <a:r>
              <a:rPr lang="en-US" sz="1800" dirty="0" smtClean="0"/>
              <a:t> COMBS </a:t>
            </a:r>
            <a:r>
              <a:rPr lang="en-US" sz="1800" dirty="0"/>
              <a:t>services will include the responsibility to stock, store, issue, repair/overhaul, </a:t>
            </a:r>
            <a:r>
              <a:rPr lang="en-US" sz="1800" dirty="0" smtClean="0"/>
              <a:t>replace  </a:t>
            </a:r>
            <a:r>
              <a:rPr lang="en-US" sz="1800" dirty="0"/>
              <a:t>and </a:t>
            </a:r>
            <a:r>
              <a:rPr lang="en-US" sz="1800" dirty="0" smtClean="0"/>
              <a:t>procure </a:t>
            </a:r>
            <a:r>
              <a:rPr lang="en-US" sz="1800" dirty="0"/>
              <a:t>material using FAA standard processes to support the T-6 fleet at </a:t>
            </a:r>
            <a:r>
              <a:rPr lang="en-US" sz="1800" dirty="0" smtClean="0"/>
              <a:t>eight </a:t>
            </a:r>
            <a:r>
              <a:rPr lang="en-US" sz="1800" dirty="0"/>
              <a:t>Main Operating Bases (MOBs) and </a:t>
            </a:r>
            <a:r>
              <a:rPr lang="en-US" sz="1800" dirty="0" smtClean="0"/>
              <a:t>three </a:t>
            </a:r>
            <a:r>
              <a:rPr lang="en-US" sz="1800" dirty="0"/>
              <a:t>Satellites.  </a:t>
            </a:r>
            <a:r>
              <a:rPr lang="en-US" sz="1800" dirty="0" smtClean="0"/>
              <a:t>The contractor </a:t>
            </a:r>
            <a:r>
              <a:rPr lang="en-US" sz="1800" dirty="0"/>
              <a:t>will provide services and serviceable material to support safe, flyable aircraft to meet the user’s daily flight schedule</a:t>
            </a:r>
            <a:r>
              <a:rPr lang="en-US" sz="1800" dirty="0" smtClean="0"/>
              <a:t>.</a:t>
            </a:r>
          </a:p>
          <a:p>
            <a:r>
              <a:rPr lang="en-US" sz="1800" dirty="0" smtClean="0"/>
              <a:t>Program Value: ~$1.98 billion</a:t>
            </a:r>
            <a:endParaRPr lang="en-US" sz="1800" dirty="0"/>
          </a:p>
          <a:p>
            <a:r>
              <a:rPr lang="en-US" sz="1800" dirty="0" smtClean="0"/>
              <a:t>Estimated Current Contract Period of Performance:                                     5-8 years (1 </a:t>
            </a:r>
            <a:r>
              <a:rPr lang="en-US" sz="1800" dirty="0"/>
              <a:t>year base plus </a:t>
            </a:r>
            <a:r>
              <a:rPr lang="en-US" sz="1800" dirty="0" smtClean="0"/>
              <a:t>4-7 </a:t>
            </a:r>
            <a:r>
              <a:rPr lang="en-US" sz="1800" dirty="0"/>
              <a:t>one year </a:t>
            </a:r>
            <a:r>
              <a:rPr lang="en-US" sz="1800" dirty="0" smtClean="0"/>
              <a:t>options)</a:t>
            </a:r>
          </a:p>
          <a:p>
            <a:r>
              <a:rPr lang="en-US" sz="1800" dirty="0"/>
              <a:t>Full and Open </a:t>
            </a:r>
            <a:r>
              <a:rPr lang="en-US" sz="1800" dirty="0" smtClean="0"/>
              <a:t>Competition.  A </a:t>
            </a:r>
            <a:r>
              <a:rPr lang="en-US" sz="1800" dirty="0"/>
              <a:t>Small </a:t>
            </a:r>
            <a:r>
              <a:rPr lang="en-US" sz="1800" dirty="0" smtClean="0"/>
              <a:t>Business set </a:t>
            </a:r>
            <a:r>
              <a:rPr lang="en-US" sz="1800" dirty="0"/>
              <a:t>aside not </a:t>
            </a:r>
            <a:r>
              <a:rPr lang="en-US" sz="1800" dirty="0" smtClean="0"/>
              <a:t>anticipated.</a:t>
            </a:r>
          </a:p>
          <a:p>
            <a:r>
              <a:rPr lang="en-US" sz="1800" dirty="0" smtClean="0"/>
              <a:t>Executing Program Office:  The Training Aircraft Division at WPAFB will conduct the source selection and initial program management.  This program will transition to Tinker AFB after contract award for program and contract management. </a:t>
            </a:r>
          </a:p>
          <a:p>
            <a:endParaRPr lang="en-US" dirty="0" smtClean="0"/>
          </a:p>
          <a:p>
            <a:pPr marL="406400" lvl="1" indent="0">
              <a:buNone/>
            </a:pPr>
            <a:endParaRPr lang="en-US" dirty="0"/>
          </a:p>
        </p:txBody>
      </p:sp>
      <p:sp>
        <p:nvSpPr>
          <p:cNvPr id="5" name="Slide Number Placeholder 3"/>
          <p:cNvSpPr>
            <a:spLocks noGrp="1"/>
          </p:cNvSpPr>
          <p:nvPr>
            <p:ph type="sldNum" sz="quarter" idx="11"/>
          </p:nvPr>
        </p:nvSpPr>
        <p:spPr>
          <a:xfrm>
            <a:off x="7988300" y="6524625"/>
            <a:ext cx="1143000" cy="304800"/>
          </a:xfrm>
          <a:noFill/>
        </p:spPr>
        <p:txBody>
          <a:bodyPr/>
          <a:lstStyle/>
          <a:p>
            <a:pPr fontAlgn="base">
              <a:spcBef>
                <a:spcPct val="0"/>
              </a:spcBef>
              <a:spcAft>
                <a:spcPct val="0"/>
              </a:spcAft>
            </a:pPr>
            <a:fld id="{E11A6588-4324-4684-92FE-A5C456AE1FA7}" type="slidenum">
              <a:rPr lang="en-US" sz="1200">
                <a:solidFill>
                  <a:srgbClr val="000000"/>
                </a:solidFill>
              </a:rPr>
              <a:pPr fontAlgn="base">
                <a:spcBef>
                  <a:spcPct val="0"/>
                </a:spcBef>
                <a:spcAft>
                  <a:spcPct val="0"/>
                </a:spcAft>
              </a:pPr>
              <a:t>7</a:t>
            </a:fld>
            <a:endParaRPr lang="en-US" sz="1200" dirty="0">
              <a:solidFill>
                <a:srgbClr val="808080"/>
              </a:solidFill>
            </a:endParaRPr>
          </a:p>
        </p:txBody>
      </p:sp>
    </p:spTree>
    <p:extLst>
      <p:ext uri="{BB962C8B-B14F-4D97-AF65-F5344CB8AC3E}">
        <p14:creationId xmlns:p14="http://schemas.microsoft.com/office/powerpoint/2010/main" val="1705085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Afghanistan Trainer Program CLS</a:t>
            </a:r>
            <a:endParaRPr lang="en-GB" dirty="0"/>
          </a:p>
        </p:txBody>
      </p:sp>
      <p:sp>
        <p:nvSpPr>
          <p:cNvPr id="4" name="Slide Number Placeholder 3"/>
          <p:cNvSpPr>
            <a:spLocks noGrp="1"/>
          </p:cNvSpPr>
          <p:nvPr>
            <p:ph type="sldNum" sz="quarter" idx="11"/>
          </p:nvPr>
        </p:nvSpPr>
        <p:spPr/>
        <p:txBody>
          <a:bodyPr/>
          <a:lstStyle/>
          <a:p>
            <a:pPr>
              <a:defRPr/>
            </a:pPr>
            <a:fld id="{FAB0A351-5588-4F63-A190-9AF18FB9C6B5}" type="slidenum">
              <a:rPr lang="en-US" smtClean="0"/>
              <a:pPr>
                <a:defRPr/>
              </a:pPr>
              <a:t>8</a:t>
            </a:fld>
            <a:endParaRPr lang="en-US" dirty="0">
              <a:solidFill>
                <a:srgbClr val="808080"/>
              </a:solidFill>
            </a:endParaRPr>
          </a:p>
        </p:txBody>
      </p:sp>
      <p:sp>
        <p:nvSpPr>
          <p:cNvPr id="6" name="Content Placeholder 3"/>
          <p:cNvSpPr>
            <a:spLocks noGrp="1"/>
          </p:cNvSpPr>
          <p:nvPr>
            <p:ph idx="1"/>
          </p:nvPr>
        </p:nvSpPr>
        <p:spPr>
          <a:xfrm>
            <a:off x="276225" y="1371600"/>
            <a:ext cx="8486775" cy="4743450"/>
          </a:xfrm>
        </p:spPr>
        <p:txBody>
          <a:bodyPr/>
          <a:lstStyle/>
          <a:p>
            <a:r>
              <a:rPr lang="en-US" sz="1800" dirty="0" smtClean="0"/>
              <a:t>Brief Description:  This effort </a:t>
            </a:r>
            <a:r>
              <a:rPr lang="en-US" sz="1800" dirty="0"/>
              <a:t>will </a:t>
            </a:r>
            <a:r>
              <a:rPr lang="en-US" sz="1800" dirty="0" smtClean="0"/>
              <a:t>transition the C-208 Afghan Trainer program from Interim Contractor Support (ICS) to Contractor Logistics Support through a Competitive Source Selection. The contractor will maintain the C-208B fleet of 24 aircraft, one Aircrew Training Device, and one Maintenance Training Device. Additionally, the contractor will continue to develop a cadre of Afghan Air Force maintainers capable of organically maintaining the fleet of C-208B aircraft</a:t>
            </a:r>
          </a:p>
          <a:p>
            <a:r>
              <a:rPr lang="en-US" sz="1800" dirty="0" smtClean="0"/>
              <a:t>Program Value: ~$203.6 million</a:t>
            </a:r>
            <a:endParaRPr lang="en-US" sz="1800" dirty="0"/>
          </a:p>
          <a:p>
            <a:r>
              <a:rPr lang="en-US" sz="1800" dirty="0" smtClean="0"/>
              <a:t>Estimated Current Contract Period of Performance:                                     5 years (3 month Phase-in, 9 month base, Four 1-year options)</a:t>
            </a:r>
          </a:p>
          <a:p>
            <a:r>
              <a:rPr lang="en-US" sz="1800" dirty="0"/>
              <a:t>Full and Open </a:t>
            </a:r>
            <a:r>
              <a:rPr lang="en-US" sz="1800" dirty="0" smtClean="0"/>
              <a:t>Competition.  A </a:t>
            </a:r>
            <a:r>
              <a:rPr lang="en-US" sz="1800" dirty="0"/>
              <a:t>Small </a:t>
            </a:r>
            <a:r>
              <a:rPr lang="en-US" sz="1800" dirty="0" smtClean="0"/>
              <a:t>Business set </a:t>
            </a:r>
            <a:r>
              <a:rPr lang="en-US" sz="1800" dirty="0"/>
              <a:t>aside not </a:t>
            </a:r>
            <a:r>
              <a:rPr lang="en-US" sz="1800" dirty="0" smtClean="0"/>
              <a:t>anticipated.</a:t>
            </a:r>
          </a:p>
          <a:p>
            <a:r>
              <a:rPr lang="en-US" sz="1800" dirty="0" smtClean="0"/>
              <a:t>Executing Program Office:  The Training Aircraft Division at WPAFB will conduct the source selection and program management.  </a:t>
            </a:r>
            <a:endParaRPr lang="en-US" dirty="0" smtClean="0"/>
          </a:p>
          <a:p>
            <a:pPr marL="406400" lvl="1" indent="0">
              <a:buNone/>
            </a:pPr>
            <a:endParaRPr lang="en-US" dirty="0"/>
          </a:p>
        </p:txBody>
      </p:sp>
    </p:spTree>
    <p:extLst>
      <p:ext uri="{BB962C8B-B14F-4D97-AF65-F5344CB8AC3E}">
        <p14:creationId xmlns:p14="http://schemas.microsoft.com/office/powerpoint/2010/main" val="232759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C-130H Avionics Modernization Program (AMP) Increment 1</a:t>
            </a:r>
            <a:endParaRPr lang="en-GB" dirty="0"/>
          </a:p>
        </p:txBody>
      </p:sp>
      <p:sp>
        <p:nvSpPr>
          <p:cNvPr id="3" name="Content Placeholder 2"/>
          <p:cNvSpPr>
            <a:spLocks noGrp="1"/>
          </p:cNvSpPr>
          <p:nvPr>
            <p:ph idx="1"/>
          </p:nvPr>
        </p:nvSpPr>
        <p:spPr>
          <a:xfrm>
            <a:off x="276225" y="1504950"/>
            <a:ext cx="8562975" cy="4743450"/>
          </a:xfrm>
        </p:spPr>
        <p:txBody>
          <a:bodyPr>
            <a:normAutofit lnSpcReduction="10000"/>
          </a:bodyPr>
          <a:lstStyle/>
          <a:p>
            <a:r>
              <a:rPr lang="en-US" dirty="0"/>
              <a:t>Brief Description:  The C-130H AMP program is a safety and airspace compliance program for 172 combat delivery C-130H fleet and 6 LC-130Hs to meet FAA and European Union mandates. The effort will modify legacy C-130Hs with 8.33 kHz radios, enhanced Mode S, Automatic Dependent Surveillance – Broadcast (ADS-B) Out, and an updated Cockpit Voice Recorder/Digital Flight Data Recorder, while retaining Traffic Collision Avoidance System II </a:t>
            </a:r>
          </a:p>
          <a:p>
            <a:r>
              <a:rPr lang="en-US" dirty="0"/>
              <a:t>Program Value: $231 million</a:t>
            </a:r>
          </a:p>
          <a:p>
            <a:r>
              <a:rPr lang="en-US" dirty="0"/>
              <a:t>Estimated Current Contract Period of Performance:  FY17–FY20 Source Selection starts April 2016                                   </a:t>
            </a:r>
          </a:p>
          <a:p>
            <a:r>
              <a:rPr lang="en-US" dirty="0"/>
              <a:t>Full and Open Competitive Small Business Award:  March 2017</a:t>
            </a:r>
          </a:p>
          <a:p>
            <a:r>
              <a:rPr lang="en-US" dirty="0"/>
              <a:t>Executing Program Office: C-130 Hercules Division at Robins AFB will conduct the source selection and program management through Wright-Patterson AFB. </a:t>
            </a:r>
          </a:p>
          <a:p>
            <a:endParaRPr lang="en-GB" dirty="0"/>
          </a:p>
        </p:txBody>
      </p:sp>
      <p:sp>
        <p:nvSpPr>
          <p:cNvPr id="4" name="Slide Number Placeholder 3"/>
          <p:cNvSpPr>
            <a:spLocks noGrp="1"/>
          </p:cNvSpPr>
          <p:nvPr>
            <p:ph type="sldNum" sz="quarter" idx="11"/>
          </p:nvPr>
        </p:nvSpPr>
        <p:spPr/>
        <p:txBody>
          <a:bodyPr/>
          <a:lstStyle/>
          <a:p>
            <a:pPr>
              <a:defRPr/>
            </a:pPr>
            <a:fld id="{FAB0A351-5588-4F63-A190-9AF18FB9C6B5}" type="slidenum">
              <a:rPr lang="en-US" smtClean="0"/>
              <a:pPr>
                <a:defRPr/>
              </a:pPr>
              <a:t>9</a:t>
            </a:fld>
            <a:endParaRPr lang="en-US" dirty="0">
              <a:solidFill>
                <a:srgbClr val="808080"/>
              </a:solidFill>
            </a:endParaRPr>
          </a:p>
        </p:txBody>
      </p:sp>
    </p:spTree>
    <p:extLst>
      <p:ext uri="{BB962C8B-B14F-4D97-AF65-F5344CB8AC3E}">
        <p14:creationId xmlns:p14="http://schemas.microsoft.com/office/powerpoint/2010/main" val="2741437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9525">
          <a:solidFill>
            <a:srgbClr val="000000"/>
          </a:solidFill>
          <a:miter lim="800000"/>
          <a:headEnd/>
          <a:tailEn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1200" b="1" dirty="0" smtClean="0">
            <a:solidFill>
              <a:srgbClr val="9900CC"/>
            </a:solidFill>
            <a:latin typeface="Shruti" pitchFamily="34" charset="0"/>
            <a:cs typeface="Shruti" pitchFamily="34" charset="0"/>
          </a:defRPr>
        </a:defPPr>
      </a:lstStyle>
    </a:tx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F-Unclas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D67C6F4F2B51418F24C7D88E2FD6D0" ma:contentTypeVersion="0" ma:contentTypeDescription="Create a new document." ma:contentTypeScope="" ma:versionID="6a287e7e333f6210dc2b69f8d44a8d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573AA1-3517-45D2-A591-90B026615ECC}">
  <ds:schemaRefs>
    <ds:schemaRef ds:uri="http://schemas.microsoft.com/office/2006/metadata/properties"/>
    <ds:schemaRef ds:uri="http://purl.org/dc/dcmitype/"/>
    <ds:schemaRef ds:uri="http://purl.org/dc/elements/1.1/"/>
    <ds:schemaRef ds:uri="http://www.w3.org/XML/1998/namespace"/>
    <ds:schemaRef ds:uri="http://purl.org/dc/terms/"/>
    <ds:schemaRef ds:uri="http://schemas.openxmlformats.org/package/2006/metadata/core-properties"/>
    <ds:schemaRef ds:uri="http://schemas.microsoft.com/office/2006/documentManagement/types"/>
  </ds:schemaRefs>
</ds:datastoreItem>
</file>

<file path=customXml/itemProps2.xml><?xml version="1.0" encoding="utf-8"?>
<ds:datastoreItem xmlns:ds="http://schemas.openxmlformats.org/officeDocument/2006/customXml" ds:itemID="{BAB074C3-A3B3-494F-A01D-2F1DCB1E09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B21BE6C-06CC-49EB-BF0B-5ED5ECB07E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4937</TotalTime>
  <Words>1564</Words>
  <Application>Microsoft Office PowerPoint</Application>
  <PresentationFormat>On-screen Show (4:3)</PresentationFormat>
  <Paragraphs>198</Paragraphs>
  <Slides>9</Slides>
  <Notes>9</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Office Theme</vt:lpstr>
      <vt:lpstr>2_USAF(Unclas)</vt:lpstr>
      <vt:lpstr>1_AF-Unclass</vt:lpstr>
      <vt:lpstr>1_Default Design</vt:lpstr>
      <vt:lpstr>Program Executive Officer (PEO) Review and Outlook (R&amp;O) </vt:lpstr>
      <vt:lpstr>PEO MOBILITY</vt:lpstr>
      <vt:lpstr>Mobility Leadership</vt:lpstr>
      <vt:lpstr>PEO Priorities</vt:lpstr>
      <vt:lpstr>Acquisition Forecast/Opportunities</vt:lpstr>
      <vt:lpstr>Advanced Pilot Training (APT) Family of Systems (FoS)</vt:lpstr>
      <vt:lpstr>Contractor Operated Maintained Base Supply (COMBS III)</vt:lpstr>
      <vt:lpstr>Afghanistan Trainer Program CLS</vt:lpstr>
      <vt:lpstr>C-130H Avionics Modernization Program (AMP) Increment 1</vt:lpstr>
    </vt:vector>
  </TitlesOfParts>
  <Company>U.S Air Force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Subject—Update? MRO?</dc:title>
  <dc:creator>BROWN, ANN L Lt Col USAF AFRC 916 MSG/CD</dc:creator>
  <cp:lastModifiedBy>O'Neill, Peter M</cp:lastModifiedBy>
  <cp:revision>195</cp:revision>
  <cp:lastPrinted>2016-03-11T14:00:11Z</cp:lastPrinted>
  <dcterms:created xsi:type="dcterms:W3CDTF">2013-08-26T13:41:07Z</dcterms:created>
  <dcterms:modified xsi:type="dcterms:W3CDTF">2016-03-16T20:03:52Z</dcterms:modified>
</cp:coreProperties>
</file>