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9" r:id="rId3"/>
    <p:sldMasterId id="2147483846" r:id="rId4"/>
    <p:sldMasterId id="2147483715" r:id="rId5"/>
    <p:sldMasterId id="2147483728" r:id="rId6"/>
    <p:sldMasterId id="2147483741" r:id="rId7"/>
    <p:sldMasterId id="2147483754" r:id="rId8"/>
    <p:sldMasterId id="2147483767" r:id="rId9"/>
    <p:sldMasterId id="2147483780" r:id="rId10"/>
    <p:sldMasterId id="2147483793" r:id="rId11"/>
    <p:sldMasterId id="2147483806" r:id="rId12"/>
    <p:sldMasterId id="2147483819" r:id="rId13"/>
    <p:sldMasterId id="2147483832" r:id="rId14"/>
    <p:sldMasterId id="2147484177" r:id="rId15"/>
    <p:sldMasterId id="2147484192" r:id="rId16"/>
    <p:sldMasterId id="2147484205" r:id="rId17"/>
  </p:sldMasterIdLst>
  <p:notesMasterIdLst>
    <p:notesMasterId r:id="rId26"/>
  </p:notesMasterIdLst>
  <p:handoutMasterIdLst>
    <p:handoutMasterId r:id="rId27"/>
  </p:handoutMasterIdLst>
  <p:sldIdLst>
    <p:sldId id="257" r:id="rId18"/>
    <p:sldId id="398" r:id="rId19"/>
    <p:sldId id="401" r:id="rId20"/>
    <p:sldId id="406" r:id="rId21"/>
    <p:sldId id="399" r:id="rId22"/>
    <p:sldId id="402" r:id="rId23"/>
    <p:sldId id="400" r:id="rId24"/>
    <p:sldId id="405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vington, Blake E" initials="B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91FE"/>
    <a:srgbClr val="C55A39"/>
    <a:srgbClr val="1E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3679" autoAdjust="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82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2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02685334336218E-2"/>
          <c:y val="6.4316921125548196E-2"/>
          <c:w val="0.55484431277890456"/>
          <c:h val="0.9041182199242194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$15 Active Year Funding (FY 16 PB)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2D2DB9"/>
              </a:solidFill>
            </c:spPr>
          </c:dPt>
          <c:dPt>
            <c:idx val="2"/>
            <c:bubble3D val="0"/>
            <c:spPr>
              <a:solidFill>
                <a:srgbClr val="FFFFFF"/>
              </a:solidFill>
            </c:spPr>
          </c:dPt>
          <c:dPt>
            <c:idx val="3"/>
            <c:bubble3D val="0"/>
            <c:spPr>
              <a:solidFill>
                <a:srgbClr val="808080">
                  <a:lumMod val="75000"/>
                </a:srgbClr>
              </a:solidFill>
            </c:spPr>
          </c:dPt>
          <c:dPt>
            <c:idx val="4"/>
            <c:bubble3D val="0"/>
            <c:spPr>
              <a:solidFill>
                <a:srgbClr val="000000"/>
              </a:solidFill>
            </c:spPr>
          </c:dPt>
          <c:dLbls>
            <c:dLbl>
              <c:idx val="0"/>
              <c:layout>
                <c:manualLayout>
                  <c:x val="-5.2783135789489892E-3"/>
                  <c:y val="4.6436617631377044E-3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chemeClr val="tx1"/>
                        </a:solidFill>
                      </a:defRPr>
                    </a:pPr>
                    <a:r>
                      <a:rPr lang="en-US" sz="900" b="1" smtClean="0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sz="900" smtClean="0">
                        <a:solidFill>
                          <a:schemeClr val="tx1"/>
                        </a:solidFill>
                      </a:rPr>
                      <a:t>DT&amp;E: 4</a:t>
                    </a:r>
                    <a:r>
                      <a:rPr lang="en-US" sz="9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3640818445147768"/>
                  <c:y val="-0.1624746439772781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n-US" sz="900" dirty="0" smtClean="0">
                        <a:solidFill>
                          <a:schemeClr val="bg1"/>
                        </a:solidFill>
                      </a:rPr>
                      <a:t>roc: 46%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23427621266204"/>
                  <c:y val="5.2607269776398916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chemeClr val="tx1"/>
                        </a:solidFill>
                      </a:defRPr>
                    </a:pPr>
                    <a:r>
                      <a:rPr lang="en-US" sz="900" b="1" dirty="0" smtClean="0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en-US" sz="900" dirty="0" smtClean="0">
                        <a:solidFill>
                          <a:schemeClr val="tx1"/>
                        </a:solidFill>
                      </a:rPr>
                      <a:t>&amp;M:&lt;1%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6270566527095903E-2"/>
                  <c:y val="5.4306469926187107E-4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chemeClr val="tx1"/>
                        </a:solidFill>
                      </a:defRPr>
                    </a:pPr>
                    <a:r>
                      <a:rPr lang="en-US" sz="900" b="1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sz="900" dirty="0">
                        <a:solidFill>
                          <a:schemeClr val="tx1"/>
                        </a:solidFill>
                      </a:rPr>
                      <a:t>AM: </a:t>
                    </a:r>
                    <a:r>
                      <a:rPr lang="en-US" sz="9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sz="90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910972206032107E-2"/>
                  <c:y val="0.1090499683885931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</a:rPr>
                      <a:t>F</a:t>
                    </a:r>
                    <a:r>
                      <a:rPr lang="en-US" sz="900" dirty="0">
                        <a:solidFill>
                          <a:schemeClr val="bg1"/>
                        </a:solidFill>
                      </a:rPr>
                      <a:t>MS: </a:t>
                    </a:r>
                    <a:r>
                      <a:rPr lang="en-US" sz="900" dirty="0" smtClean="0">
                        <a:solidFill>
                          <a:schemeClr val="bg1"/>
                        </a:solidFill>
                      </a:rPr>
                      <a:t>49%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RDT&amp;E: $668M</c:v>
                </c:pt>
                <c:pt idx="1">
                  <c:v>Procurement: $8610M</c:v>
                </c:pt>
                <c:pt idx="2">
                  <c:v>O&amp;M: $3M</c:v>
                </c:pt>
                <c:pt idx="3">
                  <c:v>CAM: $208M</c:v>
                </c:pt>
                <c:pt idx="4">
                  <c:v>FMS: $9550M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668</c:v>
                </c:pt>
                <c:pt idx="1">
                  <c:v>8610</c:v>
                </c:pt>
                <c:pt idx="2">
                  <c:v>3</c:v>
                </c:pt>
                <c:pt idx="3">
                  <c:v>208</c:v>
                </c:pt>
                <c:pt idx="4">
                  <c:v>9550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RDT&amp;E: $668M</c:v>
                </c:pt>
                <c:pt idx="1">
                  <c:v>Procurement: $8610M</c:v>
                </c:pt>
                <c:pt idx="2">
                  <c:v>O&amp;M: $3M</c:v>
                </c:pt>
                <c:pt idx="3">
                  <c:v>CAM: $208M</c:v>
                </c:pt>
                <c:pt idx="4">
                  <c:v>FMS: $9550M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3.508587635905247E-2</c:v>
                </c:pt>
                <c:pt idx="1">
                  <c:v>0.45222963390934395</c:v>
                </c:pt>
                <c:pt idx="2">
                  <c:v>1.5757130101370871E-4</c:v>
                </c:pt>
                <c:pt idx="3">
                  <c:v>1.092494353695047E-2</c:v>
                </c:pt>
                <c:pt idx="4">
                  <c:v>0.50160197489363934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r"/>
      <c:legendEntry>
        <c:idx val="0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1017539616315664"/>
          <c:y val="9.3977532613914144E-2"/>
          <c:w val="0.33597244875487459"/>
          <c:h val="0.79790744040061701"/>
        </c:manualLayout>
      </c:layout>
      <c:overlay val="0"/>
      <c:txPr>
        <a:bodyPr/>
        <a:lstStyle/>
        <a:p>
          <a:pPr>
            <a:defRPr sz="1100"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C000"/>
    </a:solidFill>
    <a:ln>
      <a:noFill/>
    </a:ln>
    <a:effectLst/>
    <a:scene3d>
      <a:camera prst="orthographicFront"/>
      <a:lightRig rig="threePt" dir="t"/>
    </a:scene3d>
    <a:sp3d>
      <a:bevelT/>
      <a:bevelB/>
    </a:sp3d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4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490158517215635E-2"/>
          <c:y val="0.10012549212598423"/>
          <c:w val="0.57831205329452628"/>
          <c:h val="0.82693651574803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Manpower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808080">
                  <a:lumMod val="75000"/>
                </a:srgbClr>
              </a:solidFill>
            </c:spPr>
          </c:dPt>
          <c:dPt>
            <c:idx val="2"/>
            <c:bubble3D val="0"/>
            <c:spPr>
              <a:solidFill>
                <a:srgbClr val="2D2DB9"/>
              </a:solidFill>
            </c:spPr>
          </c:dPt>
          <c:dPt>
            <c:idx val="3"/>
            <c:bubble3D val="0"/>
            <c:spPr>
              <a:solidFill>
                <a:srgbClr val="000000"/>
              </a:solidFill>
            </c:spPr>
          </c:dPt>
          <c:dLbls>
            <c:dLbl>
              <c:idx val="0"/>
              <c:layout>
                <c:manualLayout>
                  <c:x val="-0.10164168545873475"/>
                  <c:y val="-0.1739398786089238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O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ff: 9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9299802513408853E-3"/>
                  <c:y val="3.5922809641248679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E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nlist: 4%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460750241509225"/>
                  <c:y val="0.1469849081364829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ivilian: 
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65%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9759870417710657"/>
                  <c:y val="-7.876845472440945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ME: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22%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Officer: 135</c:v>
                </c:pt>
                <c:pt idx="1">
                  <c:v>Enlisted: 59</c:v>
                </c:pt>
                <c:pt idx="2">
                  <c:v>Civilian: 984</c:v>
                </c:pt>
                <c:pt idx="3">
                  <c:v>CME: 334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135</c:v>
                </c:pt>
                <c:pt idx="1">
                  <c:v>59</c:v>
                </c:pt>
                <c:pt idx="2" formatCode="#,##0">
                  <c:v>984</c:v>
                </c:pt>
                <c:pt idx="3">
                  <c:v>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684810765582071"/>
          <c:y val="0.33971977767484945"/>
          <c:w val="0.3315189234417929"/>
          <c:h val="0.37847933070866141"/>
        </c:manualLayout>
      </c:layout>
      <c:overlay val="0"/>
      <c:txPr>
        <a:bodyPr/>
        <a:lstStyle/>
        <a:p>
          <a:pPr>
            <a:defRPr sz="1100"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C000"/>
    </a:solidFill>
    <a:scene3d>
      <a:camera prst="orthographicFront"/>
      <a:lightRig rig="threePt" dir="t"/>
    </a:scene3d>
    <a:sp3d>
      <a:bevelT/>
      <a:bevelB/>
    </a:sp3d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0.33855</cdr:x>
      <cdr:y>0.86699</cdr:y>
    </cdr:from>
    <cdr:to>
      <cdr:x>0.9822</cdr:x>
      <cdr:y>0.99057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1209068" y="2159411"/>
          <a:ext cx="2298647" cy="30777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matte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en-US" sz="1400" b="1" dirty="0" smtClean="0">
              <a:cs typeface="Arial" pitchFamily="34" charset="0"/>
            </a:rPr>
            <a:t>$19.0B Total Active Year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0.63781</cdr:x>
      <cdr:y>0.12622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0" y="0"/>
          <a:ext cx="22098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Directorate Manpower</a:t>
          </a:r>
          <a:endParaRPr lang="en-US" sz="14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0.35276</cdr:x>
      <cdr:y>0.87378</cdr:y>
    </cdr:from>
    <cdr:to>
      <cdr:x>1</cdr:x>
      <cdr:y>1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6647541" y="4772223"/>
          <a:ext cx="224245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en-US" sz="1400" b="1" dirty="0" smtClean="0">
              <a:solidFill>
                <a:srgbClr val="000000"/>
              </a:solidFill>
              <a:cs typeface="Arial" pitchFamily="34" charset="0"/>
            </a:rPr>
            <a:t>1512 Total </a:t>
          </a:r>
          <a:r>
            <a:rPr lang="en-US" sz="1400" b="1" dirty="0">
              <a:solidFill>
                <a:srgbClr val="000000"/>
              </a:solidFill>
              <a:cs typeface="Arial" pitchFamily="34" charset="0"/>
            </a:rPr>
            <a:t>Manpower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D476-FF26-446A-A317-A76A3515C82B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99424-3BB8-46E5-98B0-3595036B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F15467-15C1-4FA5-8FDA-73F0A02D7034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9215C6-F596-4A33-9E4F-99D2D345A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4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2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309A9D-9D2F-4F86-B7AB-F76CC910D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Note: My team responsible for executing this portfolio</a:t>
            </a:r>
          </a:p>
          <a:p>
            <a:endParaRPr lang="en-US" sz="900" dirty="0" smtClean="0"/>
          </a:p>
          <a:p>
            <a:r>
              <a:rPr lang="en-US" sz="900" dirty="0" smtClean="0"/>
              <a:t>(e.g., PEO level focal point(s) for engaging with industry, acquisition locations where portfolio is managed, key PM and contracting focal points at each acquisition location)</a:t>
            </a:r>
          </a:p>
          <a:p>
            <a:endParaRPr lang="en-US" sz="900" dirty="0" smtClean="0"/>
          </a:p>
          <a:p>
            <a:r>
              <a:rPr lang="en-US" sz="900" dirty="0" smtClean="0"/>
              <a:t>Note:  might want to limit POC contact info to e-mail addresses rather than providing phone numbers….</a:t>
            </a:r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96EF2-341C-45D9-B6E4-2B2653C90A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0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121">
              <a:defRPr/>
            </a:pPr>
            <a:r>
              <a:rPr lang="en-US" dirty="0" smtClean="0">
                <a:solidFill>
                  <a:prstClr val="black"/>
                </a:solidFill>
              </a:rPr>
              <a:t>These </a:t>
            </a:r>
            <a:r>
              <a:rPr lang="en-US" dirty="0">
                <a:solidFill>
                  <a:prstClr val="black"/>
                </a:solidFill>
              </a:rPr>
              <a:t>reflect the DIRECTORATE ACAT </a:t>
            </a:r>
            <a:r>
              <a:rPr lang="en-US" dirty="0" smtClean="0">
                <a:solidFill>
                  <a:prstClr val="black"/>
                </a:solidFill>
              </a:rPr>
              <a:t>programs</a:t>
            </a:r>
            <a:r>
              <a:rPr lang="en-US" baseline="0" dirty="0" smtClean="0">
                <a:solidFill>
                  <a:prstClr val="black"/>
                </a:solidFill>
              </a:rPr>
              <a:t> and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the PEO AML programs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endParaRPr lang="en-US" b="1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ACAT </a:t>
            </a: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I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JASSM	Joint Air to Surface Standoff Missile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JASSM-ER	JASSM-Extended Range- recent approval. Now officially on the AML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SDB II	Small Diameter Bomb II 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AMRAAM	Advanced Medium Range Air-to-Air Missile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JDAM	Joint Direct Attack Munition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strike="sngStrike" dirty="0" smtClean="0">
                <a:solidFill>
                  <a:prstClr val="black"/>
                </a:solidFill>
                <a:cs typeface="Arial" pitchFamily="34" charset="0"/>
              </a:rPr>
              <a:t>HTM</a:t>
            </a:r>
            <a:r>
              <a:rPr lang="en-US" strike="sngStrike" dirty="0">
                <a:solidFill>
                  <a:prstClr val="black"/>
                </a:solidFill>
                <a:cs typeface="Arial" pitchFamily="34" charset="0"/>
              </a:rPr>
              <a:t>	Hard Target Munitions (Pre-MDAP)  -- XZW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(PEO program, not EB program)</a:t>
            </a:r>
            <a:endParaRPr lang="en-US" strike="sngStrike" dirty="0">
              <a:solidFill>
                <a:prstClr val="black"/>
              </a:solidFill>
              <a:cs typeface="Arial" pitchFamily="34" charset="0"/>
            </a:endParaRP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AIM-9X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*- USN Program (EB program, not PEO program)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B61	(EB program, not PEO program)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ACAT II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MALD-J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	Miniature Air Launch Decoy-Jammer: NOTE that MALD is not on the AML it was previously removed as it entered sustainment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QF-16 FSAT	QF-16 Full Scale Aerial Target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SDB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I	Small Diameter Bomb I 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b="1" dirty="0" smtClean="0">
                <a:cs typeface="Arial" pitchFamily="34" charset="0"/>
              </a:rPr>
              <a:t>ACAT III 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AMRAAM EPIP AIM-120 	Electronic Protection Improvement Program Basic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AMRAAM EPIP AIM-120 	Electronic Protection Improvement Program Advanced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MALD-J GAINS II	 Miniature Air Launched Decoy-Jammer GPS-Aided INS II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dirty="0" smtClean="0">
                <a:cs typeface="Arial" pitchFamily="34" charset="0"/>
              </a:rPr>
              <a:t>AFSAT	Air Force Subscale Aerial Target 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strike="noStrike" dirty="0" smtClean="0">
                <a:cs typeface="Arial" pitchFamily="34" charset="0"/>
              </a:rPr>
              <a:t>CEAR	Common Electronic Attack Receiver </a:t>
            </a:r>
            <a:r>
              <a:rPr lang="en-US" strike="noStrike" baseline="0" dirty="0" smtClean="0">
                <a:cs typeface="Arial" pitchFamily="34" charset="0"/>
              </a:rPr>
              <a:t>(HBZ)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dirty="0" smtClean="0">
                <a:cs typeface="Arial" pitchFamily="34" charset="0"/>
              </a:rPr>
              <a:t>HCSM	HARM Control Section Modification 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dirty="0" smtClean="0">
                <a:cs typeface="Arial" pitchFamily="34" charset="0"/>
              </a:rPr>
              <a:t>JPF 	Joint Programmable </a:t>
            </a:r>
            <a:r>
              <a:rPr lang="en-US" dirty="0" err="1" smtClean="0">
                <a:cs typeface="Arial" pitchFamily="34" charset="0"/>
              </a:rPr>
              <a:t>Fuze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strike="noStrike" dirty="0" smtClean="0">
                <a:cs typeface="Arial" pitchFamily="34" charset="0"/>
              </a:rPr>
              <a:t>JTE	Joint Threat Emitter (HBZ)</a:t>
            </a:r>
            <a:endParaRPr lang="en-US" strike="sngStrike" dirty="0" smtClean="0">
              <a:cs typeface="Arial" pitchFamily="34" charset="0"/>
            </a:endParaRP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strike="noStrike" dirty="0" smtClean="0">
                <a:cs typeface="Arial" pitchFamily="34" charset="0"/>
              </a:rPr>
              <a:t>LRTSMLCM	Legacy Range Threat Systems Low Cost Modifications (HBZ)</a:t>
            </a:r>
            <a:endParaRPr lang="en-US" strike="sngStrike" dirty="0" smtClean="0">
              <a:cs typeface="Arial" pitchFamily="34" charset="0"/>
            </a:endParaRP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dirty="0" smtClean="0">
                <a:cs typeface="Arial" pitchFamily="34" charset="0"/>
              </a:rPr>
              <a:t>MDS/HTS	Manned Destructive Suppression/HARM Targeting System 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dirty="0" smtClean="0">
                <a:cs typeface="Arial" pitchFamily="34" charset="0"/>
              </a:rPr>
              <a:t>P5CTS	P5 Combat Training System 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strike="noStrike" dirty="0" smtClean="0">
                <a:cs typeface="Arial" pitchFamily="34" charset="0"/>
              </a:rPr>
              <a:t>UUP	Unmanned Threat Emitter Upgrade Program (HBZ)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strike="noStrike" dirty="0" smtClean="0">
                <a:cs typeface="Arial" pitchFamily="34" charset="0"/>
              </a:rPr>
              <a:t>ARTS-V2	Advanced Radar Threat System (HBZ)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BRU-61/A 	DPM BRU-61 Dual Power Modification </a:t>
            </a: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BLU-129/B	Carbon</a:t>
            </a:r>
            <a:r>
              <a:rPr lang="en-US" baseline="0" dirty="0" smtClean="0">
                <a:solidFill>
                  <a:prstClr val="black"/>
                </a:solidFill>
              </a:rPr>
              <a:t> Fiber Bomb Body, Very Low Collateral Damage (QRC)</a:t>
            </a:r>
            <a:endParaRPr lang="en-US" dirty="0" smtClean="0">
              <a:solidFill>
                <a:prstClr val="black"/>
              </a:solidFill>
            </a:endParaRP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CRIIS	Common Range Integrated Instrumentation System (N/A)</a:t>
            </a:r>
          </a:p>
          <a:p>
            <a:pPr marL="0" marR="0" indent="0" algn="l" defTabSz="889929" rtl="0" eaLnBrk="1" fontAlgn="auto" latinLnBrk="0" hangingPunct="1">
              <a:lnSpc>
                <a:spcPct val="8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HTVSF	Hard Target Void Sensing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Fuze</a:t>
            </a:r>
            <a:endParaRPr lang="en-US" smtClean="0">
              <a:solidFill>
                <a:prstClr val="black"/>
              </a:solidFill>
              <a:cs typeface="Arial" pitchFamily="34" charset="0"/>
            </a:endParaRP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defTabSz="889929">
              <a:lnSpc>
                <a:spcPct val="80000"/>
              </a:lnSpc>
              <a:spcBef>
                <a:spcPts val="190"/>
              </a:spcBef>
              <a:defRPr/>
            </a:pPr>
            <a:endParaRPr lang="en-US" strike="sngStrike" dirty="0" smtClean="0">
              <a:cs typeface="Arial" pitchFamily="34" charset="0"/>
            </a:endParaRP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ACAT III Proposed AML </a:t>
            </a: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Additions</a:t>
            </a:r>
            <a:endParaRPr lang="en-US" b="1" dirty="0">
              <a:solidFill>
                <a:prstClr val="black"/>
              </a:solidFill>
              <a:cs typeface="Arial" pitchFamily="34" charset="0"/>
            </a:endParaRP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WPS	 Weapons Planning Software </a:t>
            </a:r>
            <a:endParaRPr lang="en-US" dirty="0" smtClean="0">
              <a:solidFill>
                <a:prstClr val="black"/>
              </a:solidFill>
            </a:endParaRP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TCS 	Target Control System 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A2K </a:t>
            </a:r>
            <a:r>
              <a:rPr lang="en-US" dirty="0">
                <a:solidFill>
                  <a:prstClr val="black"/>
                </a:solidFill>
              </a:rPr>
              <a:t>	Advanced 2,000lbs Penetrator Demonstration 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A5K	 Advanced 5,000lbs Penetrator Demonstration 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SFSS 	Subminiature Flight Safety System 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JMM BRU 	Joint Miniature Munitions Bomb Rack Unit 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AMRAAM SIP</a:t>
            </a:r>
            <a:r>
              <a:rPr lang="en-US" baseline="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AIM-120 System Improvement Program 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AMRAAM F3R AIM-120 Form Fit Function Replacement 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ILW	Improved Lethality Warhead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b="1" dirty="0" smtClean="0">
                <a:solidFill>
                  <a:prstClr val="black"/>
                </a:solidFill>
              </a:rPr>
              <a:t>JUON</a:t>
            </a:r>
            <a:endParaRPr lang="en-US" b="1" dirty="0">
              <a:solidFill>
                <a:prstClr val="black"/>
              </a:solidFill>
            </a:endParaRP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MOP	Massive Ordnance Penetrator</a:t>
            </a: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endParaRPr lang="en-US" dirty="0">
              <a:solidFill>
                <a:prstClr val="black"/>
              </a:solidFill>
            </a:endParaRP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b="1" dirty="0" smtClean="0">
                <a:solidFill>
                  <a:prstClr val="black"/>
                </a:solidFill>
              </a:rPr>
              <a:t>QRC</a:t>
            </a:r>
            <a:endParaRPr lang="en-US" b="1" dirty="0">
              <a:solidFill>
                <a:prstClr val="black"/>
              </a:solidFill>
            </a:endParaRP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endParaRPr lang="en-US" dirty="0">
              <a:solidFill>
                <a:prstClr val="black"/>
              </a:solidFill>
            </a:endParaRPr>
          </a:p>
          <a:p>
            <a:pPr defTabSz="906889">
              <a:lnSpc>
                <a:spcPct val="80000"/>
              </a:lnSpc>
              <a:spcBef>
                <a:spcPts val="194"/>
              </a:spcBef>
              <a:defRPr/>
            </a:pPr>
            <a:r>
              <a:rPr lang="en-US" b="1" dirty="0" smtClean="0">
                <a:solidFill>
                  <a:prstClr val="black"/>
                </a:solidFill>
              </a:rPr>
              <a:t>Pre-MDAP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LRSO    	Long Range Stand Off (pre-MS A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96EF2-341C-45D9-B6E4-2B2653C90A0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6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Note: Upcoming funded or unfunded opportunities where I need assistance from my Industry partners (both large and small)</a:t>
            </a:r>
          </a:p>
          <a:p>
            <a:endParaRPr lang="en-US" sz="900" dirty="0" smtClean="0"/>
          </a:p>
          <a:p>
            <a:r>
              <a:rPr lang="en-US" sz="900" dirty="0" smtClean="0"/>
              <a:t>(e.g., include program title, brief description, estimated dollar value, forecast period of performance, competitive or sole source (if sole source, ID prime and then encourage interested subcontractors), organization executing acquisition)</a:t>
            </a:r>
          </a:p>
          <a:p>
            <a:endParaRPr lang="en-US" sz="900" dirty="0" smtClean="0"/>
          </a:p>
          <a:p>
            <a:r>
              <a:rPr lang="en-US" sz="900" dirty="0" smtClean="0"/>
              <a:t>Note:  should focus on things not yet solicited (i.e., real opportunities rather than things it’s too late for companies to participate in)…remember, this is a forecast.</a:t>
            </a:r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2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309A9D-9D2F-4F86-B7AB-F76CC910D97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4E6C-F87D-46BB-A75C-55003A147002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EB66-EDFB-4A6C-A23F-07F840010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2383-C4A1-4321-846D-5D20EA86D5F4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401F-9046-4C01-AEBE-FBFC870A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4EFE450-34BC-4CC7-BEDD-67885510D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2126169-620C-4659-97D6-C56E7DF99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6F72D08-280B-4838-B4CB-4E91CFA2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1DAB5B2-B15F-4D3C-8C2E-BBF9FDFC8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24EE50D-DE87-4E5D-9671-6037B7C56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38B992A-2750-4EA7-A7B2-C92504DCA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AB5246B-F746-442C-A443-2F7DD1ABD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40AD60-1916-45A1-BDE1-D974A2C0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5404547-117D-41E8-B505-7F712BF74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6BEBF15-22B8-4B26-9467-D103FE8AD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F144-9E6F-4C55-BCC8-AFA44C4BA8E1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1F77-037B-4633-AEBF-94EE1AE86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2B9001B-3377-4B29-BC01-ED62035E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F20477D-1F09-42FE-9B26-A8BE84C4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45E27EE-9F0F-4DBB-A60A-7D44A9C68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6F48E9F-127C-4AC7-A1ED-F4A38DA09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69A0CEA-016E-4FA2-A42F-D044F57E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836B0F3-F7E4-4F04-B483-90FF0D844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1EB1CDA-4BEA-42B7-828D-FC75E4C4B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83DB89A-AA21-4488-8BFB-D94A7D925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113A2F0-D563-4D04-956C-9002051BE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4C71183-266D-42B2-A951-8C2D85DE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13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84300" y="500063"/>
            <a:ext cx="6324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  <a:latin typeface="+mn-lt"/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6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105400" y="3962400"/>
            <a:ext cx="3657600" cy="167640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2DD9D0-9248-4096-B7D9-57137D6C7B64}" type="datetime1">
              <a:rPr lang="en-US"/>
              <a:pPr>
                <a:defRPr/>
              </a:pPr>
              <a:t>3/16/2016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3AB7FF0-2BC8-43AA-8372-6B5F3FC4B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76F53BA-C7F9-428D-A391-7781D323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4ECD647-E020-4382-BB92-8C306ED4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85A824C-5C26-470F-95E8-ADFD01402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3E07F4B-75DB-459A-AE01-2D21EB896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9422BC3-B414-40EF-86CE-1D6694970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81E260B-687A-4195-8474-F16E9A855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8FC00DE-88BE-409E-B6BC-687BD4FE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6DCA0DB-AC99-40B8-AA99-CB061C9DB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4E88D4A-52DE-4046-98E0-E010E0B7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13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  <a:latin typeface="+mn-lt"/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AAE13047-0091-41EC-8AE2-E7792F5B2F80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39018C-DA07-4E46-94C8-87E425E1C25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B8C619B-BC6F-4468-884F-BCAC313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263A032-C08B-4627-8697-96FCB6538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9496C76-D80F-4E96-BE0F-1DD84BF14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ED2E010-5E4D-4801-8173-FE6C1894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E471041-7560-4440-8E78-824807DF3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EB3908B-6A7B-4225-B65C-94BCCF31C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2EC3FDD-6AC4-428C-A92D-79D5DE78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FB6DD3E-B3EF-40FB-912C-A19DDE7EC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50F1145-B5D5-48B5-8AD4-BAE1BE6CD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B36FF2F-CEAE-4E44-8552-DE699C3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DD39DBFF-8148-4090-A551-A56C0F60653B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/>
            </a:lvl1pPr>
          </a:lstStyle>
          <a:p>
            <a:pPr>
              <a:defRPr/>
            </a:pPr>
            <a:fld id="{FAB0A351-5588-4F63-A190-9AF18FB9C6B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0313CB1-87A3-4C7A-B437-76743BA3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D0C5C4D-D0BC-4039-BA79-33049FC52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04A5E7F-B349-4631-A1E5-2295D27EA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4466D1D-409E-455E-9960-A6E3379E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4E6EA8C-F655-4EB5-A780-A510B4707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F81235-A89C-4E6A-B1E4-11ABA71A8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1B3D732-4259-4BC7-A171-9E157415D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2173B6E-B0CA-43F6-A7DF-218A13AF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C2ED182-EC78-4085-ABCF-8C005E86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CCF4460-1ED1-4575-88E6-84A095D3D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4E8FF401-2A82-4F8B-85DE-99C304D265D7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CC0B95-2460-4697-8560-F9C200B4D8C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C502CD4-88F2-4533-A921-A17318A52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EEDFEBD-17E0-4F36-9922-FC8394FF1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184685-3603-4268-A5CF-E6D8DC854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C74049B-C32A-4036-8F22-C763BF299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8047D55-B7F7-4ACE-BF8C-B19CA1046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85F834E-CC96-4334-8362-47C58A4DA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11828A4-81C7-4CED-ADEB-BCB43B8F8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6C20843-9018-4554-A9FB-8455AB055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737532D-FEFB-4F00-9EC6-352340AD8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71E7228-A7A4-4815-B8F5-5CF52BB0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69A67E2D-02C4-4D12-82C5-961A4ECE6689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896547-F76D-4E93-9CF1-ECC6B58A775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11AB0F4-C893-446F-9605-9873418D3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F5CA51B-96CC-4FD2-A3C4-928694E1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8CDDC1A-0818-4AA8-8854-3123A665A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A8D9C5C-13CF-42BC-A36A-46FF0E403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A973DFB-C7E0-437C-9D5F-C4D3593B2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458738E-A13A-4613-A9BD-6BB4B06E6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82FF24A-3CD3-4539-965B-2E38354D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6E4934C-E4E4-43DE-8FEC-24BCDB979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 userDrawn="1"/>
        </p:nvCxnSpPr>
        <p:spPr bwMode="auto">
          <a:xfrm rot="5400000">
            <a:off x="2100263" y="3856038"/>
            <a:ext cx="4941887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0001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0624" y="1600200"/>
            <a:ext cx="3810000" cy="47091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17861" y="0"/>
            <a:ext cx="5739386" cy="1298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16775" y="6400800"/>
            <a:ext cx="1905000" cy="457200"/>
          </a:xfrm>
        </p:spPr>
        <p:txBody>
          <a:bodyPr anchor="b"/>
          <a:lstStyle>
            <a:lvl1pPr algn="r" fontAlgn="auto">
              <a:spcAft>
                <a:spcPts val="0"/>
              </a:spcAft>
              <a:buFontTx/>
              <a:buNone/>
              <a:defRPr sz="1000" b="1" smtClean="0">
                <a:latin typeface="+mj-lt"/>
              </a:defRPr>
            </a:lvl1pPr>
          </a:lstStyle>
          <a:p>
            <a:pPr>
              <a:defRPr/>
            </a:pPr>
            <a:fld id="{D1E7715B-FE21-44AE-BCC5-C012CCC6B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9624" y="205746"/>
            <a:ext cx="7784756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 lIns="91414" tIns="45706" rIns="91414" bIns="45706">
            <a:spAutoFit/>
          </a:bodyPr>
          <a:lstStyle/>
          <a:p>
            <a:pPr algn="ctr" defTabSz="1023700">
              <a:defRPr/>
            </a:pPr>
            <a:r>
              <a:rPr lang="en-US" sz="4000" b="1" dirty="0">
                <a:solidFill>
                  <a:prstClr val="black"/>
                </a:solidFill>
                <a:latin typeface="Tahoma" charset="0"/>
              </a:rPr>
              <a:t>Air Force Materiel Command</a:t>
            </a: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76250" y="1627189"/>
            <a:ext cx="4140200" cy="4046537"/>
            <a:chOff x="198" y="1025"/>
            <a:chExt cx="2710" cy="2649"/>
          </a:xfrm>
        </p:grpSpPr>
        <p:pic>
          <p:nvPicPr>
            <p:cNvPr id="10" name="Picture 32" descr="AFMC logo revise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" y="1025"/>
              <a:ext cx="2710" cy="26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3"/>
            <p:cNvSpPr>
              <a:spLocks noChangeArrowheads="1"/>
            </p:cNvSpPr>
            <p:nvPr/>
          </p:nvSpPr>
          <p:spPr bwMode="auto">
            <a:xfrm>
              <a:off x="209" y="1027"/>
              <a:ext cx="2688" cy="2529"/>
            </a:xfrm>
            <a:prstGeom prst="ellipse">
              <a:avLst/>
            </a:prstGeom>
            <a:noFill/>
            <a:ln w="57150" algn="ctr">
              <a:solidFill>
                <a:srgbClr val="000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023700">
                <a:spcBef>
                  <a:spcPct val="20000"/>
                </a:spcBef>
                <a:buFontTx/>
                <a:buChar char="•"/>
              </a:pPr>
              <a:endParaRPr lang="en-US" sz="48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381000" y="63881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lIns="91414" tIns="45706" rIns="91414" bIns="45706" anchor="ctr"/>
          <a:lstStyle/>
          <a:p>
            <a:pPr defTabSz="10237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81000" y="6477490"/>
            <a:ext cx="8382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14" tIns="45706" rIns="91414" bIns="45706">
            <a:spAutoFit/>
          </a:bodyPr>
          <a:lstStyle/>
          <a:p>
            <a:pPr algn="ctr" defTabSz="1023700">
              <a:spcBef>
                <a:spcPct val="20000"/>
              </a:spcBef>
              <a:defRPr/>
            </a:pPr>
            <a:r>
              <a:rPr 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One Team, Delivering Capabilities to Fly, Fight &amp; Win…Today &amp; Tomorrow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98991" y="4465640"/>
            <a:ext cx="4314353" cy="1144587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78363" y="1836740"/>
            <a:ext cx="4218502" cy="2125663"/>
          </a:xfrm>
        </p:spPr>
        <p:txBody>
          <a:bodyPr/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773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28EA5C4E-B5E9-43D0-9DAA-D11ECD85D497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20EA93-2CFA-4388-BB9C-B1DDB25ED71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637"/>
            <a:ext cx="986246" cy="9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0" indent="0">
              <a:buNone/>
              <a:defRPr sz="1800"/>
            </a:lvl2pPr>
            <a:lvl3pPr marL="914139" indent="0">
              <a:buNone/>
              <a:defRPr sz="1600"/>
            </a:lvl3pPr>
            <a:lvl4pPr marL="1371208" indent="0">
              <a:buNone/>
              <a:defRPr sz="1400"/>
            </a:lvl4pPr>
            <a:lvl5pPr marL="1828278" indent="0">
              <a:buNone/>
              <a:defRPr sz="1400"/>
            </a:lvl5pPr>
            <a:lvl6pPr marL="2285348" indent="0">
              <a:buNone/>
              <a:defRPr sz="1400"/>
            </a:lvl6pPr>
            <a:lvl7pPr marL="2742417" indent="0">
              <a:buNone/>
              <a:defRPr sz="1400"/>
            </a:lvl7pPr>
            <a:lvl8pPr marL="3199487" indent="0">
              <a:buNone/>
              <a:defRPr sz="1400"/>
            </a:lvl8pPr>
            <a:lvl9pPr marL="365655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3"/>
            <a:ext cx="9080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0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8"/>
            <a:ext cx="4191000" cy="3587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8"/>
            <a:ext cx="4191000" cy="3587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3"/>
            <a:ext cx="9080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8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39" indent="0">
              <a:buNone/>
              <a:defRPr sz="1800" b="1"/>
            </a:lvl3pPr>
            <a:lvl4pPr marL="1371208" indent="0">
              <a:buNone/>
              <a:defRPr sz="1600" b="1"/>
            </a:lvl4pPr>
            <a:lvl5pPr marL="1828278" indent="0">
              <a:buNone/>
              <a:defRPr sz="1600" b="1"/>
            </a:lvl5pPr>
            <a:lvl6pPr marL="2285348" indent="0">
              <a:buNone/>
              <a:defRPr sz="1600" b="1"/>
            </a:lvl6pPr>
            <a:lvl7pPr marL="2742417" indent="0">
              <a:buNone/>
              <a:defRPr sz="1600" b="1"/>
            </a:lvl7pPr>
            <a:lvl8pPr marL="3199487" indent="0">
              <a:buNone/>
              <a:defRPr sz="1600" b="1"/>
            </a:lvl8pPr>
            <a:lvl9pPr marL="36565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39" indent="0">
              <a:buNone/>
              <a:defRPr sz="1800" b="1"/>
            </a:lvl3pPr>
            <a:lvl4pPr marL="1371208" indent="0">
              <a:buNone/>
              <a:defRPr sz="1600" b="1"/>
            </a:lvl4pPr>
            <a:lvl5pPr marL="1828278" indent="0">
              <a:buNone/>
              <a:defRPr sz="1600" b="1"/>
            </a:lvl5pPr>
            <a:lvl6pPr marL="2285348" indent="0">
              <a:buNone/>
              <a:defRPr sz="1600" b="1"/>
            </a:lvl6pPr>
            <a:lvl7pPr marL="2742417" indent="0">
              <a:buNone/>
              <a:defRPr sz="1600" b="1"/>
            </a:lvl7pPr>
            <a:lvl8pPr marL="3199487" indent="0">
              <a:buNone/>
              <a:defRPr sz="1600" b="1"/>
            </a:lvl8pPr>
            <a:lvl9pPr marL="36565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3"/>
            <a:ext cx="9080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4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3"/>
            <a:ext cx="9080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1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39" indent="0">
              <a:buNone/>
              <a:defRPr sz="1000"/>
            </a:lvl3pPr>
            <a:lvl4pPr marL="1371208" indent="0">
              <a:buNone/>
              <a:defRPr sz="900"/>
            </a:lvl4pPr>
            <a:lvl5pPr marL="1828278" indent="0">
              <a:buNone/>
              <a:defRPr sz="900"/>
            </a:lvl5pPr>
            <a:lvl6pPr marL="2285348" indent="0">
              <a:buNone/>
              <a:defRPr sz="900"/>
            </a:lvl6pPr>
            <a:lvl7pPr marL="2742417" indent="0">
              <a:buNone/>
              <a:defRPr sz="900"/>
            </a:lvl7pPr>
            <a:lvl8pPr marL="3199487" indent="0">
              <a:buNone/>
              <a:defRPr sz="900"/>
            </a:lvl8pPr>
            <a:lvl9pPr marL="36565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3"/>
            <a:ext cx="9080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93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39" indent="0">
              <a:buNone/>
              <a:defRPr sz="2400"/>
            </a:lvl3pPr>
            <a:lvl4pPr marL="1371208" indent="0">
              <a:buNone/>
              <a:defRPr sz="2000"/>
            </a:lvl4pPr>
            <a:lvl5pPr marL="1828278" indent="0">
              <a:buNone/>
              <a:defRPr sz="2000"/>
            </a:lvl5pPr>
            <a:lvl6pPr marL="2285348" indent="0">
              <a:buNone/>
              <a:defRPr sz="2000"/>
            </a:lvl6pPr>
            <a:lvl7pPr marL="2742417" indent="0">
              <a:buNone/>
              <a:defRPr sz="2000"/>
            </a:lvl7pPr>
            <a:lvl8pPr marL="3199487" indent="0">
              <a:buNone/>
              <a:defRPr sz="2000"/>
            </a:lvl8pPr>
            <a:lvl9pPr marL="365655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39" indent="0">
              <a:buNone/>
              <a:defRPr sz="1000"/>
            </a:lvl3pPr>
            <a:lvl4pPr marL="1371208" indent="0">
              <a:buNone/>
              <a:defRPr sz="900"/>
            </a:lvl4pPr>
            <a:lvl5pPr marL="1828278" indent="0">
              <a:buNone/>
              <a:defRPr sz="900"/>
            </a:lvl5pPr>
            <a:lvl6pPr marL="2285348" indent="0">
              <a:buNone/>
              <a:defRPr sz="900"/>
            </a:lvl6pPr>
            <a:lvl7pPr marL="2742417" indent="0">
              <a:buNone/>
              <a:defRPr sz="900"/>
            </a:lvl7pPr>
            <a:lvl8pPr marL="3199487" indent="0">
              <a:buNone/>
              <a:defRPr sz="900"/>
            </a:lvl8pPr>
            <a:lvl9pPr marL="36565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3"/>
            <a:ext cx="9080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8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3"/>
            <a:ext cx="9080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1" y="76204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03"/>
            <a:ext cx="9080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7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E1F03284-52BE-43CF-B83B-A099C5756715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EE8691-3CEE-407F-B9CB-35F5C526E5E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5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iefing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643192" y="1500188"/>
            <a:ext cx="3519487" cy="3657600"/>
            <a:chOff x="198" y="1025"/>
            <a:chExt cx="2710" cy="2649"/>
          </a:xfrm>
        </p:grpSpPr>
        <p:pic>
          <p:nvPicPr>
            <p:cNvPr id="8" name="Picture 32" descr="AFMC logo revise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" y="1025"/>
              <a:ext cx="2710" cy="26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33"/>
            <p:cNvSpPr>
              <a:spLocks noChangeArrowheads="1"/>
            </p:cNvSpPr>
            <p:nvPr/>
          </p:nvSpPr>
          <p:spPr bwMode="auto">
            <a:xfrm>
              <a:off x="209" y="1027"/>
              <a:ext cx="2688" cy="2529"/>
            </a:xfrm>
            <a:prstGeom prst="ellipse">
              <a:avLst/>
            </a:prstGeom>
            <a:noFill/>
            <a:ln w="57150" algn="ctr">
              <a:solidFill>
                <a:srgbClr val="000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023700">
                <a:spcBef>
                  <a:spcPct val="20000"/>
                </a:spcBef>
                <a:buFontTx/>
                <a:buChar char="•"/>
              </a:pPr>
              <a:endParaRPr lang="en-US" sz="48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0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6" rIns="91414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404278"/>
          </a:xfrm>
          <a:prstGeom prst="rect">
            <a:avLst/>
          </a:prstGeom>
          <a:noFill/>
          <a:ln>
            <a:noFill/>
          </a:ln>
          <a:extLst/>
        </p:spPr>
        <p:txBody>
          <a:bodyPr lIns="91414" tIns="45706" rIns="91414" bIns="4570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6" rIns="91414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014413" y="268288"/>
            <a:ext cx="7115175" cy="646112"/>
          </a:xfrm>
          <a:prstGeom prst="rect">
            <a:avLst/>
          </a:prstGeom>
          <a:noFill/>
          <a:ln>
            <a:noFill/>
          </a:ln>
          <a:extLst/>
        </p:spPr>
        <p:txBody>
          <a:bodyPr lIns="91414" tIns="45706" rIns="91414" bIns="4570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00000"/>
                </a:solidFill>
              </a:rPr>
              <a:t>Business &amp; Enterprise Systems</a:t>
            </a:r>
          </a:p>
        </p:txBody>
      </p:sp>
      <p:pic>
        <p:nvPicPr>
          <p:cNvPr id="9" name="Picture 3" descr="C:\Users\Thomas.Corum\Desktop\BES-AFLCMC_Logo (2)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5" y="2743200"/>
            <a:ext cx="3195637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299"/>
            <a:ext cx="4495800" cy="1672459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800">
                <a:solidFill>
                  <a:srgbClr val="151D77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2184729" y="1787145"/>
            <a:ext cx="6911975" cy="9350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1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18615"/>
            <a:ext cx="740118" cy="2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rgbClr val="FFFFFF">
                    <a:lumMod val="50000"/>
                  </a:srgbClr>
                </a:solidFill>
              </a:rPr>
              <a:t>FOUO – NOT RELEASABLE</a:t>
            </a:r>
            <a:endParaRPr lang="en-US" sz="16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0" y="6478072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rgbClr val="FFFFFF">
                    <a:lumMod val="50000"/>
                  </a:srgbClr>
                </a:solidFill>
              </a:rPr>
              <a:t>FOUO – NOT RELEASABLE</a:t>
            </a:r>
            <a:endParaRPr lang="en-US" sz="16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18615"/>
            <a:ext cx="740118" cy="2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2848" y="1316726"/>
            <a:ext cx="8397875" cy="5069460"/>
          </a:xfrm>
        </p:spPr>
        <p:txBody>
          <a:bodyPr/>
          <a:lstStyle>
            <a:lvl1pPr>
              <a:defRPr b="0"/>
            </a:lvl1pPr>
            <a:lvl2pPr marL="631645" indent="-292016">
              <a:tabLst/>
              <a:defRPr b="0"/>
            </a:lvl2pPr>
            <a:lvl3pPr marL="909378" indent="-223774">
              <a:defRPr b="0"/>
            </a:lvl3pPr>
            <a:lvl4pPr marL="1142674" indent="-228534">
              <a:defRPr b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2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18615"/>
            <a:ext cx="740118" cy="2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18615"/>
            <a:ext cx="740118" cy="2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ma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18615"/>
            <a:ext cx="740118" cy="2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7"/>
          <p:cNvSpPr>
            <a:spLocks noChangeArrowheads="1"/>
          </p:cNvSpPr>
          <p:nvPr userDrawn="1"/>
        </p:nvSpPr>
        <p:spPr bwMode="auto">
          <a:xfrm>
            <a:off x="86915" y="6629401"/>
            <a:ext cx="8385626" cy="45719"/>
          </a:xfrm>
          <a:prstGeom prst="rect">
            <a:avLst/>
          </a:prstGeom>
          <a:solidFill>
            <a:srgbClr val="00308F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37"/>
          <p:cNvSpPr>
            <a:spLocks noChangeArrowheads="1"/>
          </p:cNvSpPr>
          <p:nvPr userDrawn="1"/>
        </p:nvSpPr>
        <p:spPr bwMode="auto">
          <a:xfrm rot="-10800000" flipV="1">
            <a:off x="721875" y="579717"/>
            <a:ext cx="7873177" cy="45719"/>
          </a:xfrm>
          <a:prstGeom prst="rect">
            <a:avLst/>
          </a:prstGeom>
          <a:solidFill>
            <a:srgbClr val="00308F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4945" y="100130"/>
            <a:ext cx="7900108" cy="4869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68" y="52596"/>
            <a:ext cx="432702" cy="432702"/>
          </a:xfrm>
          <a:prstGeom prst="rect">
            <a:avLst/>
          </a:prstGeom>
        </p:spPr>
      </p:pic>
      <p:pic>
        <p:nvPicPr>
          <p:cNvPr id="14" name="Picture 16" descr="afsymb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5" y="56179"/>
            <a:ext cx="484017" cy="3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9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ma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7"/>
          <p:cNvSpPr>
            <a:spLocks noChangeArrowheads="1"/>
          </p:cNvSpPr>
          <p:nvPr userDrawn="1"/>
        </p:nvSpPr>
        <p:spPr bwMode="auto">
          <a:xfrm>
            <a:off x="86915" y="6629401"/>
            <a:ext cx="8385626" cy="45719"/>
          </a:xfrm>
          <a:prstGeom prst="rect">
            <a:avLst/>
          </a:prstGeom>
          <a:solidFill>
            <a:srgbClr val="00308F"/>
          </a:solidFill>
          <a:ln w="9525">
            <a:solidFill>
              <a:srgbClr val="00308F"/>
            </a:solidFill>
            <a:miter lim="800000"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18615"/>
            <a:ext cx="740118" cy="2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37"/>
          <p:cNvSpPr>
            <a:spLocks noChangeArrowheads="1"/>
          </p:cNvSpPr>
          <p:nvPr userDrawn="1"/>
        </p:nvSpPr>
        <p:spPr bwMode="auto">
          <a:xfrm rot="-10800000" flipV="1">
            <a:off x="721875" y="579717"/>
            <a:ext cx="7873177" cy="45719"/>
          </a:xfrm>
          <a:prstGeom prst="rect">
            <a:avLst/>
          </a:prstGeom>
          <a:solidFill>
            <a:srgbClr val="00308F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94945" y="100130"/>
            <a:ext cx="7900108" cy="4869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68" y="52596"/>
            <a:ext cx="432702" cy="432702"/>
          </a:xfrm>
          <a:prstGeom prst="rect">
            <a:avLst/>
          </a:prstGeom>
        </p:spPr>
      </p:pic>
      <p:pic>
        <p:nvPicPr>
          <p:cNvPr id="15" name="Picture 16" descr="afsymb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5" y="56179"/>
            <a:ext cx="484017" cy="3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6873" y="625436"/>
            <a:ext cx="8492151" cy="5956434"/>
          </a:xfrm>
          <a:prstGeom prst="rect">
            <a:avLst/>
          </a:prstGeom>
        </p:spPr>
        <p:txBody>
          <a:bodyPr/>
          <a:lstStyle>
            <a:lvl1pPr marL="285668" indent="-285668">
              <a:buClr>
                <a:srgbClr val="002060"/>
              </a:buClr>
              <a:buFont typeface="Wingdings" pitchFamily="2" charset="2"/>
              <a:buChar char="§"/>
              <a:defRPr/>
            </a:lvl1pPr>
            <a:lvl2pPr marL="630058" indent="-290429">
              <a:buClr>
                <a:srgbClr val="002060"/>
              </a:buClr>
              <a:buFont typeface="Wingdings" pitchFamily="2" charset="2"/>
              <a:buChar char="§"/>
              <a:defRPr/>
            </a:lvl2pPr>
            <a:lvl3pPr marL="860179" indent="-223774">
              <a:buClr>
                <a:srgbClr val="002060"/>
              </a:buClr>
              <a:buFont typeface="Wingdings" pitchFamily="2" charset="2"/>
              <a:buChar char="§"/>
              <a:defRPr/>
            </a:lvl3pPr>
            <a:lvl4pPr marL="1142674" indent="-219013">
              <a:buClr>
                <a:srgbClr val="002060"/>
              </a:buClr>
              <a:buFont typeface="Wingdings" pitchFamily="2" charset="2"/>
              <a:buChar char="§"/>
              <a:defRPr/>
            </a:lvl4pPr>
            <a:lvl5pPr marL="1425168" indent="-228534">
              <a:buClr>
                <a:srgbClr val="002060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ma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ChangeArrowheads="1"/>
          </p:cNvSpPr>
          <p:nvPr userDrawn="1"/>
        </p:nvSpPr>
        <p:spPr bwMode="auto">
          <a:xfrm rot="-10800000" flipV="1">
            <a:off x="721875" y="579717"/>
            <a:ext cx="7873177" cy="45719"/>
          </a:xfrm>
          <a:prstGeom prst="rect">
            <a:avLst/>
          </a:prstGeom>
          <a:solidFill>
            <a:srgbClr val="00308F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4945" y="100130"/>
            <a:ext cx="7900108" cy="4869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68" y="52596"/>
            <a:ext cx="432702" cy="432702"/>
          </a:xfrm>
          <a:prstGeom prst="rect">
            <a:avLst/>
          </a:prstGeom>
        </p:spPr>
      </p:pic>
      <p:pic>
        <p:nvPicPr>
          <p:cNvPr id="12" name="Picture 16" descr="afsymb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5" y="56179"/>
            <a:ext cx="484017" cy="3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18615"/>
            <a:ext cx="740118" cy="2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37"/>
          <p:cNvSpPr>
            <a:spLocks noChangeArrowheads="1"/>
          </p:cNvSpPr>
          <p:nvPr userDrawn="1"/>
        </p:nvSpPr>
        <p:spPr bwMode="auto">
          <a:xfrm>
            <a:off x="86915" y="6629401"/>
            <a:ext cx="8385626" cy="45719"/>
          </a:xfrm>
          <a:prstGeom prst="rect">
            <a:avLst/>
          </a:prstGeom>
          <a:solidFill>
            <a:srgbClr val="00308F"/>
          </a:solidFill>
          <a:ln w="9525">
            <a:solidFill>
              <a:srgbClr val="00308F"/>
            </a:solidFill>
            <a:miter lim="800000"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16873" y="625436"/>
            <a:ext cx="8492151" cy="5956434"/>
          </a:xfrm>
          <a:prstGeom prst="rect">
            <a:avLst/>
          </a:prstGeom>
        </p:spPr>
        <p:txBody>
          <a:bodyPr/>
          <a:lstStyle>
            <a:lvl1pPr marL="285668" indent="-285668">
              <a:buClr>
                <a:srgbClr val="002060"/>
              </a:buClr>
              <a:buFont typeface="Wingdings" pitchFamily="2" charset="2"/>
              <a:buChar char="§"/>
              <a:defRPr/>
            </a:lvl1pPr>
            <a:lvl2pPr marL="630058" indent="-290429">
              <a:buClr>
                <a:srgbClr val="002060"/>
              </a:buClr>
              <a:buFont typeface="Wingdings" pitchFamily="2" charset="2"/>
              <a:buChar char="§"/>
              <a:defRPr/>
            </a:lvl2pPr>
            <a:lvl3pPr marL="860179" indent="-223774">
              <a:buClr>
                <a:srgbClr val="002060"/>
              </a:buClr>
              <a:buFont typeface="Wingdings" pitchFamily="2" charset="2"/>
              <a:buChar char="§"/>
              <a:defRPr/>
            </a:lvl3pPr>
            <a:lvl4pPr marL="1142674" indent="-219013">
              <a:buClr>
                <a:srgbClr val="002060"/>
              </a:buClr>
              <a:buFont typeface="Wingdings" pitchFamily="2" charset="2"/>
              <a:buChar char="§"/>
              <a:defRPr/>
            </a:lvl4pPr>
            <a:lvl5pPr marL="1425168" indent="-228534">
              <a:buClr>
                <a:srgbClr val="002060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ma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ChangeArrowheads="1"/>
          </p:cNvSpPr>
          <p:nvPr userDrawn="1"/>
        </p:nvSpPr>
        <p:spPr bwMode="auto">
          <a:xfrm rot="-10800000" flipV="1">
            <a:off x="721875" y="579717"/>
            <a:ext cx="7873177" cy="45719"/>
          </a:xfrm>
          <a:prstGeom prst="rect">
            <a:avLst/>
          </a:prstGeom>
          <a:solidFill>
            <a:srgbClr val="00308F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4945" y="100130"/>
            <a:ext cx="7900108" cy="4869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68" y="52596"/>
            <a:ext cx="432702" cy="432702"/>
          </a:xfrm>
          <a:prstGeom prst="rect">
            <a:avLst/>
          </a:prstGeom>
        </p:spPr>
      </p:pic>
      <p:pic>
        <p:nvPicPr>
          <p:cNvPr id="12" name="Picture 16" descr="afsymb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5" y="56179"/>
            <a:ext cx="484017" cy="3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18615"/>
            <a:ext cx="740118" cy="2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37"/>
          <p:cNvSpPr>
            <a:spLocks noChangeArrowheads="1"/>
          </p:cNvSpPr>
          <p:nvPr userDrawn="1"/>
        </p:nvSpPr>
        <p:spPr bwMode="auto">
          <a:xfrm>
            <a:off x="86915" y="6629401"/>
            <a:ext cx="8385626" cy="45719"/>
          </a:xfrm>
          <a:prstGeom prst="rect">
            <a:avLst/>
          </a:prstGeom>
          <a:solidFill>
            <a:srgbClr val="00308F"/>
          </a:solidFill>
          <a:ln w="9525">
            <a:solidFill>
              <a:srgbClr val="00308F"/>
            </a:solidFill>
            <a:miter lim="800000"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463BD4CF-6750-48C4-A09E-0D73E7F8952E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17914-D5C7-4B8C-BF70-0505F7C390F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2" y="1234440"/>
            <a:ext cx="8336279" cy="5273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0" indent="0">
              <a:buNone/>
              <a:defRPr sz="1800"/>
            </a:lvl2pPr>
            <a:lvl3pPr marL="914139" indent="0">
              <a:buNone/>
              <a:defRPr sz="1600"/>
            </a:lvl3pPr>
            <a:lvl4pPr marL="1371208" indent="0">
              <a:buNone/>
              <a:defRPr sz="1400"/>
            </a:lvl4pPr>
            <a:lvl5pPr marL="1828278" indent="0">
              <a:buNone/>
              <a:defRPr sz="1400"/>
            </a:lvl5pPr>
            <a:lvl6pPr marL="2285348" indent="0">
              <a:buNone/>
              <a:defRPr sz="1400"/>
            </a:lvl6pPr>
            <a:lvl7pPr marL="2742417" indent="0">
              <a:buNone/>
              <a:defRPr sz="1400"/>
            </a:lvl7pPr>
            <a:lvl8pPr marL="3199487" indent="0">
              <a:buNone/>
              <a:defRPr sz="1400"/>
            </a:lvl8pPr>
            <a:lvl9pPr marL="365655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C6B4-5834-4A8B-BDD4-C2B5E1939E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70" indent="0" algn="ctr">
              <a:buNone/>
              <a:defRPr/>
            </a:lvl2pPr>
            <a:lvl3pPr marL="914139" indent="0" algn="ctr">
              <a:buNone/>
              <a:defRPr/>
            </a:lvl3pPr>
            <a:lvl4pPr marL="1371208" indent="0" algn="ctr">
              <a:buNone/>
              <a:defRPr/>
            </a:lvl4pPr>
            <a:lvl5pPr marL="1828278" indent="0" algn="ctr">
              <a:buNone/>
              <a:defRPr/>
            </a:lvl5pPr>
            <a:lvl6pPr marL="2285348" indent="0" algn="ctr">
              <a:buNone/>
              <a:defRPr/>
            </a:lvl6pPr>
            <a:lvl7pPr marL="2742417" indent="0" algn="ctr">
              <a:buNone/>
              <a:defRPr/>
            </a:lvl7pPr>
            <a:lvl8pPr marL="3199487" indent="0" algn="ctr">
              <a:buNone/>
              <a:defRPr/>
            </a:lvl8pPr>
            <a:lvl9pPr marL="365655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DCF8-CD4B-41B5-B3F9-823135457E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4E6C-F87D-46BB-A75C-55003A1470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EB66-EDFB-4A6C-A23F-07F840010E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8D54-9F02-40A5-8B62-40E32F3944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22EC-43CA-4FF1-84E8-97C33BE1BC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8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23DD-AF25-4033-945D-B519F78889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21BF-EEDC-4C34-9674-81D8E07EAF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82D7-DD84-45E5-B82E-8D26089CAD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B321-577B-4878-8853-EA9966C58B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9C72-15C9-4F89-9349-B72320488A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4F83-82B8-47EC-AE96-DB4693A29C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E55A-891C-43DF-9361-E095FE9327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E51C-B9D5-475C-BC28-BF12FF233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F044-8561-4F95-B8D1-24B37F34AC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DC29-C37B-4785-A860-521778E8FC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8D54-9F02-40A5-8B62-40E32F3944D9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22EC-43CA-4FF1-84E8-97C33BE1B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9DDA33B1-1221-4B94-9499-E03D7774C454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3B24D1-C23B-4F8E-B346-087E412D9B4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6FA6-451F-4229-B281-3FF3C8C89A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31DB-D748-4E92-A1F7-200B84753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F79C3-C57F-4C6C-852D-79BAB3372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935C-25CA-4CAF-B6A8-61E16671A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2383-C4A1-4321-846D-5D20EA86D5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401F-9046-4C01-AEBE-FBFC870A8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F144-9E6F-4C55-BCC8-AFA44C4BA8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1F77-037B-4633-AEBF-94EE1AE863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13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84300" y="500063"/>
            <a:ext cx="6324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  <a:latin typeface="Calibri"/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6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105400" y="3962400"/>
            <a:ext cx="3657600" cy="167640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2DD9D0-9248-4096-B7D9-57137D6C7B6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0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CBF8BBFC-D9A3-4B35-A294-8F91FEF67DEA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97DF18-FACD-4746-A927-7C52275E89B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90783052-84F1-4C30-849B-8E14C79745A7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9DFA07-D4A4-4FD2-A492-624D162BEAA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76200"/>
            <a:ext cx="21320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76200"/>
            <a:ext cx="62468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EFAA7CFE-ACEC-4E72-A164-685B8907FA6E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62BDEF-98C5-45A7-8EAC-9B776A9EA41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i="1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13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i="1" smtClean="0">
                <a:solidFill>
                  <a:srgbClr val="000000"/>
                </a:solidFill>
                <a:cs typeface="Arial" charset="0"/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F13F-27BB-4113-8FB5-8293B1D75038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071A-AFC3-4E3F-97CE-D7F097FF9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D4C1E-46BE-4351-885C-F547483B11BC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DE78-8586-40D7-ADF0-4142AC219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C5F3-69E2-4473-AB40-4108C9167DA1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38C6-5541-4248-BB6E-39883A14A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A187-4447-41CA-A526-C92204020C88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4D62-DC34-4BC6-93F8-719B02F23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2" idx="2"/>
          </p:cNvCxnSpPr>
          <p:nvPr/>
        </p:nvCxnSpPr>
        <p:spPr bwMode="auto">
          <a:xfrm rot="5400000">
            <a:off x="2120107" y="3869531"/>
            <a:ext cx="4903788" cy="3175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304800" y="3735388"/>
            <a:ext cx="8499475" cy="9525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296" y="1412755"/>
            <a:ext cx="4040188" cy="22466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12754"/>
            <a:ext cx="4041775" cy="22466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424296" y="3774642"/>
            <a:ext cx="4040188" cy="259231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645025" y="3774642"/>
            <a:ext cx="4040188" cy="259231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1027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2FA4-58ED-4F67-A18C-0399C08959BB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10" name="Rectangle 1028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A6FB-0037-4FF3-BE31-C453A4A90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0B0D-7058-4613-9449-925181DDEAD2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8FBA-7B4B-4CE7-89B1-13E4827A7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23DD-AF25-4033-945D-B519F7888956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21BF-EEDC-4C34-9674-81D8E07EA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0D17C-DE26-4DA4-BACF-49B3C72124BB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82C1C-7489-4182-9C54-C9E00FE96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5765-AB5F-4BA3-A50B-5ED856EF115F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1834F-2413-4024-8088-C8B102A5E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9723-5CC4-4B3F-AA6C-7F81FB05F77F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412E-D3D5-40CE-A4D1-01256CAD2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31C77-9E63-4294-8B80-685CFC9399AC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E723-5DA4-4683-A6CC-A98CB6D5F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76200"/>
            <a:ext cx="21320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76200"/>
            <a:ext cx="62468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85889-9745-4BAC-AB72-7D39DC267E6A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7D7C-512F-46DC-A041-D6A4C0BE9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C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2125663"/>
            <a:ext cx="87503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033963"/>
            <a:ext cx="9144000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4800" i="1">
                <a:solidFill>
                  <a:srgbClr val="00308F"/>
                </a:solidFill>
                <a:latin typeface="+mn-lt"/>
                <a:cs typeface="Arial" charset="0"/>
              </a:rPr>
              <a:t>BACK UP SLIDES</a:t>
            </a:r>
            <a:endParaRPr lang="en-US" sz="480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4" name="Picture 40" descr="AF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738" y="595313"/>
            <a:ext cx="213995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9078-D58D-4912-A0A4-3E8C3C7C888B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67C1-F623-483D-B954-BD0BCE7C5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9391-1542-43A7-AB02-112EC2DC1E50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3553-CDFC-40DB-92AC-AD3AB519E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C741-1928-45D2-9B88-2326EA36EC92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8B91-6E1F-41CF-A253-4F7D8202D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C707-4050-41AF-B006-CD90F953B183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F5C3C-8175-488A-8DBC-D4AEE61F3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82D7-DD84-45E5-B82E-8D26089CAD3A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B321-577B-4878-8853-EA9966C58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7633-72C9-4392-BF50-5695B6F2C1B6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442B-4E09-4A0B-80E7-6A1F348ED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4D85-AAAE-4FF3-BD6E-DF05E3356333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66CE-0BF9-4E21-96C2-F5059FE5A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894B-61AB-4FAA-A1A0-A843C7379F27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F8FD-79C4-4648-B56A-C38FE6F6C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4C30-11E7-45EC-A775-BC4A7A8243AF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DE96-5200-4118-954A-5855201EB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49E7-427F-4F16-8083-6B411EFC3595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79AF-A2D9-4819-B478-5C2BBEE88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81A1-CD2E-462E-AB66-F238CA154A9C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8310-4B16-4E3E-97AA-1E1F6F66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44A4-69B6-498A-8F3D-52FDDB05930D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94D1-5225-4F27-8DBB-68AE2F18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E5D5-FFCF-4E13-8910-1CAE9C7149AC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A022-FDAA-42AF-A7FD-A209651F1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F2E7B91-20F3-4432-9F6E-3BE7A8919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5F654BD-CDB7-4635-9D91-BF718D5C7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9C72-15C9-4F89-9349-B72320488A0E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4F83-82B8-47EC-AE96-DB4693A29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B91FA02-7A06-458C-8114-8BD2E8926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DB8BB19-01F9-4E06-80A0-C694A133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AAF58C5-29F2-47E0-9FD4-B1F095B5C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993A853-F66C-4EC4-AE29-8BD5713F5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4216E8C-40DD-41D1-8328-776AE562D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A4611A3-C480-454A-97ED-458D5ED6F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8869B42-6799-45CB-9839-678F50FE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45CCB5F-AC3E-4088-957E-24739DCFF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EA4FE71-C369-4FDE-88D1-A8617C92E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0C68F6F-D3CF-4D38-8F43-56124F6B9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E55A-891C-43DF-9361-E095FE9327D6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E51C-B9D5-475C-BC28-BF12FF233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2BA0323-FAD0-4863-897E-FEE1CCBD8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94A2C24-38B7-4324-8601-E49EC36A2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3D0D96-232A-4429-A746-A680D7F61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D4D88E5-DEC5-44CE-8A1F-23D8FBE13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E6E84A7-F49E-40DE-918C-576E5934C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E1C4193-E961-46E9-94AD-DBAE38790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B80954E-9BA5-4247-865A-45FECEB6C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3CD5F1F-C5AA-4C4A-BB0B-C61ADB870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D4520CD-C4C6-419F-B7B5-0F205C73E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EC97836-41BB-4352-8CC4-3BD3953B7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F044-8561-4F95-B8D1-24B37F34AC04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DC29-C37B-4785-A860-521778E8F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A57CA39-2EF6-4FED-ACFC-91C13FD8E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0578A0A-B9E9-4192-8415-3ACF31653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705E82E-2C50-4FB2-AFF2-45B7A425B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F731D47-4577-4B68-9CB5-FD2615AFC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568FF73-C6BB-44A8-AFEB-FA7B8B670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1BF7FCD-0F36-4648-B7CD-B35052C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E66745D-AA83-44FA-8681-6AFA4B0A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0B7C2EB-6A2C-40D2-8E63-C91ACAFD1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849DAC9-B664-44FD-9CEE-EFE92F817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756F981-2493-46DA-9037-D55145030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6FA6-451F-4229-B281-3FF3C8C89AA8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31DB-D748-4E92-A1F7-200B84753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0D40844-07A0-4E56-BA05-114036CCE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D5245C0-F6F4-4C6E-899C-AEF6D409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A103D5F-ED38-4C90-A4D8-F7F88136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1EB38D2-8213-46C6-940A-65931BBA0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DF0FFD9-6B92-4B56-A395-DB2506D89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4599B8E-2919-475E-8454-B314D5872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26FF082-9E79-4AF1-96AA-6DB051F9A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374F45A-5559-45F6-AC4D-8EC20B2DE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158C701-9705-4D7F-AA4D-E12532A8E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223BF1E-FBC8-419C-BB96-C3E5F64D4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F79C3-C57F-4C6C-852D-79BAB3372DA1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935C-25CA-4CAF-B6A8-61E16671A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4B2B443-4B19-48D2-9C40-BBBA2ACDD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13FDB3C-F717-4E19-888D-5E32E2A82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973BBFF-F3D5-4CD5-890B-218ED281F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90C0893-4F2A-4CCC-B4B8-D133A56F3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998B7D6-2C94-431F-B8B5-1E5FE2B35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1997E6E-5AA0-48FB-8E7C-870B5A704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DB21725-0A3F-4809-956A-DD1E9E057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CD53CD1-3459-4447-A755-2742E6407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0169153-A053-4A22-B2E2-14009C2E1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BFC8FC6-0409-4D82-BCAB-063F4DB3B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5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image" Target="../media/image9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A56CCD-FA37-49E8-BD31-67EDFC532E79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230B96-60EC-46F8-8298-1B6E89244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5" r:id="rId2"/>
    <p:sldLayoutId id="2147484004" r:id="rId3"/>
    <p:sldLayoutId id="2147484003" r:id="rId4"/>
    <p:sldLayoutId id="2147484002" r:id="rId5"/>
    <p:sldLayoutId id="2147484001" r:id="rId6"/>
    <p:sldLayoutId id="2147484000" r:id="rId7"/>
    <p:sldLayoutId id="2147483999" r:id="rId8"/>
    <p:sldLayoutId id="2147483998" r:id="rId9"/>
    <p:sldLayoutId id="2147483997" r:id="rId10"/>
    <p:sldLayoutId id="2147483996" r:id="rId11"/>
    <p:sldLayoutId id="2147484027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66D2A02-2362-4B5B-8A80-BBF2B50D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2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76200"/>
            <a:ext cx="5672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33125" name="Picture 29" descr="AFG-061218-0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43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5D94DE4-0871-4D00-91A9-9C5732974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643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76200"/>
            <a:ext cx="5672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6437" name="Picture 29" descr="AFG-061218-0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43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24F545B-4164-4EC9-B31F-C983451E6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974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76200"/>
            <a:ext cx="5672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9749" name="Picture 29" descr="AFG-061218-0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43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5222ABC-7C40-4447-87CA-A3D35C149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305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76200"/>
            <a:ext cx="5672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73061" name="Picture 29" descr="AFG-061218-0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43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CAF7BD5-660E-4FAD-BD8A-10A919816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637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76200"/>
            <a:ext cx="5672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6373" name="Picture 29" descr="AFG-061218-00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143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defTabSz="1023700" fontAlgn="auto">
              <a:spcAft>
                <a:spcPts val="0"/>
              </a:spcAft>
            </a:pPr>
            <a:fld id="{FEF2A80B-99BB-40F6-873A-EF3D74ECA0D5}" type="slidenum">
              <a:rPr lang="en-US" smtClean="0">
                <a:solidFill>
                  <a:prstClr val="black"/>
                </a:solidFill>
                <a:latin typeface="Arial"/>
              </a:rPr>
              <a:pPr defTabSz="1023700"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46" y="76200"/>
            <a:ext cx="567216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6" rIns="91414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defTabSz="10237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216028"/>
            <a:ext cx="8534400" cy="358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847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07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139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208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278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802" indent="-342802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738" indent="-285668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2674" indent="-22853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42" indent="-22853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12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83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52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022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92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9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6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6526213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1028" name="Text Box 1029"/>
          <p:cNvSpPr txBox="1">
            <a:spLocks noChangeArrowheads="1"/>
          </p:cNvSpPr>
          <p:nvPr/>
        </p:nvSpPr>
        <p:spPr bwMode="auto">
          <a:xfrm>
            <a:off x="1295400" y="6491290"/>
            <a:ext cx="6553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538004" y="242888"/>
            <a:ext cx="6310596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6" rIns="91414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6" rIns="91414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6" rIns="91414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848" y="1316726"/>
            <a:ext cx="8397875" cy="506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2nd Bullet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40" y="290860"/>
            <a:ext cx="842260" cy="842260"/>
          </a:xfrm>
          <a:prstGeom prst="rect">
            <a:avLst/>
          </a:prstGeom>
        </p:spPr>
      </p:pic>
      <p:sp>
        <p:nvSpPr>
          <p:cNvPr id="1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18615"/>
            <a:ext cx="740118" cy="2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6" descr="afsymbo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325016"/>
            <a:ext cx="1061945" cy="8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rgbClr val="FFFFFF">
                    <a:lumMod val="50000"/>
                  </a:srgbClr>
                </a:solidFill>
              </a:rPr>
              <a:t>FOUO – NOT RELEASABLE</a:t>
            </a:r>
            <a:endParaRPr lang="en-US" sz="16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2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07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139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208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278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668" indent="-285668" algn="l" rtl="0" eaLnBrk="0" fontAlgn="base" hangingPunct="0">
        <a:spcBef>
          <a:spcPts val="0"/>
        </a:spcBef>
        <a:spcAft>
          <a:spcPts val="600"/>
        </a:spcAft>
        <a:buClr>
          <a:srgbClr val="002060"/>
        </a:buClr>
        <a:buSzPct val="100000"/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30058" indent="-290429" algn="l" rtl="0" eaLnBrk="0" fontAlgn="base" hangingPunct="0">
        <a:spcBef>
          <a:spcPts val="0"/>
        </a:spcBef>
        <a:spcAft>
          <a:spcPts val="600"/>
        </a:spcAft>
        <a:buClr>
          <a:srgbClr val="002060"/>
        </a:buClr>
        <a:buSzPct val="100000"/>
        <a:buFont typeface="Wingdings" pitchFamily="2" charset="2"/>
        <a:buChar char="§"/>
        <a:defRPr sz="2000" b="0">
          <a:solidFill>
            <a:schemeClr val="tx1"/>
          </a:solidFill>
          <a:latin typeface="+mn-lt"/>
        </a:defRPr>
      </a:lvl2pPr>
      <a:lvl3pPr marL="860179" indent="-223774" algn="l" rtl="0" eaLnBrk="0" fontAlgn="base" hangingPunct="0">
        <a:spcBef>
          <a:spcPts val="0"/>
        </a:spcBef>
        <a:spcAft>
          <a:spcPts val="600"/>
        </a:spcAft>
        <a:buClr>
          <a:srgbClr val="002060"/>
        </a:buClr>
        <a:buSzPct val="100000"/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2674" indent="-219013" algn="l" defTabSz="1088714" rtl="0" eaLnBrk="0" fontAlgn="base" hangingPunct="0">
        <a:spcBef>
          <a:spcPts val="0"/>
        </a:spcBef>
        <a:spcAft>
          <a:spcPts val="600"/>
        </a:spcAft>
        <a:buClr>
          <a:srgbClr val="002060"/>
        </a:buClr>
        <a:buSzPct val="100000"/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4pPr>
      <a:lvl5pPr marL="2056812" indent="-22853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3883" indent="-22853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0952" indent="-22853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022" indent="-22853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092" indent="-22853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9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6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A56CCD-FA37-49E8-BD31-67EDFC532E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230B96-60EC-46F8-8298-1B6E892445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6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smtClean="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CF78618D-49C2-47A4-84A5-3184DA49CB2E}" type="datetime8">
              <a:rPr lang="en-US"/>
              <a:pPr>
                <a:defRPr/>
              </a:pPr>
              <a:t>3/16/2016 4:42 PM</a:t>
            </a:fld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AE5C1887-9595-41F5-A743-630AF3A3B60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4341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344" name="Picture 1037" descr="afsymb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0"/>
            <a:r>
              <a:rPr lang="en-US" smtClean="0"/>
              <a:t>2nd 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69E6F8-D764-4B50-A8AE-7F58E3EA4DD1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568542-6A7E-482C-AA44-70704B732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i="1" dirty="0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 n t e g r </a:t>
            </a:r>
            <a:r>
              <a:rPr lang="en-US" sz="1600" b="1" i="1" dirty="0" err="1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</a:t>
            </a:r>
            <a:r>
              <a:rPr lang="en-US" sz="1600" b="1" i="1" dirty="0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t y  -  S e r v </a:t>
            </a:r>
            <a:r>
              <a:rPr lang="en-US" sz="1600" b="1" i="1" dirty="0" err="1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</a:t>
            </a:r>
            <a:r>
              <a:rPr lang="en-US" sz="1600" b="1" i="1" dirty="0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c e  -  E x c e l </a:t>
            </a:r>
            <a:r>
              <a:rPr lang="en-US" sz="1600" b="1" i="1" dirty="0" err="1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l</a:t>
            </a:r>
            <a:r>
              <a:rPr lang="en-US" sz="1600" b="1" i="1" dirty="0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e n c e</a:t>
            </a:r>
          </a:p>
        </p:txBody>
      </p:sp>
      <p:sp>
        <p:nvSpPr>
          <p:cNvPr id="27653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27656" name="Picture 1037" descr="afsymbo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0"/>
            <a:r>
              <a:rPr lang="en-US" smtClean="0"/>
              <a:t>2nd 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15" r:id="rId2"/>
    <p:sldLayoutId id="2147484014" r:id="rId3"/>
    <p:sldLayoutId id="2147484013" r:id="rId4"/>
    <p:sldLayoutId id="2147484041" r:id="rId5"/>
    <p:sldLayoutId id="2147484012" r:id="rId6"/>
    <p:sldLayoutId id="2147484011" r:id="rId7"/>
    <p:sldLayoutId id="2147484010" r:id="rId8"/>
    <p:sldLayoutId id="2147484009" r:id="rId9"/>
    <p:sldLayoutId id="2147484008" r:id="rId10"/>
    <p:sldLayoutId id="2147484007" r:id="rId11"/>
    <p:sldLayoutId id="2147484042" r:id="rId12"/>
    <p:sldLayoutId id="2147484043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085574-5E9A-46C7-87E6-9A7B1CE85D78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BBC04C-19D1-48B2-97C4-A5BAFD37C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5" r:id="rId2"/>
    <p:sldLayoutId id="2147484024" r:id="rId3"/>
    <p:sldLayoutId id="2147484023" r:id="rId4"/>
    <p:sldLayoutId id="2147484022" r:id="rId5"/>
    <p:sldLayoutId id="2147484021" r:id="rId6"/>
    <p:sldLayoutId id="2147484020" r:id="rId7"/>
    <p:sldLayoutId id="2147484019" r:id="rId8"/>
    <p:sldLayoutId id="2147484018" r:id="rId9"/>
    <p:sldLayoutId id="2147484017" r:id="rId10"/>
    <p:sldLayoutId id="2147484016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26F435E-4F13-43CE-8B07-ED3F5E71A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656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76200"/>
            <a:ext cx="5672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6565" name="Picture 29" descr="AFG-061218-0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43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532D100-DB6D-460A-AD30-D860E59DC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987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76200"/>
            <a:ext cx="5672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9877" name="Picture 29" descr="AFG-061218-0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43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3A6E33B-119F-4B3A-B6B9-A05A3F23B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18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76200"/>
            <a:ext cx="5672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3189" name="Picture 29" descr="AFG-061218-0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43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99D6A62-FA92-4953-B3D1-16A4F5C24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49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76200"/>
            <a:ext cx="5672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6501" name="Picture 29" descr="AFG-061218-0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43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8EDE961-51E4-4957-9AA4-9D103DD70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76200"/>
            <a:ext cx="5672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9813" name="Picture 29" descr="AFG-061218-0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43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21" Type="http://schemas.openxmlformats.org/officeDocument/2006/relationships/image" Target="../media/image1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gif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rg.eis.afmc.af.mil/sites/1115/SiteCollectionImages/Directorate%20P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11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2286000"/>
            <a:ext cx="8486775" cy="1600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kern="0" dirty="0">
                <a:solidFill>
                  <a:srgbClr val="151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Executive Officer (PEO)</a:t>
            </a:r>
            <a:br>
              <a:rPr lang="en-US" b="1" kern="0" dirty="0">
                <a:solidFill>
                  <a:srgbClr val="151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kern="0" dirty="0">
                <a:solidFill>
                  <a:srgbClr val="151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and </a:t>
            </a:r>
            <a:r>
              <a:rPr lang="en-US" b="1" kern="0" dirty="0" smtClean="0">
                <a:solidFill>
                  <a:srgbClr val="151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</a:t>
            </a:r>
            <a:br>
              <a:rPr lang="en-US" b="1" kern="0" dirty="0" smtClean="0">
                <a:solidFill>
                  <a:srgbClr val="151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kern="0" dirty="0">
                <a:solidFill>
                  <a:srgbClr val="0070C0"/>
                </a:solidFill>
              </a:rPr>
              <a:t/>
            </a:r>
            <a:br>
              <a:rPr lang="en-US" sz="3200" b="1" i="1" kern="0" dirty="0">
                <a:solidFill>
                  <a:srgbClr val="0070C0"/>
                </a:solidFill>
              </a:rPr>
            </a:br>
            <a:endParaRPr lang="en-US" sz="40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10000" y="4876800"/>
            <a:ext cx="49799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 sz="2000" b="1" dirty="0" smtClean="0"/>
          </a:p>
          <a:p>
            <a:pPr algn="r" eaLnBrk="0" hangingPunct="0"/>
            <a:r>
              <a:rPr lang="en-US" sz="2400" b="1" dirty="0" smtClean="0"/>
              <a:t>Brig Gen Shaun Q. Morris</a:t>
            </a:r>
          </a:p>
          <a:p>
            <a:pPr algn="r" eaLnBrk="0" hangingPunct="0"/>
            <a:r>
              <a:rPr lang="en-US" sz="2400" b="1" dirty="0" smtClean="0"/>
              <a:t>AFPEO for Weapons</a:t>
            </a:r>
          </a:p>
          <a:p>
            <a:pPr algn="r" eaLnBrk="0" hangingPunct="0"/>
            <a:r>
              <a:rPr lang="en-US" sz="2400" b="1" dirty="0" smtClean="0"/>
              <a:t>Eglin AFB FL</a:t>
            </a:r>
          </a:p>
          <a:p>
            <a:pPr algn="r" eaLnBrk="0" hangingPunct="0"/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sz="1200" b="1" i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 Approved </a:t>
            </a:r>
            <a:r>
              <a:rPr lang="en-US" sz="1200" b="1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200" b="1" i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release per </a:t>
            </a:r>
            <a:r>
              <a:rPr lang="en-US" sz="1200" b="1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96TW-2016-0051</a:t>
            </a:r>
          </a:p>
        </p:txBody>
      </p:sp>
      <p:pic>
        <p:nvPicPr>
          <p:cNvPr id="7" name="Picture 2" descr="C:\Users\1277547488A\Desktop\PEG\AFD-120823-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246"/>
            <a:ext cx="1157939" cy="11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4048780"/>
            <a:ext cx="8713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kern="0" dirty="0"/>
              <a:t>24 March 2016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i="0" dirty="0" smtClean="0"/>
              <a:t>Organizational Leadership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23950"/>
            <a:ext cx="8397875" cy="4743450"/>
          </a:xfrm>
        </p:spPr>
        <p:txBody>
          <a:bodyPr/>
          <a:lstStyle/>
          <a:p>
            <a:pPr lvl="1"/>
            <a:endParaRPr lang="en-US" dirty="0"/>
          </a:p>
          <a:p>
            <a:pPr marL="406400" lvl="1" indent="0">
              <a:buNone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A6588-4324-4684-92FE-A5C456AE1FA7}" type="slidenum">
              <a:rPr 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 smtClean="0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2645" y="1279196"/>
            <a:ext cx="5406245" cy="1827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nprior" pitchFamily="2" charset="0"/>
            </a:endParaRP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3657600" y="2721033"/>
            <a:ext cx="1896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FFFFF"/>
                </a:solidFill>
              </a:rPr>
              <a:t>Brig Gen Shaun Q. Morris</a:t>
            </a:r>
            <a:endParaRPr lang="en-US" sz="900" b="1" dirty="0">
              <a:solidFill>
                <a:srgbClr val="FFFFFF"/>
              </a:solidFill>
            </a:endParaRPr>
          </a:p>
          <a:p>
            <a:pPr algn="ctr"/>
            <a:r>
              <a:rPr lang="en-US" sz="900" b="1" dirty="0">
                <a:solidFill>
                  <a:srgbClr val="FFFFFF"/>
                </a:solidFill>
              </a:rPr>
              <a:t>PEO </a:t>
            </a:r>
            <a:r>
              <a:rPr lang="en-US" sz="900" b="1" dirty="0" smtClean="0">
                <a:solidFill>
                  <a:srgbClr val="FFFFFF"/>
                </a:solidFill>
              </a:rPr>
              <a:t>for Weapons </a:t>
            </a:r>
            <a:r>
              <a:rPr lang="en-US" sz="900" b="1" dirty="0">
                <a:solidFill>
                  <a:srgbClr val="FFFFFF"/>
                </a:solidFill>
              </a:rPr>
              <a:t>&amp;  Director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972850" y="2721953"/>
            <a:ext cx="173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FFFFF"/>
                </a:solidFill>
              </a:rPr>
              <a:t>Dr. Yvette S. Weber</a:t>
            </a:r>
            <a:endParaRPr lang="en-US" sz="900" b="1" dirty="0">
              <a:solidFill>
                <a:srgbClr val="FFFFFF"/>
              </a:solidFill>
            </a:endParaRPr>
          </a:p>
          <a:p>
            <a:pPr algn="ctr"/>
            <a:r>
              <a:rPr lang="en-US" sz="900" b="1" dirty="0">
                <a:solidFill>
                  <a:srgbClr val="FFFFFF"/>
                </a:solidFill>
              </a:rPr>
              <a:t>Deputy </a:t>
            </a:r>
            <a:r>
              <a:rPr lang="en-US" sz="900" b="1" dirty="0" smtClean="0">
                <a:solidFill>
                  <a:srgbClr val="FFFFFF"/>
                </a:solidFill>
              </a:rPr>
              <a:t>PEO (AF</a:t>
            </a:r>
            <a:r>
              <a:rPr lang="en-US" sz="900" b="1" dirty="0">
                <a:solidFill>
                  <a:srgbClr val="FFFFFF"/>
                </a:solidFill>
              </a:rPr>
              <a:t>)</a:t>
            </a:r>
            <a:r>
              <a:rPr lang="en-US" sz="900" b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9" name="Picture 37" descr="BATOG  John nov 0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709" y="1441793"/>
            <a:ext cx="1005840" cy="1280160"/>
          </a:xfrm>
          <a:prstGeom prst="rect">
            <a:avLst/>
          </a:prstGeom>
          <a:noFill/>
          <a:ln w="50800" cmpd="thickThin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5441441" y="2721953"/>
            <a:ext cx="173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</a:rPr>
              <a:t>Mr. John S. Batog</a:t>
            </a:r>
          </a:p>
          <a:p>
            <a:pPr algn="ctr"/>
            <a:r>
              <a:rPr lang="en-US" sz="900" b="1" dirty="0">
                <a:solidFill>
                  <a:srgbClr val="FFFFFF"/>
                </a:solidFill>
              </a:rPr>
              <a:t>Deputy PEO </a:t>
            </a:r>
            <a:r>
              <a:rPr lang="en-US" sz="900" b="1" dirty="0" smtClean="0">
                <a:solidFill>
                  <a:srgbClr val="FFFFFF"/>
                </a:solidFill>
              </a:rPr>
              <a:t>(USN)</a:t>
            </a:r>
            <a:endParaRPr lang="en-US" sz="900" b="1" dirty="0">
              <a:solidFill>
                <a:srgbClr val="FFFFFF"/>
              </a:solidFill>
            </a:endParaRPr>
          </a:p>
        </p:txBody>
      </p:sp>
      <p:pic>
        <p:nvPicPr>
          <p:cNvPr id="11" name="Picture 6" descr="O:\Exclusive Data\_Requires_Full_FOG_Access\02 - Graphics &amp; Media\Official Photos\echternacht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73" y="1440872"/>
            <a:ext cx="1024128" cy="1280160"/>
          </a:xfrm>
          <a:prstGeom prst="rect">
            <a:avLst/>
          </a:prstGeom>
          <a:noFill/>
          <a:ln w="50800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38419" y="4778992"/>
            <a:ext cx="8297285" cy="1659490"/>
            <a:chOff x="444627" y="3136876"/>
            <a:chExt cx="8297285" cy="1659490"/>
          </a:xfrm>
        </p:grpSpPr>
        <p:sp>
          <p:nvSpPr>
            <p:cNvPr id="13" name="Rectangle 12"/>
            <p:cNvSpPr/>
            <p:nvPr/>
          </p:nvSpPr>
          <p:spPr>
            <a:xfrm>
              <a:off x="444627" y="3136876"/>
              <a:ext cx="8254746" cy="16204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latin typeface="Arnprior" pitchFamily="2" charset="0"/>
              </a:endParaRPr>
            </a:p>
          </p:txBody>
        </p:sp>
        <p:pic>
          <p:nvPicPr>
            <p:cNvPr id="14" name="Picture 1" descr="9195PS001YOUNG-B-08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7112" y="3309817"/>
              <a:ext cx="962476" cy="11440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0" cmpd="sng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5" name="Picture 2" descr="X:\_Requires_Full_FOG_Access\02 - Graphics &amp; Media\Official Photos\GUNTER,T-134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63637" y="3310883"/>
              <a:ext cx="914399" cy="1143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6" name="Picture 5" descr="O:\0.00  AFLCMC-Front-Office – (RESTRICTED)\PICs\hodge official photo.jpg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725" y="3309817"/>
              <a:ext cx="993083" cy="11440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 cmpd="sng">
              <a:solidFill>
                <a:schemeClr val="bg1"/>
              </a:solidFill>
            </a:ln>
            <a:extLst/>
          </p:spPr>
        </p:pic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457200" y="4457812"/>
              <a:ext cx="1730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Mr. Bruce Young</a:t>
              </a:r>
            </a:p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Director of Engineering</a:t>
              </a:r>
            </a:p>
          </p:txBody>
        </p: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1755648" y="4457812"/>
              <a:ext cx="1730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Mr. Troy Gunter</a:t>
              </a:r>
            </a:p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Chief of Contracting</a:t>
              </a:r>
            </a:p>
          </p:txBody>
        </p: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3099816" y="4449419"/>
              <a:ext cx="1730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Ms. Leah Hodge</a:t>
              </a:r>
            </a:p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Chief Financial Officer</a:t>
              </a:r>
            </a:p>
          </p:txBody>
        </p:sp>
        <p:sp>
          <p:nvSpPr>
            <p:cNvPr id="20" name="Text Box 41"/>
            <p:cNvSpPr txBox="1">
              <a:spLocks noChangeArrowheads="1"/>
            </p:cNvSpPr>
            <p:nvPr/>
          </p:nvSpPr>
          <p:spPr bwMode="auto">
            <a:xfrm>
              <a:off x="4352544" y="4457812"/>
              <a:ext cx="1730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Ms. Lynnette Keesler</a:t>
              </a:r>
            </a:p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Chief of Logistics</a:t>
              </a:r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5730584" y="4449419"/>
              <a:ext cx="17432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Mr. George Rogers </a:t>
              </a:r>
            </a:p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Chief of Armament </a:t>
              </a:r>
              <a:r>
                <a:rPr lang="en-US" sz="800" dirty="0" smtClean="0">
                  <a:solidFill>
                    <a:srgbClr val="FFFFFF"/>
                  </a:solidFill>
                </a:rPr>
                <a:t>Ops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7011537" y="4450486"/>
              <a:ext cx="1730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Lt Col  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Amy Caruthers</a:t>
              </a:r>
              <a:endParaRPr lang="en-US" sz="800" b="1" dirty="0">
                <a:solidFill>
                  <a:srgbClr val="FFFFFF"/>
                </a:solidFill>
              </a:endParaRPr>
            </a:p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PEG Chief</a:t>
              </a:r>
            </a:p>
          </p:txBody>
        </p:sp>
      </p:grpSp>
      <p:pic>
        <p:nvPicPr>
          <p:cNvPr id="24" name="Picture 2" descr="C:\Users\1029708530A\AppData\Local\Microsoft\Windows\Temporary Internet Files\Content.Outlook\1502AB1F\Keesler%20Lynette%2011-11-11%208x10_jpg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38" y="4952999"/>
            <a:ext cx="978091" cy="11563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4007" y="3124200"/>
            <a:ext cx="9015984" cy="1659735"/>
            <a:chOff x="-533400" y="3082431"/>
            <a:chExt cx="10287000" cy="1682243"/>
          </a:xfrm>
        </p:grpSpPr>
        <p:grpSp>
          <p:nvGrpSpPr>
            <p:cNvPr id="26" name="Group 25"/>
            <p:cNvGrpSpPr/>
            <p:nvPr/>
          </p:nvGrpSpPr>
          <p:grpSpPr>
            <a:xfrm>
              <a:off x="-533400" y="3082431"/>
              <a:ext cx="10287000" cy="1682243"/>
              <a:chOff x="0" y="4853057"/>
              <a:chExt cx="10287000" cy="168224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0" y="4853057"/>
                <a:ext cx="10287000" cy="16419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rIns="9144" rtlCol="0" anchor="ctr"/>
              <a:lstStyle/>
              <a:p>
                <a:pPr algn="ctr"/>
                <a:endParaRPr lang="en-US" sz="1600" dirty="0">
                  <a:solidFill>
                    <a:srgbClr val="000000"/>
                  </a:solidFill>
                  <a:latin typeface="Arnprior" pitchFamily="2" charset="0"/>
                </a:endParaRPr>
              </a:p>
            </p:txBody>
          </p:sp>
          <p:sp>
            <p:nvSpPr>
              <p:cNvPr id="30" name="Text Box 41"/>
              <p:cNvSpPr txBox="1">
                <a:spLocks noChangeArrowheads="1"/>
              </p:cNvSpPr>
              <p:nvPr/>
            </p:nvSpPr>
            <p:spPr bwMode="auto">
              <a:xfrm>
                <a:off x="4735127" y="6103725"/>
                <a:ext cx="914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Col C. </a:t>
                </a:r>
                <a:r>
                  <a:rPr lang="en-US" sz="800" b="1" dirty="0" err="1">
                    <a:solidFill>
                      <a:srgbClr val="FFFFFF"/>
                    </a:solidFill>
                  </a:rPr>
                  <a:t>Athearn</a:t>
                </a:r>
                <a:endParaRPr lang="en-US" sz="800" b="1" dirty="0">
                  <a:solidFill>
                    <a:srgbClr val="FFFFFF"/>
                  </a:solidFill>
                </a:endParaRPr>
              </a:p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Long Range Systems</a:t>
                </a:r>
              </a:p>
            </p:txBody>
          </p:sp>
          <p:sp>
            <p:nvSpPr>
              <p:cNvPr id="31" name="Text Box 41"/>
              <p:cNvSpPr txBox="1">
                <a:spLocks noChangeArrowheads="1"/>
              </p:cNvSpPr>
              <p:nvPr/>
            </p:nvSpPr>
            <p:spPr bwMode="auto">
              <a:xfrm>
                <a:off x="8023765" y="6125695"/>
                <a:ext cx="914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rmAutofit lnSpcReduction="10000"/>
              </a:bodyPr>
              <a:lstStyle/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Ms. B. Thorn</a:t>
                </a:r>
              </a:p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Advanced Programs </a:t>
                </a:r>
              </a:p>
            </p:txBody>
          </p:sp>
          <p:sp>
            <p:nvSpPr>
              <p:cNvPr id="32" name="Text Box 41"/>
              <p:cNvSpPr txBox="1">
                <a:spLocks noChangeArrowheads="1"/>
              </p:cNvSpPr>
              <p:nvPr/>
            </p:nvSpPr>
            <p:spPr bwMode="auto">
              <a:xfrm>
                <a:off x="3590491" y="6165968"/>
                <a:ext cx="914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rmAutofit/>
              </a:bodyPr>
              <a:lstStyle/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Col </a:t>
                </a:r>
                <a:r>
                  <a:rPr lang="en-US" sz="800" b="1" dirty="0" smtClean="0">
                    <a:solidFill>
                      <a:srgbClr val="FFFFFF"/>
                    </a:solidFill>
                  </a:rPr>
                  <a:t>W. Bell</a:t>
                </a:r>
                <a:endParaRPr lang="en-US" sz="800" b="1" dirty="0">
                  <a:solidFill>
                    <a:srgbClr val="FFFFFF"/>
                  </a:solidFill>
                </a:endParaRPr>
              </a:p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Munitions </a:t>
                </a:r>
                <a:r>
                  <a:rPr lang="en-US" sz="800" b="1" dirty="0" err="1">
                    <a:solidFill>
                      <a:srgbClr val="FFFFFF"/>
                    </a:solidFill>
                  </a:rPr>
                  <a:t>Sust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ext Box 41"/>
              <p:cNvSpPr txBox="1">
                <a:spLocks noChangeArrowheads="1"/>
              </p:cNvSpPr>
              <p:nvPr/>
            </p:nvSpPr>
            <p:spPr bwMode="auto">
              <a:xfrm>
                <a:off x="2446996" y="6155846"/>
                <a:ext cx="990600" cy="369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rmAutofit/>
              </a:bodyPr>
              <a:lstStyle/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Mr. D. </a:t>
                </a:r>
                <a:r>
                  <a:rPr lang="en-US" sz="800" b="1" dirty="0" err="1">
                    <a:solidFill>
                      <a:srgbClr val="FFFFFF"/>
                    </a:solidFill>
                  </a:rPr>
                  <a:t>Kicklighter</a:t>
                </a:r>
                <a:endParaRPr lang="en-US" sz="800" b="1" dirty="0">
                  <a:solidFill>
                    <a:srgbClr val="FFFFFF"/>
                  </a:solidFill>
                </a:endParaRPr>
              </a:p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Specialized </a:t>
                </a:r>
                <a:r>
                  <a:rPr lang="en-US" sz="800" b="1" dirty="0" err="1">
                    <a:solidFill>
                      <a:srgbClr val="FFFFFF"/>
                    </a:solidFill>
                  </a:rPr>
                  <a:t>Mgmt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Text Box 41"/>
              <p:cNvSpPr txBox="1">
                <a:spLocks noChangeArrowheads="1"/>
              </p:cNvSpPr>
              <p:nvPr/>
            </p:nvSpPr>
            <p:spPr bwMode="auto">
              <a:xfrm>
                <a:off x="5789061" y="6165968"/>
                <a:ext cx="10789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rmAutofit lnSpcReduction="10000"/>
              </a:bodyPr>
              <a:lstStyle/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Col  K. Hickman</a:t>
                </a:r>
              </a:p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Miniature Munitions</a:t>
                </a:r>
              </a:p>
            </p:txBody>
          </p:sp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128016" y="6147961"/>
                <a:ext cx="914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rmAutofit/>
              </a:bodyPr>
              <a:lstStyle/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Col J. Sobel</a:t>
                </a:r>
              </a:p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Air Dominance</a:t>
                </a:r>
              </a:p>
            </p:txBody>
          </p:sp>
          <p:sp>
            <p:nvSpPr>
              <p:cNvPr id="36" name="Text Box 41"/>
              <p:cNvSpPr txBox="1">
                <a:spLocks noChangeArrowheads="1"/>
              </p:cNvSpPr>
              <p:nvPr/>
            </p:nvSpPr>
            <p:spPr bwMode="auto">
              <a:xfrm>
                <a:off x="1309258" y="6155183"/>
                <a:ext cx="914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rmAutofit/>
              </a:bodyPr>
              <a:lstStyle/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Col D. Cochran</a:t>
                </a:r>
              </a:p>
              <a:p>
                <a:pPr algn="ctr"/>
                <a:r>
                  <a:rPr lang="en-US" sz="800" b="1" dirty="0">
                    <a:solidFill>
                      <a:srgbClr val="FFFFFF"/>
                    </a:solidFill>
                  </a:rPr>
                  <a:t>Direct Attack</a:t>
                </a:r>
              </a:p>
            </p:txBody>
          </p:sp>
          <p:pic>
            <p:nvPicPr>
              <p:cNvPr id="37" name="Picture 9" descr="O:\Exclusive Data\_Requires_Full_FOG_Access\02 - Graphics &amp; Media\Official Photos\Kicklighter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293" y="4986609"/>
                <a:ext cx="961953" cy="108456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 Box 41"/>
              <p:cNvSpPr txBox="1">
                <a:spLocks noChangeArrowheads="1"/>
              </p:cNvSpPr>
              <p:nvPr/>
            </p:nvSpPr>
            <p:spPr bwMode="auto">
              <a:xfrm>
                <a:off x="9086198" y="6165968"/>
                <a:ext cx="914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rm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Ms. </a:t>
                </a:r>
                <a:r>
                  <a:rPr lang="en-US" sz="800" b="1" dirty="0" smtClean="0">
                    <a:solidFill>
                      <a:schemeClr val="bg1"/>
                    </a:solidFill>
                  </a:rPr>
                  <a:t>E. Jay</a:t>
                </a:r>
              </a:p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Test </a:t>
                </a:r>
                <a:r>
                  <a:rPr lang="en-US" sz="800" b="1" dirty="0">
                    <a:solidFill>
                      <a:srgbClr val="FFFFFF"/>
                    </a:solidFill>
                  </a:rPr>
                  <a:t>&amp; Training</a:t>
                </a:r>
              </a:p>
            </p:txBody>
          </p:sp>
          <p:pic>
            <p:nvPicPr>
              <p:cNvPr id="40" name="Picture 11" descr="O:\Exclusive Data\_Requires_Full_FOG_Access\02 - Graphics &amp; Media\Official Photos\Thorn Betsy 200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848" y="5014095"/>
                <a:ext cx="918110" cy="1048751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0" descr="Sobel, Jeffrey, USAF, Col"/>
              <p:cNvPicPr/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7796" y="4986609"/>
                <a:ext cx="910276" cy="107623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</p:pic>
          <p:pic>
            <p:nvPicPr>
              <p:cNvPr id="42" name="Picture 2" descr="C:\Users\bedellj\AppData\Local\Microsoft\Windows\Temporary Internet Files\Content.Outlook\1JPQAFG9\Col Cochran Darren - SML EBD Sep 13.jpg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8045" y="4995155"/>
                <a:ext cx="907676" cy="1072955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C:\Users\1029708530A\AppData\Local\Microsoft\Windows\Temporary Internet Files\Content.Outlook\1502AB1F\Athearn_8x10 photo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5126" y="4995155"/>
                <a:ext cx="914400" cy="108273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C:\Users\1029708530A\AppData\Local\Microsoft\Windows\Temporary Internet Files\Content.Outlook\1502AB1F\Hickman Kevin 8x10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9039" y="5000681"/>
                <a:ext cx="961556" cy="107623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2" descr="C:\Users\1029708530A\AppData\Local\Microsoft\Windows\Temporary Internet Files\Content.Outlook\1502AB1F\mike_stallworth (2)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887" y="3243469"/>
              <a:ext cx="914383" cy="106379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6358081" y="4377336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 lnSpcReduction="10000"/>
            </a:bodyPr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Mr. M. Stallworth</a:t>
              </a:r>
            </a:p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Armament Sustainment</a:t>
              </a:r>
            </a:p>
          </p:txBody>
        </p:sp>
      </p:grpSp>
      <p:pic>
        <p:nvPicPr>
          <p:cNvPr id="45" name="Picture 2" descr="O:\0.00  AFLCMC-Front-Office – (RESTRICTED)\PICs\MORRIS\Gen Morris Official Phot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21" y="1441793"/>
            <a:ext cx="1069486" cy="1279239"/>
          </a:xfrm>
          <a:prstGeom prst="rect">
            <a:avLst/>
          </a:prstGeom>
          <a:ln w="5715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1148596561C\AppData\Local\Microsoft\Windows\Temporary Internet Files\Content.Outlook\N4WGZYEE\ROGERS5485bl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39459"/>
            <a:ext cx="914400" cy="114315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1029708530A\AppData\Local\Microsoft\Windows\Temporary Internet Files\Content.Outlook\1502AB1F\Bell William Col 8x10 150225-F-AV193-00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73" y="3255965"/>
            <a:ext cx="848048" cy="10874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34" y="4940679"/>
            <a:ext cx="931164" cy="1143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97" y="1440872"/>
            <a:ext cx="1011703" cy="1280160"/>
          </a:xfrm>
          <a:prstGeom prst="rect">
            <a:avLst/>
          </a:prstGeom>
        </p:spPr>
      </p:pic>
      <p:pic>
        <p:nvPicPr>
          <p:cNvPr id="50" name="Picture 4" descr="https://org.eis.afmc.af.mil/sites/1115/SiteCollectionImages/Directorate%20Patch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11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277547488A\AppData\Local\Microsoft\Windows\Temporary Internet Files\Content.Outlook\YH8F25MQ\Ms. Jay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/>
          <a:stretch/>
        </p:blipFill>
        <p:spPr bwMode="auto">
          <a:xfrm>
            <a:off x="8081141" y="3287373"/>
            <a:ext cx="830317" cy="10261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unded Rectangle 150"/>
          <p:cNvSpPr/>
          <p:nvPr/>
        </p:nvSpPr>
        <p:spPr bwMode="auto">
          <a:xfrm>
            <a:off x="1614167" y="3772953"/>
            <a:ext cx="1827926" cy="2390776"/>
          </a:xfrm>
          <a:prstGeom prst="roundRect">
            <a:avLst>
              <a:gd name="adj" fmla="val 11714"/>
            </a:avLst>
          </a:prstGeom>
          <a:noFill/>
          <a:ln w="762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 vert="horz" wrap="none" lIns="64008" tIns="32004" rIns="64008" bIns="32004" numCol="1" rtlCol="0" anchor="ctr" anchorCtr="0" compatLnSpc="1">
            <a:prstTxWarp prst="textNoShape">
              <a:avLst/>
            </a:prstTxWarp>
          </a:bodyPr>
          <a:lstStyle/>
          <a:p>
            <a:pPr algn="ctr" defTabSz="914559" fontAlgn="base">
              <a:spcBef>
                <a:spcPct val="2000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cxnSp>
        <p:nvCxnSpPr>
          <p:cNvPr id="152" name="Straight Connector 62"/>
          <p:cNvCxnSpPr>
            <a:cxnSpLocks noChangeShapeType="1"/>
          </p:cNvCxnSpPr>
          <p:nvPr/>
        </p:nvCxnSpPr>
        <p:spPr bwMode="auto">
          <a:xfrm rot="5400000">
            <a:off x="3961610" y="2980767"/>
            <a:ext cx="214312" cy="158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53" name="Straight Connector 65"/>
          <p:cNvCxnSpPr>
            <a:cxnSpLocks noChangeShapeType="1"/>
          </p:cNvCxnSpPr>
          <p:nvPr/>
        </p:nvCxnSpPr>
        <p:spPr bwMode="auto">
          <a:xfrm rot="5400000">
            <a:off x="3948911" y="2979180"/>
            <a:ext cx="225425" cy="158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54" name="TextBox 28"/>
          <p:cNvSpPr txBox="1">
            <a:spLocks noChangeArrowheads="1"/>
          </p:cNvSpPr>
          <p:nvPr/>
        </p:nvSpPr>
        <p:spPr bwMode="auto">
          <a:xfrm>
            <a:off x="5164922" y="1804829"/>
            <a:ext cx="1506550" cy="111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114300" indent="-114300">
              <a:buFont typeface="Arial" charset="0"/>
              <a:buChar char="•"/>
              <a:defRPr sz="1100" b="1">
                <a:solidFill>
                  <a:srgbClr val="000000"/>
                </a:solidFill>
              </a:defRPr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1000" dirty="0">
              <a:solidFill>
                <a:prstClr val="black"/>
              </a:solidFill>
              <a:effectLst>
                <a:glow>
                  <a:prstClr val="black"/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924" y="1157500"/>
            <a:ext cx="9144000" cy="5709694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4" name="Hexagon 113"/>
          <p:cNvSpPr/>
          <p:nvPr/>
        </p:nvSpPr>
        <p:spPr bwMode="auto">
          <a:xfrm>
            <a:off x="830202" y="5984175"/>
            <a:ext cx="841248" cy="731520"/>
          </a:xfrm>
          <a:prstGeom prst="hexagon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Air Superiority</a:t>
            </a:r>
          </a:p>
        </p:txBody>
      </p:sp>
      <p:sp>
        <p:nvSpPr>
          <p:cNvPr id="115" name="Hexagon 114"/>
          <p:cNvSpPr/>
          <p:nvPr/>
        </p:nvSpPr>
        <p:spPr bwMode="auto">
          <a:xfrm>
            <a:off x="1492252" y="5594809"/>
            <a:ext cx="841248" cy="731520"/>
          </a:xfrm>
          <a:prstGeom prst="hexag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Space Superiority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16" name="Hexagon 115"/>
          <p:cNvSpPr/>
          <p:nvPr/>
        </p:nvSpPr>
        <p:spPr bwMode="auto">
          <a:xfrm>
            <a:off x="2155006" y="5981101"/>
            <a:ext cx="841248" cy="731520"/>
          </a:xfrm>
          <a:prstGeom prst="hexag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Cyberspace Superiority</a:t>
            </a:r>
          </a:p>
        </p:txBody>
      </p:sp>
      <p:sp>
        <p:nvSpPr>
          <p:cNvPr id="117" name="Hexagon 116"/>
          <p:cNvSpPr/>
          <p:nvPr/>
        </p:nvSpPr>
        <p:spPr bwMode="auto">
          <a:xfrm>
            <a:off x="2814446" y="5600641"/>
            <a:ext cx="841248" cy="731520"/>
          </a:xfrm>
          <a:prstGeom prst="hexagon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Global Precision Attack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18" name="Hexagon 117"/>
          <p:cNvSpPr/>
          <p:nvPr/>
        </p:nvSpPr>
        <p:spPr bwMode="auto">
          <a:xfrm>
            <a:off x="3476496" y="5978132"/>
            <a:ext cx="841248" cy="731520"/>
          </a:xfrm>
          <a:prstGeom prst="hexag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Rapid Global Mobility</a:t>
            </a:r>
          </a:p>
        </p:txBody>
      </p:sp>
      <p:sp>
        <p:nvSpPr>
          <p:cNvPr id="119" name="Hexagon 118"/>
          <p:cNvSpPr/>
          <p:nvPr/>
        </p:nvSpPr>
        <p:spPr bwMode="auto">
          <a:xfrm>
            <a:off x="4138546" y="5588766"/>
            <a:ext cx="841248" cy="731520"/>
          </a:xfrm>
          <a:prstGeom prst="hexagon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Special Operations</a:t>
            </a:r>
          </a:p>
        </p:txBody>
      </p:sp>
      <p:sp>
        <p:nvSpPr>
          <p:cNvPr id="121" name="Hexagon 120"/>
          <p:cNvSpPr/>
          <p:nvPr/>
        </p:nvSpPr>
        <p:spPr bwMode="auto">
          <a:xfrm>
            <a:off x="4801300" y="5975058"/>
            <a:ext cx="841248" cy="731520"/>
          </a:xfrm>
          <a:prstGeom prst="hexag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Global Integrated ISR</a:t>
            </a:r>
          </a:p>
        </p:txBody>
      </p:sp>
      <p:sp>
        <p:nvSpPr>
          <p:cNvPr id="126" name="Hexagon 125"/>
          <p:cNvSpPr/>
          <p:nvPr/>
        </p:nvSpPr>
        <p:spPr bwMode="auto">
          <a:xfrm>
            <a:off x="5472748" y="5594809"/>
            <a:ext cx="841248" cy="731520"/>
          </a:xfrm>
          <a:prstGeom prst="hexag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Command and Control</a:t>
            </a:r>
          </a:p>
        </p:txBody>
      </p:sp>
      <p:sp>
        <p:nvSpPr>
          <p:cNvPr id="127" name="Hexagon 126"/>
          <p:cNvSpPr/>
          <p:nvPr/>
        </p:nvSpPr>
        <p:spPr bwMode="auto">
          <a:xfrm>
            <a:off x="6134798" y="5984175"/>
            <a:ext cx="841248" cy="731520"/>
          </a:xfrm>
          <a:prstGeom prst="hexag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Personnel Recovery</a:t>
            </a:r>
          </a:p>
        </p:txBody>
      </p:sp>
      <p:sp>
        <p:nvSpPr>
          <p:cNvPr id="128" name="Hexagon 127"/>
          <p:cNvSpPr/>
          <p:nvPr/>
        </p:nvSpPr>
        <p:spPr bwMode="auto">
          <a:xfrm>
            <a:off x="6796848" y="5606684"/>
            <a:ext cx="841248" cy="731520"/>
          </a:xfrm>
          <a:prstGeom prst="hexag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Building Partnerships</a:t>
            </a:r>
          </a:p>
        </p:txBody>
      </p:sp>
      <p:sp>
        <p:nvSpPr>
          <p:cNvPr id="129" name="Hexagon 128"/>
          <p:cNvSpPr/>
          <p:nvPr/>
        </p:nvSpPr>
        <p:spPr bwMode="auto">
          <a:xfrm>
            <a:off x="7459602" y="5981101"/>
            <a:ext cx="841248" cy="731520"/>
          </a:xfrm>
          <a:prstGeom prst="hexagon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Agile Combat Support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70390" y="3365963"/>
            <a:ext cx="1683383" cy="2088184"/>
            <a:chOff x="76200" y="3352800"/>
            <a:chExt cx="1683383" cy="2088184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" y="3352800"/>
              <a:ext cx="1683383" cy="2088184"/>
              <a:chOff x="76200" y="3505200"/>
              <a:chExt cx="1683383" cy="2088184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76200" y="3505200"/>
                <a:ext cx="1676400" cy="2088184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221616" y="3633838"/>
                <a:ext cx="1385567" cy="4923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Long Range Systems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3183" y="4177639"/>
                <a:ext cx="1676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FFC000"/>
                    </a:solidFill>
                  </a:rPr>
                  <a:t>JASSM</a:t>
                </a:r>
              </a:p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FFC000"/>
                    </a:solidFill>
                  </a:rPr>
                  <a:t>JASSM-ER</a:t>
                </a:r>
              </a:p>
            </p:txBody>
          </p:sp>
        </p:grpSp>
        <p:pic>
          <p:nvPicPr>
            <p:cNvPr id="1030" name="Picture 6" descr="C:\Users\sexton729\Pictures\Long Range Systems Div\MALD b52 re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97" y="4599361"/>
              <a:ext cx="1224204" cy="797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/>
            <p:cNvSpPr txBox="1"/>
            <p:nvPr/>
          </p:nvSpPr>
          <p:spPr>
            <a:xfrm>
              <a:off x="859092" y="4026725"/>
              <a:ext cx="9004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MALD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92D050"/>
                  </a:solidFill>
                </a:rPr>
                <a:t>MALD-J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12103" y="1232057"/>
            <a:ext cx="1731897" cy="2088184"/>
            <a:chOff x="76200" y="1306699"/>
            <a:chExt cx="1731897" cy="2088184"/>
          </a:xfrm>
        </p:grpSpPr>
        <p:sp>
          <p:nvSpPr>
            <p:cNvPr id="5" name="Rectangle 4"/>
            <p:cNvSpPr/>
            <p:nvPr/>
          </p:nvSpPr>
          <p:spPr bwMode="auto">
            <a:xfrm>
              <a:off x="76200" y="1306699"/>
              <a:ext cx="1676400" cy="208818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00">
                  <a:alpha val="71000"/>
                </a:srgbClr>
              </a:glo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28600" y="1422626"/>
              <a:ext cx="1385567" cy="49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</a:rPr>
                <a:t>Proven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Aircraft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31697" y="2061304"/>
              <a:ext cx="1676400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</a:rPr>
                <a:t>QF-4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12102" y="3378820"/>
            <a:ext cx="1676400" cy="2088184"/>
            <a:chOff x="7391400" y="3365657"/>
            <a:chExt cx="1676400" cy="2088184"/>
          </a:xfrm>
        </p:grpSpPr>
        <p:sp>
          <p:nvSpPr>
            <p:cNvPr id="72" name="Rectangle 71"/>
            <p:cNvSpPr/>
            <p:nvPr/>
          </p:nvSpPr>
          <p:spPr bwMode="auto">
            <a:xfrm>
              <a:off x="7391400" y="3365657"/>
              <a:ext cx="1676400" cy="208818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00">
                  <a:alpha val="72000"/>
                </a:srgbClr>
              </a:glo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536816" y="3495284"/>
              <a:ext cx="1385567" cy="492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Combat &amp; Mission Support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400" y="4025542"/>
              <a:ext cx="1676400" cy="638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</a:rPr>
                <a:t>JTE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</a:rPr>
                <a:t>UMTE</a:t>
              </a:r>
              <a:endParaRPr lang="en-US" sz="1000" dirty="0">
                <a:solidFill>
                  <a:srgbClr val="FFFFFF"/>
                </a:solidFill>
              </a:endParaRP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 Legacy Threat Systems</a:t>
              </a:r>
            </a:p>
          </p:txBody>
        </p:sp>
        <p:pic>
          <p:nvPicPr>
            <p:cNvPr id="13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08268" y="4813134"/>
              <a:ext cx="842662" cy="58069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3748574" y="1232363"/>
            <a:ext cx="1676400" cy="2088184"/>
            <a:chOff x="5562600" y="1232363"/>
            <a:chExt cx="1676400" cy="2088184"/>
          </a:xfrm>
        </p:grpSpPr>
        <p:grpSp>
          <p:nvGrpSpPr>
            <p:cNvPr id="17" name="Group 16"/>
            <p:cNvGrpSpPr/>
            <p:nvPr/>
          </p:nvGrpSpPr>
          <p:grpSpPr>
            <a:xfrm>
              <a:off x="5562600" y="1232363"/>
              <a:ext cx="1676400" cy="2088184"/>
              <a:chOff x="5562600" y="1319862"/>
              <a:chExt cx="1676400" cy="2088184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5562600" y="1319862"/>
                <a:ext cx="1676400" cy="2088184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5708016" y="1429182"/>
                <a:ext cx="1385567" cy="4923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Specialized Management</a:t>
                </a:r>
              </a:p>
            </p:txBody>
          </p:sp>
        </p:grpSp>
        <p:pic>
          <p:nvPicPr>
            <p:cNvPr id="83" name="Picture 8" descr="U:\My Pictures\Logo_tb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34403" y="1973066"/>
              <a:ext cx="1142584" cy="1142584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90970" y="1232363"/>
            <a:ext cx="2462043" cy="2088184"/>
            <a:chOff x="90970" y="1232363"/>
            <a:chExt cx="2462043" cy="2088184"/>
          </a:xfrm>
        </p:grpSpPr>
        <p:grpSp>
          <p:nvGrpSpPr>
            <p:cNvPr id="12" name="Group 11"/>
            <p:cNvGrpSpPr/>
            <p:nvPr/>
          </p:nvGrpSpPr>
          <p:grpSpPr>
            <a:xfrm>
              <a:off x="90970" y="1232363"/>
              <a:ext cx="1676404" cy="2088184"/>
              <a:chOff x="1904996" y="1319862"/>
              <a:chExt cx="1676404" cy="2088184"/>
            </a:xfrm>
            <a:effectLst/>
          </p:grpSpPr>
          <p:sp>
            <p:nvSpPr>
              <p:cNvPr id="63" name="Rectangle 62"/>
              <p:cNvSpPr/>
              <p:nvPr/>
            </p:nvSpPr>
            <p:spPr bwMode="auto">
              <a:xfrm>
                <a:off x="1905000" y="1319862"/>
                <a:ext cx="1676400" cy="2088184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2050416" y="1422406"/>
                <a:ext cx="1385567" cy="4923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Air Dominance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904996" y="1993221"/>
                <a:ext cx="1676400" cy="638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FFC000"/>
                    </a:solidFill>
                  </a:rPr>
                  <a:t>AMRAAM</a:t>
                </a:r>
              </a:p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FFC000"/>
                    </a:solidFill>
                  </a:rPr>
                  <a:t>AIM-9X (Navy-led)</a:t>
                </a:r>
              </a:p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FFFFFF"/>
                    </a:solidFill>
                  </a:rPr>
                  <a:t>HTS</a:t>
                </a:r>
              </a:p>
            </p:txBody>
          </p:sp>
        </p:grpSp>
        <p:pic>
          <p:nvPicPr>
            <p:cNvPr id="1027" name="Picture 3" descr="C:\Users\sexton729\Pictures\Air Dominance Div\800px-AIM-120_AMRAAM_and_AIM-9_Sidewinder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9"/>
            <a:stretch/>
          </p:blipFill>
          <p:spPr bwMode="auto">
            <a:xfrm>
              <a:off x="411715" y="2524727"/>
              <a:ext cx="1034918" cy="71814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876613" y="1905722"/>
              <a:ext cx="1676400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HCSM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0970" y="3365963"/>
            <a:ext cx="2444280" cy="2088184"/>
            <a:chOff x="1904996" y="3365963"/>
            <a:chExt cx="2444280" cy="2088184"/>
          </a:xfrm>
        </p:grpSpPr>
        <p:grpSp>
          <p:nvGrpSpPr>
            <p:cNvPr id="13" name="Group 12"/>
            <p:cNvGrpSpPr/>
            <p:nvPr/>
          </p:nvGrpSpPr>
          <p:grpSpPr>
            <a:xfrm>
              <a:off x="1904996" y="3365963"/>
              <a:ext cx="1676404" cy="2088184"/>
              <a:chOff x="1904996" y="3518363"/>
              <a:chExt cx="1676404" cy="2088184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1905000" y="3518363"/>
                <a:ext cx="1676400" cy="2088184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050413" y="3648654"/>
                <a:ext cx="1385567" cy="4923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Miniature Munitions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04996" y="4217313"/>
                <a:ext cx="1676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FFC000"/>
                    </a:solidFill>
                  </a:rPr>
                  <a:t>SDB II</a:t>
                </a:r>
              </a:p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chemeClr val="bg1"/>
                    </a:solidFill>
                  </a:rPr>
                  <a:t>SDB </a:t>
                </a:r>
                <a:r>
                  <a:rPr lang="en-US" sz="1000" dirty="0" smtClean="0">
                    <a:solidFill>
                      <a:schemeClr val="bg1"/>
                    </a:solidFill>
                  </a:rPr>
                  <a:t>I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2672876" y="4064913"/>
              <a:ext cx="167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JMM </a:t>
              </a:r>
              <a:r>
                <a:rPr lang="en-US" sz="1000" dirty="0" smtClean="0">
                  <a:solidFill>
                    <a:srgbClr val="FFFFFF"/>
                  </a:solidFill>
                </a:rPr>
                <a:t>BRU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</a:rPr>
                <a:t>BRU-61/A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pic>
          <p:nvPicPr>
            <p:cNvPr id="96" name="Picture 1" descr="D:\2012264CA003-05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57099" y="4626818"/>
              <a:ext cx="1172193" cy="78004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5577374" y="1232057"/>
            <a:ext cx="1676400" cy="2088184"/>
            <a:chOff x="7391400" y="1319556"/>
            <a:chExt cx="1676400" cy="2088184"/>
          </a:xfrm>
        </p:grpSpPr>
        <p:sp>
          <p:nvSpPr>
            <p:cNvPr id="67" name="Rectangle 66"/>
            <p:cNvSpPr/>
            <p:nvPr/>
          </p:nvSpPr>
          <p:spPr bwMode="auto">
            <a:xfrm>
              <a:off x="7391400" y="1319556"/>
              <a:ext cx="1676400" cy="208818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7536816" y="1422404"/>
              <a:ext cx="1385567" cy="7939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Armament / </a:t>
              </a:r>
              <a:r>
                <a:rPr lang="en-US" sz="1400" b="1" dirty="0">
                  <a:solidFill>
                    <a:srgbClr val="000000"/>
                  </a:solidFill>
                </a:rPr>
                <a:t>Munitions Sustainment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52826" y="2373499"/>
              <a:ext cx="838200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FFC000"/>
                  </a:solidFill>
                </a:rPr>
                <a:t>JDAM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err="1" smtClean="0">
                  <a:solidFill>
                    <a:srgbClr val="FFFFFF"/>
                  </a:solidFill>
                </a:rPr>
                <a:t>Paveway</a:t>
              </a:r>
              <a:endParaRPr lang="en-US" sz="1000" dirty="0">
                <a:solidFill>
                  <a:srgbClr val="FFFFFF"/>
                </a:solidFill>
              </a:endParaRP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</a:rPr>
                <a:t>Flares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</a:rPr>
                <a:t>HARM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153400" y="2365313"/>
              <a:ext cx="914399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</a:rPr>
                <a:t>CAD/PAD</a:t>
              </a:r>
              <a:endParaRPr lang="en-US" sz="1000" dirty="0">
                <a:solidFill>
                  <a:srgbClr val="FFFFFF"/>
                </a:solidFill>
              </a:endParaRP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</a:rPr>
                <a:t>Small </a:t>
              </a:r>
              <a:r>
                <a:rPr lang="en-US" sz="1000" dirty="0">
                  <a:solidFill>
                    <a:srgbClr val="FFFFFF"/>
                  </a:solidFill>
                </a:rPr>
                <a:t>Arms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Maverick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Hellfire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19770" y="1232363"/>
            <a:ext cx="1767774" cy="2088184"/>
            <a:chOff x="3733796" y="1232363"/>
            <a:chExt cx="1767774" cy="2088184"/>
          </a:xfrm>
        </p:grpSpPr>
        <p:grpSp>
          <p:nvGrpSpPr>
            <p:cNvPr id="14" name="Group 13"/>
            <p:cNvGrpSpPr/>
            <p:nvPr/>
          </p:nvGrpSpPr>
          <p:grpSpPr>
            <a:xfrm>
              <a:off x="3733796" y="1232363"/>
              <a:ext cx="1676404" cy="2088184"/>
              <a:chOff x="3733796" y="1319862"/>
              <a:chExt cx="1676404" cy="2088184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3733800" y="1319862"/>
                <a:ext cx="1676400" cy="2088184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3879216" y="1422405"/>
                <a:ext cx="1385567" cy="4923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Direct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Attack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33796" y="1960885"/>
                <a:ext cx="1676400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FFFFFF"/>
                    </a:solidFill>
                  </a:rPr>
                  <a:t>HTVSF</a:t>
                </a:r>
              </a:p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FFFFFF"/>
                    </a:solidFill>
                  </a:rPr>
                  <a:t>JPF</a:t>
                </a:r>
                <a:endParaRPr lang="en-US" sz="1000" dirty="0">
                  <a:solidFill>
                    <a:srgbClr val="FFFFFF"/>
                  </a:solidFill>
                </a:endParaRPr>
              </a:p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FFFFFF"/>
                    </a:solidFill>
                  </a:rPr>
                  <a:t>M-Code</a:t>
                </a:r>
              </a:p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FFFFFF"/>
                    </a:solidFill>
                  </a:rPr>
                  <a:t>ILW</a:t>
                </a: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4328626" y="1870096"/>
              <a:ext cx="1172944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92D050"/>
                  </a:solidFill>
                </a:rPr>
                <a:t>MOP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</a:rPr>
                <a:t>BLU-129/B</a:t>
              </a:r>
              <a:endParaRPr lang="en-US" sz="1000" dirty="0">
                <a:solidFill>
                  <a:srgbClr val="FFFFFF"/>
                </a:solidFill>
              </a:endParaRP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Med Cal </a:t>
              </a:r>
              <a:r>
                <a:rPr lang="en-US" sz="1000" dirty="0" smtClean="0">
                  <a:solidFill>
                    <a:srgbClr val="FFFFFF"/>
                  </a:solidFill>
                </a:rPr>
                <a:t>Ammo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</a:rPr>
                <a:t>LWIP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pic>
          <p:nvPicPr>
            <p:cNvPr id="4" name="Picture 3" descr="C:\Users\sexton729\Pictures\Direct Attack Div\JPF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619" y="2719772"/>
              <a:ext cx="1231169" cy="55010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919774" y="3365963"/>
            <a:ext cx="2423626" cy="2088184"/>
            <a:chOff x="3733800" y="3365963"/>
            <a:chExt cx="2423626" cy="2088184"/>
          </a:xfrm>
        </p:grpSpPr>
        <p:grpSp>
          <p:nvGrpSpPr>
            <p:cNvPr id="15" name="Group 14"/>
            <p:cNvGrpSpPr/>
            <p:nvPr/>
          </p:nvGrpSpPr>
          <p:grpSpPr>
            <a:xfrm>
              <a:off x="3733800" y="3365963"/>
              <a:ext cx="1737826" cy="2088184"/>
              <a:chOff x="3733800" y="3518363"/>
              <a:chExt cx="1737826" cy="2088184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3733800" y="3518363"/>
                <a:ext cx="1676400" cy="2088184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3879215" y="3647685"/>
                <a:ext cx="1385567" cy="4923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Test &amp; Training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795226" y="4222530"/>
                <a:ext cx="1676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92D050"/>
                    </a:solidFill>
                  </a:rPr>
                  <a:t>QF-16</a:t>
                </a:r>
              </a:p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FFFFFF"/>
                    </a:solidFill>
                  </a:rPr>
                  <a:t>CRIIS</a:t>
                </a: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481026" y="4064913"/>
              <a:ext cx="167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</a:rPr>
                <a:t>TCS</a:t>
              </a:r>
              <a:endParaRPr lang="en-US" sz="1000" dirty="0">
                <a:solidFill>
                  <a:srgbClr val="FFFFFF"/>
                </a:solidFill>
              </a:endParaRP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AFSAT</a:t>
              </a:r>
            </a:p>
          </p:txBody>
        </p:sp>
        <p:pic>
          <p:nvPicPr>
            <p:cNvPr id="9" name="Picture 5" descr="http://www.boeing.com/assets/images/Features/2013/09/bds_qf16_40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616" y="4648670"/>
              <a:ext cx="1417176" cy="75818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TextBox 97"/>
          <p:cNvSpPr txBox="1"/>
          <p:nvPr/>
        </p:nvSpPr>
        <p:spPr>
          <a:xfrm>
            <a:off x="-35625" y="6431355"/>
            <a:ext cx="347160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US" sz="800" dirty="0">
                <a:solidFill>
                  <a:srgbClr val="FFC000"/>
                </a:solidFill>
              </a:rPr>
              <a:t>ACAT I</a:t>
            </a: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US" sz="800" dirty="0">
                <a:solidFill>
                  <a:srgbClr val="92D050"/>
                </a:solidFill>
              </a:rPr>
              <a:t>ACAT II</a:t>
            </a: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ACAT III or other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48574" y="3365963"/>
            <a:ext cx="1681295" cy="2088184"/>
            <a:chOff x="5562600" y="3365963"/>
            <a:chExt cx="1681295" cy="2088184"/>
          </a:xfrm>
        </p:grpSpPr>
        <p:grpSp>
          <p:nvGrpSpPr>
            <p:cNvPr id="16" name="Group 15"/>
            <p:cNvGrpSpPr/>
            <p:nvPr/>
          </p:nvGrpSpPr>
          <p:grpSpPr>
            <a:xfrm>
              <a:off x="5562600" y="3365963"/>
              <a:ext cx="1676400" cy="2088184"/>
              <a:chOff x="5562600" y="3518363"/>
              <a:chExt cx="1676400" cy="2088184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5562600" y="3518363"/>
                <a:ext cx="1676400" cy="2088184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5698120" y="3648654"/>
                <a:ext cx="1385567" cy="4923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Advanced Programs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567495" y="4048583"/>
              <a:ext cx="1676400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77FC5674-A1A8-480F-9472-1EE3C7CAEA6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128219" y="4036708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FFFF"/>
                </a:solidFill>
              </a:rPr>
              <a:t>P5CTS</a:t>
            </a:r>
            <a:endParaRPr lang="en-US" sz="1000" dirty="0">
              <a:solidFill>
                <a:srgbClr val="FFFFFF"/>
              </a:solidFill>
            </a:endParaRP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FFFF"/>
                </a:solidFill>
              </a:rPr>
              <a:t>ARTS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54" y="2424596"/>
            <a:ext cx="1198094" cy="77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Hexagon 99"/>
          <p:cNvSpPr/>
          <p:nvPr/>
        </p:nvSpPr>
        <p:spPr bwMode="auto">
          <a:xfrm>
            <a:off x="149352" y="5618415"/>
            <a:ext cx="841248" cy="731520"/>
          </a:xfrm>
          <a:prstGeom prst="hexag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Nuclear </a:t>
            </a:r>
            <a:r>
              <a:rPr lang="en-US" sz="800" dirty="0">
                <a:solidFill>
                  <a:srgbClr val="000000"/>
                </a:solidFill>
              </a:rPr>
              <a:t>Deterrence Ops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1" name="Hexagon 100"/>
          <p:cNvSpPr/>
          <p:nvPr/>
        </p:nvSpPr>
        <p:spPr bwMode="auto">
          <a:xfrm>
            <a:off x="8128219" y="5618415"/>
            <a:ext cx="841248" cy="731520"/>
          </a:xfrm>
          <a:prstGeom prst="hexagon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Education and Training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95750"/>
            <a:ext cx="1247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itle 2"/>
          <p:cNvSpPr txBox="1">
            <a:spLocks/>
          </p:cNvSpPr>
          <p:nvPr/>
        </p:nvSpPr>
        <p:spPr bwMode="auto">
          <a:xfrm>
            <a:off x="6924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pPr algn="ctr"/>
            <a:r>
              <a:rPr lang="en-US" i="0" kern="0" dirty="0" smtClean="0"/>
              <a:t>Portfolio Overview</a:t>
            </a:r>
            <a:endParaRPr lang="en-US" i="0" kern="0" dirty="0"/>
          </a:p>
        </p:txBody>
      </p:sp>
      <p:pic>
        <p:nvPicPr>
          <p:cNvPr id="102" name="Picture 4" descr="https://org.eis.afmc.af.mil/sites/1115/SiteCollectionImages/Directorate%20Patc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11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4197653" y="1295400"/>
            <a:ext cx="4875198" cy="3100287"/>
            <a:chOff x="2174780" y="967852"/>
            <a:chExt cx="4875198" cy="3100287"/>
          </a:xfrm>
          <a:solidFill>
            <a:schemeClr val="bg1">
              <a:lumMod val="95000"/>
              <a:alpha val="25000"/>
            </a:schemeClr>
          </a:solidFill>
        </p:grpSpPr>
        <p:grpSp>
          <p:nvGrpSpPr>
            <p:cNvPr id="83" name="Group 26"/>
            <p:cNvGrpSpPr/>
            <p:nvPr/>
          </p:nvGrpSpPr>
          <p:grpSpPr>
            <a:xfrm>
              <a:off x="2174780" y="967852"/>
              <a:ext cx="4629771" cy="3100287"/>
              <a:chOff x="596191" y="932174"/>
              <a:chExt cx="7146508" cy="4434902"/>
            </a:xfrm>
            <a:grpFill/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191" y="932174"/>
                <a:ext cx="7146508" cy="4434902"/>
              </a:xfrm>
              <a:prstGeom prst="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14" y="2130010"/>
                <a:ext cx="181358" cy="173802"/>
              </a:xfrm>
              <a:prstGeom prst="rect">
                <a:avLst/>
              </a:prstGeom>
              <a:grpFill/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031" y="2270535"/>
                <a:ext cx="181358" cy="173802"/>
              </a:xfrm>
              <a:prstGeom prst="rect">
                <a:avLst/>
              </a:prstGeom>
              <a:grpFill/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5681" y="2327933"/>
                <a:ext cx="181358" cy="173802"/>
              </a:xfrm>
              <a:prstGeom prst="rect">
                <a:avLst/>
              </a:prstGeom>
              <a:grpFill/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0678" y="2339807"/>
                <a:ext cx="181357" cy="173802"/>
              </a:xfrm>
              <a:prstGeom prst="rect">
                <a:avLst/>
              </a:prstGeom>
              <a:grpFill/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0563" y="3430360"/>
                <a:ext cx="181358" cy="173802"/>
              </a:xfrm>
              <a:prstGeom prst="rect">
                <a:avLst/>
              </a:prstGeom>
              <a:grpFill/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1088" y="3725260"/>
                <a:ext cx="181358" cy="173802"/>
              </a:xfrm>
              <a:prstGeom prst="rect">
                <a:avLst/>
              </a:prstGeom>
              <a:grpFill/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8438" y="3901410"/>
                <a:ext cx="181358" cy="173802"/>
              </a:xfrm>
              <a:prstGeom prst="rect">
                <a:avLst/>
              </a:prstGeom>
              <a:grpFill/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1477" y="2308137"/>
                <a:ext cx="181358" cy="173802"/>
              </a:xfrm>
              <a:prstGeom prst="rect">
                <a:avLst/>
              </a:prstGeom>
              <a:grpFill/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175" y="2270532"/>
                <a:ext cx="181358" cy="173802"/>
              </a:xfrm>
              <a:prstGeom prst="rect">
                <a:avLst/>
              </a:prstGeom>
              <a:grpFill/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3016331" y="1698170"/>
              <a:ext cx="1294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prstClr val="black"/>
                  </a:solidFill>
                  <a:cs typeface="Arial" pitchFamily="34" charset="0"/>
                </a:rPr>
                <a:t>Hill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926467" y="2826524"/>
              <a:ext cx="1294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prstClr val="black"/>
                  </a:solidFill>
                  <a:cs typeface="Arial" pitchFamily="34" charset="0"/>
                </a:rPr>
                <a:t>JB San Antonio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99312" y="3119852"/>
              <a:ext cx="1294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prstClr val="black"/>
                  </a:solidFill>
                  <a:cs typeface="Arial" pitchFamily="34" charset="0"/>
                </a:rPr>
                <a:t>Eglin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468587" y="2512531"/>
              <a:ext cx="1294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prstClr val="black"/>
                  </a:solidFill>
                  <a:cs typeface="Arial" pitchFamily="34" charset="0"/>
                </a:rPr>
                <a:t>Robins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160322" y="1715503"/>
              <a:ext cx="1294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prstClr val="black"/>
                  </a:solidFill>
                  <a:cs typeface="Arial" pitchFamily="34" charset="0"/>
                </a:rPr>
                <a:t>Rock Island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55568" y="2053952"/>
              <a:ext cx="1294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prstClr val="black"/>
                  </a:solidFill>
                  <a:cs typeface="Arial" pitchFamily="34" charset="0"/>
                </a:rPr>
                <a:t>NAS </a:t>
              </a:r>
              <a:r>
                <a:rPr lang="en-US" sz="1050" b="1" dirty="0" err="1">
                  <a:solidFill>
                    <a:prstClr val="black"/>
                  </a:solidFill>
                  <a:cs typeface="Arial" pitchFamily="34" charset="0"/>
                </a:rPr>
                <a:t>Pax</a:t>
              </a:r>
              <a:r>
                <a:rPr lang="en-US" sz="1050" b="1" dirty="0">
                  <a:solidFill>
                    <a:prstClr val="black"/>
                  </a:solidFill>
                  <a:cs typeface="Arial" pitchFamily="34" charset="0"/>
                </a:rPr>
                <a:t> River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157057" y="1904853"/>
              <a:ext cx="1294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prstClr val="black"/>
                  </a:solidFill>
                  <a:cs typeface="Arial" pitchFamily="34" charset="0"/>
                </a:rPr>
                <a:t>Crystal City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64006" y="1993016"/>
            <a:ext cx="1565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solidFill>
                  <a:prstClr val="black"/>
                </a:solidFill>
                <a:cs typeface="Arial" panose="020B0604020202020204" pitchFamily="34" charset="0"/>
              </a:rPr>
              <a:t>Picatinny</a:t>
            </a:r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 Arsenal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76521" y="2245845"/>
            <a:ext cx="1294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Indian Head</a:t>
            </a:r>
          </a:p>
        </p:txBody>
      </p:sp>
      <p:sp>
        <p:nvSpPr>
          <p:cNvPr id="32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31F0DD-C60A-458B-8E59-44EE738B87D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13268" y="5149161"/>
            <a:ext cx="4373195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itchFamily="34" charset="0"/>
              </a:rPr>
              <a:t>ACAT I – 8</a:t>
            </a:r>
          </a:p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itchFamily="34" charset="0"/>
              </a:rPr>
              <a:t>ACAT II – 4</a:t>
            </a:r>
          </a:p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itchFamily="34" charset="0"/>
              </a:rPr>
              <a:t>ACAT III – 28</a:t>
            </a:r>
          </a:p>
          <a:p>
            <a:pPr algn="ctr">
              <a:defRPr/>
            </a:pPr>
            <a:endParaRPr lang="en-US" b="1" kern="0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kern="0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kern="0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kern="0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kern="0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itchFamily="34" charset="0"/>
              </a:rPr>
              <a:t>JUON - 1</a:t>
            </a:r>
          </a:p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itchFamily="34" charset="0"/>
              </a:rPr>
              <a:t>QRC – 1</a:t>
            </a:r>
          </a:p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itchFamily="34" charset="0"/>
              </a:rPr>
              <a:t>Non-ACAT-1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97653" y="4509217"/>
            <a:ext cx="4629771" cy="18530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9144" rIns="9144" numCol="2" rtlCol="0" anchor="ctr"/>
          <a:lstStyle/>
          <a:p>
            <a:pPr algn="ctr">
              <a:defRPr/>
            </a:pPr>
            <a:endParaRPr lang="en-US" sz="1400" b="1" kern="0" dirty="0">
              <a:solidFill>
                <a:sysClr val="window" lastClr="FFFFFF"/>
              </a:solidFill>
              <a:cs typeface="Arial" pitchFamily="34" charset="0"/>
            </a:endParaRP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2793555710"/>
              </p:ext>
            </p:extLst>
          </p:nvPr>
        </p:nvGraphicFramePr>
        <p:xfrm>
          <a:off x="314932" y="1295400"/>
          <a:ext cx="3571268" cy="249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87903"/>
              </p:ext>
            </p:extLst>
          </p:nvPr>
        </p:nvGraphicFramePr>
        <p:xfrm>
          <a:off x="4248257" y="4560539"/>
          <a:ext cx="4528561" cy="1777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967"/>
                <a:gridCol w="1926889"/>
                <a:gridCol w="1476705"/>
              </a:tblGrid>
              <a:tr h="220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Directorate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AFPEO/WP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WML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AML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ACAT I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ACAT II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ACAT III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en-US" sz="11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(including WPS, Navy)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 (HBZ, WLD, Navy)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Pre-MDAP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1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QRC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273519" y="4038600"/>
            <a:ext cx="452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kern="0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$67B Armament Directorate </a:t>
            </a:r>
            <a:r>
              <a:rPr lang="en-US" b="1" u="sng" kern="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Portfolio</a:t>
            </a:r>
            <a:endParaRPr lang="en-US" b="1" u="sng" kern="0" dirty="0">
              <a:solidFill>
                <a:srgbClr val="000000">
                  <a:lumMod val="95000"/>
                  <a:lumOff val="5000"/>
                </a:srgbClr>
              </a:solidFill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838200" y="3352800"/>
            <a:ext cx="381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905000" y="1905000"/>
            <a:ext cx="381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914400" y="3402173"/>
            <a:ext cx="76200" cy="183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1000" y="139551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Weapons Portfolio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1055104669"/>
              </p:ext>
            </p:extLst>
          </p:nvPr>
        </p:nvGraphicFramePr>
        <p:xfrm>
          <a:off x="304800" y="3862287"/>
          <a:ext cx="3581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i="0" dirty="0" smtClean="0"/>
              <a:t>Armament at a Glance</a:t>
            </a:r>
            <a:endParaRPr lang="en-US" i="0" dirty="0"/>
          </a:p>
        </p:txBody>
      </p:sp>
      <p:pic>
        <p:nvPicPr>
          <p:cNvPr id="38" name="Picture 4" descr="https://org.eis.afmc.af.mil/sites/1115/SiteCollectionImages/Directorate%20Patc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11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i="0" dirty="0" smtClean="0"/>
              <a:t>PEO Priorities</a:t>
            </a:r>
            <a:endParaRPr lang="en-US" i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A6588-4324-4684-92FE-A5C456AE1FA7}" type="slidenum">
              <a:rPr 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 smtClean="0">
              <a:solidFill>
                <a:srgbClr val="808080"/>
              </a:solidFill>
            </a:endParaRPr>
          </a:p>
        </p:txBody>
      </p:sp>
      <p:pic>
        <p:nvPicPr>
          <p:cNvPr id="6" name="Picture 5" descr="MMs.JPEG"/>
          <p:cNvPicPr>
            <a:picLocks noChangeAspect="1"/>
          </p:cNvPicPr>
          <p:nvPr/>
        </p:nvPicPr>
        <p:blipFill rotWithShape="1">
          <a:blip r:embed="rId3" cstate="print"/>
          <a:srcRect t="1" r="3226" b="56145"/>
          <a:stretch/>
        </p:blipFill>
        <p:spPr>
          <a:xfrm>
            <a:off x="0" y="1300001"/>
            <a:ext cx="9144000" cy="5059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00"/>
            <a:ext cx="9144000" cy="455509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87000">
                <a:schemeClr val="bg1">
                  <a:lumMod val="75000"/>
                  <a:alpha val="51000"/>
                </a:schemeClr>
              </a:gs>
            </a:gsLst>
            <a:lin ang="0" scaled="1"/>
            <a:tileRect/>
          </a:gradFill>
          <a:ln w="19050">
            <a:solidFill>
              <a:srgbClr val="FFFFFF">
                <a:alpha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65088" lvl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Resource, Develop, &amp; Care for a Mission-Driven Workforce</a:t>
            </a:r>
          </a:p>
          <a:p>
            <a:pPr marL="65088" lvl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Disciplined Program Execution</a:t>
            </a:r>
          </a:p>
          <a:p>
            <a:pPr marL="65088" lvl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Cost </a:t>
            </a:r>
          </a:p>
          <a:p>
            <a:pPr marL="65088" lvl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Competition </a:t>
            </a:r>
          </a:p>
          <a:p>
            <a:pPr marL="65088" lvl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Sole Source Costs (Prices)</a:t>
            </a:r>
          </a:p>
          <a:p>
            <a:pPr marL="65088" lvl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Contract Flexibility</a:t>
            </a:r>
          </a:p>
          <a:p>
            <a:pPr marL="65088" lvl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Hold Contractors Accountable</a:t>
            </a:r>
          </a:p>
          <a:p>
            <a:pPr marL="65088" lvl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Stakeholder Relationships</a:t>
            </a:r>
          </a:p>
          <a:p>
            <a:pPr marL="65088" lvl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Life Cycle Management</a:t>
            </a:r>
          </a:p>
          <a:p>
            <a:pPr marL="65088" lvl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Armament Enterprise</a:t>
            </a:r>
          </a:p>
        </p:txBody>
      </p:sp>
      <p:pic>
        <p:nvPicPr>
          <p:cNvPr id="8" name="Picture 4" descr="https://org.eis.afmc.af.mil/sites/1115/SiteCollectionImages/Directorate%20Pat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11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i="0" dirty="0" smtClean="0"/>
              <a:t>Rapid Innovation Fund (RIF) </a:t>
            </a:r>
            <a:br>
              <a:rPr lang="en-US" i="0" dirty="0" smtClean="0"/>
            </a:br>
            <a:r>
              <a:rPr lang="en-US" i="0" dirty="0" smtClean="0"/>
              <a:t>FY16 Thrust Areas</a:t>
            </a:r>
            <a:endParaRPr lang="en-US" i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A6588-4324-4684-92FE-A5C456AE1FA7}" type="slidenum">
              <a:rPr 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 smtClean="0">
              <a:solidFill>
                <a:srgbClr val="80808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240968" y="1174102"/>
            <a:ext cx="8867775" cy="47434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0" dirty="0" smtClean="0"/>
              <a:t>Denied Area Technologies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Enhance position, navigation, &amp; timing (PNT) accuracies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Extend effective range of weapons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Overcome GPS-contested environments</a:t>
            </a:r>
          </a:p>
          <a:p>
            <a:pPr lvl="1">
              <a:spcBef>
                <a:spcPts val="0"/>
              </a:spcBef>
            </a:pPr>
            <a:endParaRPr lang="en-US" sz="900" b="0" dirty="0"/>
          </a:p>
          <a:p>
            <a:pPr>
              <a:spcBef>
                <a:spcPts val="0"/>
              </a:spcBef>
            </a:pPr>
            <a:r>
              <a:rPr lang="en-US" sz="2400" b="0" dirty="0" smtClean="0"/>
              <a:t>Target Prosecution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Improve </a:t>
            </a:r>
            <a:r>
              <a:rPr lang="en-US" b="0" dirty="0" err="1" smtClean="0"/>
              <a:t>fuzing</a:t>
            </a:r>
            <a:r>
              <a:rPr lang="en-US" b="0" dirty="0" smtClean="0"/>
              <a:t> capabilities/</a:t>
            </a:r>
            <a:r>
              <a:rPr lang="en-US" b="0" dirty="0" err="1" smtClean="0"/>
              <a:t>producibility</a:t>
            </a:r>
            <a:endParaRPr lang="en-US" b="0" dirty="0" smtClean="0"/>
          </a:p>
          <a:p>
            <a:pPr lvl="1">
              <a:spcBef>
                <a:spcPts val="0"/>
              </a:spcBef>
            </a:pPr>
            <a:r>
              <a:rPr lang="en-US" b="0" dirty="0" smtClean="0"/>
              <a:t>Enhance target recognition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Enable replacement of cluster munitions</a:t>
            </a:r>
          </a:p>
          <a:p>
            <a:pPr lvl="1">
              <a:spcBef>
                <a:spcPts val="0"/>
              </a:spcBef>
            </a:pPr>
            <a:endParaRPr lang="en-US" sz="900" b="0" dirty="0"/>
          </a:p>
          <a:p>
            <a:pPr>
              <a:spcBef>
                <a:spcPts val="0"/>
              </a:spcBef>
            </a:pPr>
            <a:r>
              <a:rPr lang="en-US" sz="2400" b="0" dirty="0" smtClean="0"/>
              <a:t>Weapon Performance &amp; Effectiveness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Increase cockpit selectable weapon characteristics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Adjust warhead effects to optimize lethality/control collateral damage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Multiple weapons effects through datalink or net-enabled capability</a:t>
            </a:r>
          </a:p>
          <a:p>
            <a:pPr marL="406400" lvl="1" indent="0">
              <a:spcBef>
                <a:spcPts val="0"/>
              </a:spcBef>
              <a:buNone/>
            </a:pPr>
            <a:endParaRPr lang="en-US" sz="900" b="0" dirty="0"/>
          </a:p>
          <a:p>
            <a:pPr>
              <a:spcBef>
                <a:spcPts val="0"/>
              </a:spcBef>
            </a:pPr>
            <a:r>
              <a:rPr lang="en-US" sz="2400" b="0" dirty="0" smtClean="0"/>
              <a:t>Weapon Affordability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Low cost materials and low cost navigation and guidance solutions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Addressing UAI compliance and cyber-resilience in early design phase</a:t>
            </a:r>
          </a:p>
        </p:txBody>
      </p:sp>
      <p:pic>
        <p:nvPicPr>
          <p:cNvPr id="6" name="Picture 4" descr="https://org.eis.afmc.af.mil/sites/1115/SiteCollectionImages/Directorate%20P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11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i="0" dirty="0" smtClean="0"/>
              <a:t>Acquisition </a:t>
            </a:r>
            <a:br>
              <a:rPr lang="en-US" i="0" dirty="0" smtClean="0"/>
            </a:br>
            <a:r>
              <a:rPr lang="en-US" i="0" dirty="0" smtClean="0"/>
              <a:t>Forecast &amp; Opportunities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225" y="1371600"/>
            <a:ext cx="8397875" cy="4743450"/>
          </a:xfrm>
        </p:spPr>
        <p:txBody>
          <a:bodyPr/>
          <a:lstStyle/>
          <a:p>
            <a:pPr marL="0" indent="0">
              <a:buNone/>
            </a:pPr>
            <a:endParaRPr lang="en-US" sz="1500" dirty="0" smtClean="0"/>
          </a:p>
          <a:p>
            <a:pPr lvl="1"/>
            <a:endParaRPr lang="en-US" dirty="0" smtClean="0"/>
          </a:p>
          <a:p>
            <a:pPr marL="406400" lvl="1" indent="0">
              <a:buNone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A6588-4324-4684-92FE-A5C456AE1FA7}" type="slidenum">
              <a:rPr 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dirty="0" smtClean="0">
              <a:solidFill>
                <a:srgbClr val="80808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8398"/>
              </p:ext>
            </p:extLst>
          </p:nvPr>
        </p:nvGraphicFramePr>
        <p:xfrm>
          <a:off x="76200" y="1371600"/>
          <a:ext cx="8991600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621"/>
                <a:gridCol w="2596885"/>
                <a:gridCol w="999067"/>
                <a:gridCol w="1383323"/>
                <a:gridCol w="1383323"/>
                <a:gridCol w="1399381"/>
              </a:tblGrid>
              <a:tr h="539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Estimated Value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Forecast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600" b="1" u="none" strike="noStrike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PoP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Competitive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Sole 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Organization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593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AIM-120 AMRAAM Containers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Procure AMRAAM containers for Tactical and CATM missile production in support of Foreign Military Sales (FMS)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$3-5M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2018-2023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Competitive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AFLCMC/EBR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AIM-9P SR-116 Rocket Motor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Two countries procuring 580 each AIM-9P rocket motors to replace expiring rocket motors (FMS only)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$16.2M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2017-2019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Competitive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AFLCMC/EBR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BRU-57 with Universal Armament Interface (UAI)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Two countries procuring 186 each BRU-57 with UAI (FMS only)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$54M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2016-2020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Sole Source - </a:t>
                      </a:r>
                      <a:r>
                        <a:rPr lang="fr-FR" sz="1600" u="none" strike="noStrike" dirty="0" err="1">
                          <a:effectLst/>
                        </a:rPr>
                        <a:t>Exelis</a:t>
                      </a:r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endParaRPr lang="fr-FR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(</a:t>
                      </a:r>
                      <a:r>
                        <a:rPr lang="fr-FR" sz="1600" u="none" strike="noStrike" dirty="0">
                          <a:effectLst/>
                        </a:rPr>
                        <a:t>PROS IV)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AFLCMC/EBR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4" descr="https://org.eis.afmc.af.mil/sites/1115/SiteCollectionImages/Directorate%20P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11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rg.eis.afmc.af.mil/sites/1115/SiteCollectionImages/Directorate%20P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11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8486775" cy="1600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151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r>
              <a:rPr lang="en-US" sz="40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59427" y="5027612"/>
            <a:ext cx="49799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 sz="2000" b="1" dirty="0" smtClean="0">
              <a:solidFill>
                <a:prstClr val="black"/>
              </a:solidFill>
            </a:endParaRPr>
          </a:p>
          <a:p>
            <a:pPr algn="r" eaLnBrk="0" hangingPunct="0"/>
            <a:r>
              <a:rPr lang="en-US" sz="2000" b="1" dirty="0" smtClean="0">
                <a:solidFill>
                  <a:prstClr val="black"/>
                </a:solidFill>
              </a:rPr>
              <a:t>Brig Gen Shaun Q. Morris</a:t>
            </a:r>
          </a:p>
          <a:p>
            <a:pPr algn="r" eaLnBrk="0" hangingPunct="0"/>
            <a:r>
              <a:rPr lang="en-US" sz="2000" b="1" dirty="0" smtClean="0">
                <a:solidFill>
                  <a:prstClr val="black"/>
                </a:solidFill>
              </a:rPr>
              <a:t>AFPEO for Weapons</a:t>
            </a:r>
            <a:endParaRPr lang="en-US" sz="2000" b="1" dirty="0">
              <a:solidFill>
                <a:prstClr val="black"/>
              </a:solidFill>
            </a:endParaRPr>
          </a:p>
          <a:p>
            <a:pPr algn="r" eaLnBrk="0" hangingPunct="0"/>
            <a:r>
              <a:rPr lang="en-US" sz="2000" b="1" dirty="0" smtClean="0">
                <a:solidFill>
                  <a:prstClr val="black"/>
                </a:solidFill>
              </a:rPr>
              <a:t> 24 March 2016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1277547488A\Desktop\PEG\AFD-120823-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246"/>
            <a:ext cx="1157939" cy="11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sz="1200" b="1" i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 Approved </a:t>
            </a:r>
            <a:r>
              <a:rPr lang="en-US" sz="1200" b="1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200" b="1" i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release per </a:t>
            </a:r>
            <a:r>
              <a:rPr lang="en-US" sz="1200" b="1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96TW-2016-0051</a:t>
            </a:r>
          </a:p>
        </p:txBody>
      </p:sp>
    </p:spTree>
    <p:extLst>
      <p:ext uri="{BB962C8B-B14F-4D97-AF65-F5344CB8AC3E}">
        <p14:creationId xmlns:p14="http://schemas.microsoft.com/office/powerpoint/2010/main" val="744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9525">
          <a:solidFill>
            <a:srgbClr val="000000"/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rgbClr val="9900CC"/>
            </a:solidFill>
            <a:latin typeface="Shruti" pitchFamily="34" charset="0"/>
            <a:cs typeface="Shruti" pitchFamily="34" charset="0"/>
          </a:defRPr>
        </a:defPPr>
      </a:lstStyle>
    </a:tx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F-Unclass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USAF(Unclas)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USAF(Unclas)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5207</TotalTime>
  <Words>847</Words>
  <Application>Microsoft Office PowerPoint</Application>
  <PresentationFormat>On-screen Show (4:3)</PresentationFormat>
  <Paragraphs>315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Office Theme</vt:lpstr>
      <vt:lpstr>2_USAF(Unclas)</vt:lpstr>
      <vt:lpstr>1_AF-Unclass</vt:lpstr>
      <vt:lpstr>Custom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1_Theme1</vt:lpstr>
      <vt:lpstr>4_USAF(Unclas)</vt:lpstr>
      <vt:lpstr>1_Office Theme</vt:lpstr>
      <vt:lpstr>Program Executive Officer (PEO) Review and Outlook  </vt:lpstr>
      <vt:lpstr>Organizational Leadership</vt:lpstr>
      <vt:lpstr>PowerPoint Presentation</vt:lpstr>
      <vt:lpstr>Armament at a Glance</vt:lpstr>
      <vt:lpstr>PEO Priorities</vt:lpstr>
      <vt:lpstr>Rapid Innovation Fund (RIF)  FY16 Thrust Areas</vt:lpstr>
      <vt:lpstr>Acquisition  Forecast &amp; Opportunities</vt:lpstr>
      <vt:lpstr>Questions? </vt:lpstr>
    </vt:vector>
  </TitlesOfParts>
  <Company>U.S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Subject—Update? MRO?</dc:title>
  <dc:creator>BROWN, ANN L Lt Col USAF AFRC 916 MSG/CD</dc:creator>
  <cp:lastModifiedBy>O'Neill, Peter M</cp:lastModifiedBy>
  <cp:revision>222</cp:revision>
  <cp:lastPrinted>2015-09-24T15:18:25Z</cp:lastPrinted>
  <dcterms:created xsi:type="dcterms:W3CDTF">2013-08-26T13:41:07Z</dcterms:created>
  <dcterms:modified xsi:type="dcterms:W3CDTF">2016-03-16T20:42:30Z</dcterms:modified>
</cp:coreProperties>
</file>